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3">
  <p:sldMasterIdLst>
    <p:sldMasterId id="2147483648" r:id="rId1"/>
    <p:sldMasterId id="2147483661" r:id="rId2"/>
  </p:sldMasterIdLst>
  <p:notesMasterIdLst>
    <p:notesMasterId r:id="rId44"/>
  </p:notesMasterIdLst>
  <p:sldIdLst>
    <p:sldId id="377" r:id="rId3"/>
    <p:sldId id="470" r:id="rId4"/>
    <p:sldId id="531" r:id="rId5"/>
    <p:sldId id="615" r:id="rId6"/>
    <p:sldId id="616" r:id="rId7"/>
    <p:sldId id="617" r:id="rId8"/>
    <p:sldId id="618" r:id="rId9"/>
    <p:sldId id="619" r:id="rId10"/>
    <p:sldId id="620" r:id="rId11"/>
    <p:sldId id="642" r:id="rId12"/>
    <p:sldId id="643" r:id="rId13"/>
    <p:sldId id="622" r:id="rId14"/>
    <p:sldId id="645" r:id="rId15"/>
    <p:sldId id="646" r:id="rId16"/>
    <p:sldId id="647" r:id="rId17"/>
    <p:sldId id="648" r:id="rId18"/>
    <p:sldId id="649" r:id="rId19"/>
    <p:sldId id="651" r:id="rId20"/>
    <p:sldId id="652" r:id="rId21"/>
    <p:sldId id="650" r:id="rId22"/>
    <p:sldId id="644" r:id="rId23"/>
    <p:sldId id="623" r:id="rId24"/>
    <p:sldId id="624" r:id="rId25"/>
    <p:sldId id="625" r:id="rId26"/>
    <p:sldId id="631" r:id="rId27"/>
    <p:sldId id="626" r:id="rId28"/>
    <p:sldId id="627" r:id="rId29"/>
    <p:sldId id="628" r:id="rId30"/>
    <p:sldId id="629" r:id="rId31"/>
    <p:sldId id="630" r:id="rId32"/>
    <p:sldId id="632" r:id="rId33"/>
    <p:sldId id="633" r:id="rId34"/>
    <p:sldId id="641" r:id="rId35"/>
    <p:sldId id="634" r:id="rId36"/>
    <p:sldId id="635" r:id="rId37"/>
    <p:sldId id="636" r:id="rId38"/>
    <p:sldId id="637" r:id="rId39"/>
    <p:sldId id="638" r:id="rId40"/>
    <p:sldId id="639" r:id="rId41"/>
    <p:sldId id="640" r:id="rId42"/>
    <p:sldId id="614" r:id="rId4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0000FF"/>
    <a:srgbClr val="0099CC"/>
    <a:srgbClr val="008080"/>
    <a:srgbClr val="B52D2D"/>
    <a:srgbClr val="3399FF"/>
    <a:srgbClr val="FFFF00"/>
    <a:srgbClr val="009999"/>
    <a:srgbClr val="006666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632" autoAdjust="0"/>
    <p:restoredTop sz="97790" autoAdjust="0"/>
  </p:normalViewPr>
  <p:slideViewPr>
    <p:cSldViewPr>
      <p:cViewPr varScale="1">
        <p:scale>
          <a:sx n="85" d="100"/>
          <a:sy n="85" d="100"/>
        </p:scale>
        <p:origin x="102" y="7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77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4781C754-69B3-4B73-BD1B-795AD743E780}" type="datetimeFigureOut">
              <a:rPr lang="zh-CN" altLang="en-US"/>
              <a:t>2016/11/16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F71525F1-DEE9-43B2-B323-A23D8CB0BE4B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47738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/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zh-CN" altLang="zh-CN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hidden"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zh-CN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7" name="Group 5"/>
            <p:cNvGrpSpPr/>
            <p:nvPr/>
          </p:nvGrpSpPr>
          <p:grpSpPr bwMode="auto"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8" name="Rectangle 6"/>
              <p:cNvSpPr>
                <a:spLocks noChangeArrowheads="1"/>
              </p:cNvSpPr>
              <p:nvPr userDrawn="1"/>
            </p:nvSpPr>
            <p:spPr bwMode="auto"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sz="24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" name="Rectangle 7"/>
              <p:cNvSpPr>
                <a:spLocks noChangeArrowheads="1"/>
              </p:cNvSpPr>
              <p:nvPr userDrawn="1"/>
            </p:nvSpPr>
            <p:spPr bwMode="auto"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sz="24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" name="Rectangle 8"/>
              <p:cNvSpPr>
                <a:spLocks noChangeArrowheads="1"/>
              </p:cNvSpPr>
              <p:nvPr userDrawn="1"/>
            </p:nvSpPr>
            <p:spPr bwMode="auto"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sz="24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" name="Rectangle 9"/>
              <p:cNvSpPr>
                <a:spLocks noChangeArrowheads="1"/>
              </p:cNvSpPr>
              <p:nvPr userDrawn="1"/>
            </p:nvSpPr>
            <p:spPr bwMode="auto"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sz="24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2" name="Rectangle 10"/>
              <p:cNvSpPr>
                <a:spLocks noChangeArrowheads="1"/>
              </p:cNvSpPr>
              <p:nvPr userDrawn="1"/>
            </p:nvSpPr>
            <p:spPr bwMode="auto"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sz="24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" name="Rectangle 11"/>
              <p:cNvSpPr>
                <a:spLocks noChangeArrowheads="1"/>
              </p:cNvSpPr>
              <p:nvPr userDrawn="1"/>
            </p:nvSpPr>
            <p:spPr bwMode="auto"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sz="24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4" name="Rectangle 12"/>
              <p:cNvSpPr>
                <a:spLocks noChangeArrowheads="1"/>
              </p:cNvSpPr>
              <p:nvPr userDrawn="1"/>
            </p:nvSpPr>
            <p:spPr bwMode="auto"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sz="24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5" name="Rectangle 13"/>
              <p:cNvSpPr>
                <a:spLocks noChangeArrowheads="1"/>
              </p:cNvSpPr>
              <p:nvPr userDrawn="1"/>
            </p:nvSpPr>
            <p:spPr bwMode="auto"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sz="24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" name="Rectangle 14"/>
              <p:cNvSpPr>
                <a:spLocks noChangeArrowheads="1"/>
              </p:cNvSpPr>
              <p:nvPr userDrawn="1"/>
            </p:nvSpPr>
            <p:spPr bwMode="auto"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sz="24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" name="Rectangle 15"/>
              <p:cNvSpPr>
                <a:spLocks noChangeArrowheads="1"/>
              </p:cNvSpPr>
              <p:nvPr userDrawn="1"/>
            </p:nvSpPr>
            <p:spPr bwMode="auto"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sz="24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5619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</p:spPr>
        <p:txBody>
          <a:bodyPr/>
          <a:lstStyle>
            <a:lvl1pPr>
              <a:defRPr sz="5000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25620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3400"/>
            </a:lvl1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41783C3-2954-4F9A-9F62-E01E048ACD7D}" type="slidenum">
              <a:rPr lang="en-US" altLang="zh-CN"/>
              <a:t>‹#›</a:t>
            </a:fld>
            <a:endParaRPr lang="en-US" altLang="zh-CN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410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5410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B58B48D-B8FE-46F8-A240-74A81C278EF0}" type="slidenum">
              <a:rPr lang="en-US" altLang="zh-CN"/>
              <a:t>‹#›</a:t>
            </a:fld>
            <a:endParaRPr lang="en-US" altLang="zh-CN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4038600" cy="1866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4000500"/>
            <a:ext cx="4038600" cy="1866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B1C2674-9A4D-4917-8913-707BEA0FE91D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zh-CN" altLang="zh-CN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hidden"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grpSp>
          <p:nvGrpSpPr>
            <p:cNvPr id="7" name="Group 5"/>
            <p:cNvGrpSpPr>
              <a:grpSpLocks/>
            </p:cNvGrpSpPr>
            <p:nvPr/>
          </p:nvGrpSpPr>
          <p:grpSpPr bwMode="auto"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8" name="Rectangle 6"/>
              <p:cNvSpPr>
                <a:spLocks noChangeArrowheads="1"/>
              </p:cNvSpPr>
              <p:nvPr userDrawn="1"/>
            </p:nvSpPr>
            <p:spPr bwMode="auto"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9" name="Rectangle 7"/>
              <p:cNvSpPr>
                <a:spLocks noChangeArrowheads="1"/>
              </p:cNvSpPr>
              <p:nvPr userDrawn="1"/>
            </p:nvSpPr>
            <p:spPr bwMode="auto"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" name="Rectangle 8"/>
              <p:cNvSpPr>
                <a:spLocks noChangeArrowheads="1"/>
              </p:cNvSpPr>
              <p:nvPr userDrawn="1"/>
            </p:nvSpPr>
            <p:spPr bwMode="auto"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1" name="Rectangle 9"/>
              <p:cNvSpPr>
                <a:spLocks noChangeArrowheads="1"/>
              </p:cNvSpPr>
              <p:nvPr userDrawn="1"/>
            </p:nvSpPr>
            <p:spPr bwMode="auto"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2" name="Rectangle 10"/>
              <p:cNvSpPr>
                <a:spLocks noChangeArrowheads="1"/>
              </p:cNvSpPr>
              <p:nvPr userDrawn="1"/>
            </p:nvSpPr>
            <p:spPr bwMode="auto"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3" name="Rectangle 11"/>
              <p:cNvSpPr>
                <a:spLocks noChangeArrowheads="1"/>
              </p:cNvSpPr>
              <p:nvPr userDrawn="1"/>
            </p:nvSpPr>
            <p:spPr bwMode="auto"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4" name="Rectangle 12"/>
              <p:cNvSpPr>
                <a:spLocks noChangeArrowheads="1"/>
              </p:cNvSpPr>
              <p:nvPr userDrawn="1"/>
            </p:nvSpPr>
            <p:spPr bwMode="auto"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5" name="Rectangle 13"/>
              <p:cNvSpPr>
                <a:spLocks noChangeArrowheads="1"/>
              </p:cNvSpPr>
              <p:nvPr userDrawn="1"/>
            </p:nvSpPr>
            <p:spPr bwMode="auto"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6" name="Rectangle 14"/>
              <p:cNvSpPr>
                <a:spLocks noChangeArrowheads="1"/>
              </p:cNvSpPr>
              <p:nvPr userDrawn="1"/>
            </p:nvSpPr>
            <p:spPr bwMode="auto"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7" name="Rectangle 15"/>
              <p:cNvSpPr>
                <a:spLocks noChangeArrowheads="1"/>
              </p:cNvSpPr>
              <p:nvPr userDrawn="1"/>
            </p:nvSpPr>
            <p:spPr bwMode="auto"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</p:grpSp>
      </p:grpSp>
      <p:sp>
        <p:nvSpPr>
          <p:cNvPr id="25619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</p:spPr>
        <p:txBody>
          <a:bodyPr/>
          <a:lstStyle>
            <a:lvl1pPr>
              <a:defRPr sz="5000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25620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3400"/>
            </a:lvl1pPr>
          </a:lstStyle>
          <a:p>
            <a:r>
              <a:rPr lang="zh-CN" altLang="en-US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37374406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2pPr marL="176213" indent="0">
              <a:buNone/>
              <a:defRPr>
                <a:solidFill>
                  <a:srgbClr val="008080"/>
                </a:solidFill>
              </a:defRPr>
            </a:lvl2pPr>
            <a:lvl3pPr marL="514350" indent="-161925" defTabSz="682625">
              <a:defRPr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808038" indent="-228600">
              <a:defRPr b="1">
                <a:solidFill>
                  <a:srgbClr val="FF0000"/>
                </a:solidFill>
              </a:defRPr>
            </a:lvl4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C6778B1-67D4-4AA3-8FD6-2E505E694FD9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71988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70E416E-4292-4267-B142-03F93B055007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48239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B5E85A1-997A-4F54-9FE0-7577AB2E2271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33996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5C5784-E150-44AC-BDB9-493663182B96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51123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3FB9B39-40E6-40EA-B360-6D26B553FE18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24195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 sz="1200"/>
            </a:lvl1pPr>
          </a:lstStyle>
          <a:p>
            <a:fld id="{76BC7B45-20C1-48AE-8B78-AFAD20EA80B5}" type="slidenum">
              <a:rPr lang="en-US" altLang="zh-CN" smtClean="0">
                <a:solidFill>
                  <a:srgbClr val="000000"/>
                </a:solidFill>
              </a:rPr>
              <a:pPr/>
              <a:t>‹#›</a:t>
            </a:fld>
            <a:endParaRPr lang="en-US" altLang="zh-CN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60015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2pPr marL="176530" indent="0">
              <a:buNone/>
              <a:defRPr>
                <a:solidFill>
                  <a:srgbClr val="008080"/>
                </a:solidFill>
              </a:defRPr>
            </a:lvl2pPr>
            <a:lvl3pPr marL="514350" indent="-161925" defTabSz="682625">
              <a:defRPr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808355" indent="-228600">
              <a:defRPr b="1">
                <a:solidFill>
                  <a:srgbClr val="FF0000"/>
                </a:solidFill>
              </a:defRPr>
            </a:lvl4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C6778B1-67D4-4AA3-8FD6-2E505E694FD9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E3C099-5F36-4AC4-A132-BDCACF3F8252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83564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4104BE1-C08E-4496-A893-AC8F23B69443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873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  <a:latin typeface="Arial" charset="0"/>
              <a:ea typeface="宋体" charset="-122"/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1783C3-2954-4F9A-9F62-E01E048ACD7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  <a:latin typeface="Arial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1784404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410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5410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  <a:latin typeface="Arial" charset="0"/>
              <a:ea typeface="宋体" charset="-122"/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B58B48D-B8FE-46F8-A240-74A81C278EF0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  <a:latin typeface="Arial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746013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4038600" cy="1866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4000500"/>
            <a:ext cx="4038600" cy="1866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B1C2674-9A4D-4917-8913-707BEA0FE91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9749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70E416E-4292-4267-B142-03F93B055007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B5E85A1-997A-4F54-9FE0-7577AB2E2271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C5C5784-E150-44AC-BDB9-493663182B96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3FB9B39-40E6-40EA-B360-6D26B553FE18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fld id="{76BC7B45-20C1-48AE-8B78-AFAD20EA80B5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EE3C099-5F36-4AC4-A132-BDCACF3F8252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4104BE1-C08E-4496-A893-AC8F23B69443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400800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400">
                <a:latin typeface="Arial Black" panose="020B0A04020102020204" pitchFamily="34" charset="0"/>
              </a:defRPr>
            </a:lvl1pPr>
          </a:lstStyle>
          <a:p>
            <a:fld id="{36D0FB85-6326-43FC-A78C-00EEC570A684}" type="slidenum">
              <a:rPr lang="en-US" altLang="zh-CN"/>
              <a:t>‹#›</a:t>
            </a:fld>
            <a:endParaRPr lang="en-US" altLang="zh-CN"/>
          </a:p>
        </p:txBody>
      </p:sp>
      <p:sp>
        <p:nvSpPr>
          <p:cNvPr id="4101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4102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sp>
        <p:nvSpPr>
          <p:cNvPr id="17" name="Rectangle 106"/>
          <p:cNvSpPr>
            <a:spLocks noChangeArrowheads="1"/>
          </p:cNvSpPr>
          <p:nvPr userDrawn="1"/>
        </p:nvSpPr>
        <p:spPr bwMode="gray">
          <a:xfrm>
            <a:off x="0" y="260648"/>
            <a:ext cx="9144000" cy="572064"/>
          </a:xfrm>
          <a:prstGeom prst="rect">
            <a:avLst/>
          </a:prstGeom>
          <a:solidFill>
            <a:srgbClr val="3399FF">
              <a:alpha val="81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anose="05000000000000000000" pitchFamily="2" charset="2"/>
        <a:buChar char="n"/>
        <a:defRPr sz="3200" b="1">
          <a:solidFill>
            <a:srgbClr val="0000FF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anose="05000000000000000000" pitchFamily="2" charset="2"/>
        <a:buChar char="¨"/>
        <a:defRPr sz="2800" b="1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</a:defRPr>
      </a:lvl2pPr>
      <a:lvl3pPr marL="102108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anose="05000000000000000000" pitchFamily="2" charset="2"/>
        <a:buChar char="n"/>
        <a:defRPr sz="2400" b="1">
          <a:solidFill>
            <a:srgbClr val="FF0000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¨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4008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 Black" pitchFamily="34" charset="0"/>
              </a:defRPr>
            </a:lvl1pPr>
          </a:lstStyle>
          <a:p>
            <a:fld id="{36D0FB85-6326-43FC-A78C-00EEC570A684}" type="slidenum">
              <a:rPr lang="en-US" altLang="zh-CN">
                <a:solidFill>
                  <a:srgbClr val="000000"/>
                </a:solidFill>
                <a:ea typeface="宋体" charset="-122"/>
              </a:rPr>
              <a:pPr/>
              <a:t>‹#›</a:t>
            </a:fld>
            <a:endParaRPr lang="en-US" altLang="zh-CN">
              <a:solidFill>
                <a:srgbClr val="000000"/>
              </a:solidFill>
              <a:ea typeface="宋体" charset="-122"/>
            </a:endParaRPr>
          </a:p>
        </p:txBody>
      </p:sp>
      <p:sp>
        <p:nvSpPr>
          <p:cNvPr id="4101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4102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sp>
        <p:nvSpPr>
          <p:cNvPr id="17" name="Rectangle 106"/>
          <p:cNvSpPr>
            <a:spLocks noChangeArrowheads="1"/>
          </p:cNvSpPr>
          <p:nvPr userDrawn="1"/>
        </p:nvSpPr>
        <p:spPr bwMode="gray">
          <a:xfrm>
            <a:off x="0" y="260648"/>
            <a:ext cx="9144000" cy="572064"/>
          </a:xfrm>
          <a:prstGeom prst="rect">
            <a:avLst/>
          </a:prstGeom>
          <a:solidFill>
            <a:srgbClr val="3399FF">
              <a:alpha val="81000"/>
            </a:srgb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zh-CN" altLang="en-US">
              <a:solidFill>
                <a:srgbClr val="000000"/>
              </a:solidFill>
              <a:latin typeface="Arial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98612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n"/>
        <a:defRPr sz="3200" b="1">
          <a:solidFill>
            <a:srgbClr val="0000FF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¨"/>
        <a:defRPr sz="2800" b="1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</a:defRPr>
      </a:lvl2pPr>
      <a:lvl3pPr marL="1020763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n"/>
        <a:defRPr sz="2400" b="1">
          <a:solidFill>
            <a:srgbClr val="FF0000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¨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1.png"/><Relationship Id="rId4" Type="http://schemas.openxmlformats.org/officeDocument/2006/relationships/oleObject" Target="../embeddings/oleObject1.bin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1"/>
          <p:cNvSpPr>
            <a:spLocks noGrp="1"/>
          </p:cNvSpPr>
          <p:nvPr>
            <p:ph type="ctrTitle"/>
          </p:nvPr>
        </p:nvSpPr>
        <p:spPr>
          <a:xfrm>
            <a:off x="1763688" y="1700808"/>
            <a:ext cx="7243936" cy="2376264"/>
          </a:xfrm>
        </p:spPr>
        <p:txBody>
          <a:bodyPr/>
          <a:lstStyle/>
          <a:p>
            <a:pPr lvl="0" algn="ctr">
              <a:spcBef>
                <a:spcPts val="6600"/>
              </a:spcBef>
            </a:pPr>
            <a:r>
              <a:rPr lang="zh-CN" altLang="en-US" sz="4800" b="1" dirty="0">
                <a:solidFill>
                  <a:schemeClr val="bg1"/>
                </a:solidFill>
                <a:ea typeface="黑体" panose="02010609060101010101" pitchFamily="49" charset="-122"/>
              </a:rPr>
              <a:t>嵌入式</a:t>
            </a:r>
            <a:r>
              <a:rPr lang="zh-CN" altLang="en-US" sz="4800" b="1" dirty="0" smtClean="0">
                <a:solidFill>
                  <a:schemeClr val="bg1"/>
                </a:solidFill>
                <a:ea typeface="黑体" panose="02010609060101010101" pitchFamily="49" charset="-122"/>
              </a:rPr>
              <a:t>系统及应用</a:t>
            </a:r>
            <a:r>
              <a:rPr lang="en-US" altLang="zh-CN" sz="4800" b="1" dirty="0" smtClean="0">
                <a:solidFill>
                  <a:schemeClr val="bg1"/>
                </a:solidFill>
                <a:ea typeface="黑体" panose="02010609060101010101" pitchFamily="49" charset="-122"/>
              </a:rPr>
              <a:t/>
            </a:r>
            <a:br>
              <a:rPr lang="en-US" altLang="zh-CN" sz="4800" b="1" dirty="0" smtClean="0">
                <a:solidFill>
                  <a:schemeClr val="bg1"/>
                </a:solidFill>
                <a:ea typeface="黑体" panose="02010609060101010101" pitchFamily="49" charset="-122"/>
              </a:rPr>
            </a:br>
            <a:r>
              <a:rPr lang="en-US" altLang="zh-CN" sz="800" b="1" dirty="0" smtClean="0">
                <a:solidFill>
                  <a:srgbClr val="000099"/>
                </a:solidFill>
                <a:ea typeface="黑体" panose="02010609060101010101" pitchFamily="49" charset="-122"/>
              </a:rPr>
              <a:t>1</a:t>
            </a:r>
            <a:r>
              <a:rPr lang="en-US" altLang="zh-CN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en-US" altLang="zh-CN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章 </a:t>
            </a: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SPI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I2C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与</a:t>
            </a: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TSI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模块</a:t>
            </a:r>
            <a:endParaRPr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10</a:t>
            </a:fld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107504" y="1196752"/>
            <a:ext cx="8859080" cy="8032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defRPr/>
            </a:pPr>
            <a:r>
              <a:rPr lang="zh-CN" altLang="en-US" sz="22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2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en-US" altLang="zh-CN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en-US" sz="22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时序</a:t>
            </a:r>
            <a:endParaRPr lang="en-US" altLang="zh-CN" sz="2200" b="1" kern="0" dirty="0" smtClean="0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97200" lvl="0" indent="-457200" algn="just" eaLnBrk="0" hangingPunct="0">
              <a:spcBef>
                <a:spcPts val="0"/>
              </a:spcBef>
              <a:buClr>
                <a:srgbClr val="00007D"/>
              </a:buClr>
              <a:buSzPct val="100000"/>
              <a:buFont typeface="+mj-ea"/>
              <a:buAutoNum type="circleNumDbPlain" startAt="3"/>
              <a:defRPr/>
            </a:pPr>
            <a:r>
              <a:rPr lang="zh-CN" altLang="en-US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空闲电平高电平，下降沿取数</a:t>
            </a:r>
            <a:r>
              <a:rPr lang="en-US" altLang="zh-CN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—CPOL=1</a:t>
            </a:r>
            <a:r>
              <a:rPr lang="zh-CN" altLang="en-US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CPHA=0</a:t>
            </a:r>
            <a:endParaRPr lang="zh-CN" altLang="zh-CN" sz="2200" b="1" kern="1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43608" y="260648"/>
            <a:ext cx="48013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11.1 </a:t>
            </a:r>
            <a:r>
              <a:rPr lang="en-US" altLang="zh-CN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串行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外设接口</a:t>
            </a:r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SPI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模块</a:t>
            </a:r>
          </a:p>
        </p:txBody>
      </p:sp>
      <p:sp>
        <p:nvSpPr>
          <p:cNvPr id="2" name="矩形 1"/>
          <p:cNvSpPr/>
          <p:nvPr/>
        </p:nvSpPr>
        <p:spPr>
          <a:xfrm>
            <a:off x="179512" y="764704"/>
            <a:ext cx="55922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11.1.1  </a:t>
            </a:r>
            <a:r>
              <a:rPr lang="zh-CN" altLang="en-US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串行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外设接口</a:t>
            </a: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的通用基础知识</a:t>
            </a:r>
          </a:p>
        </p:txBody>
      </p:sp>
      <p:sp>
        <p:nvSpPr>
          <p:cNvPr id="5" name="矩形 4"/>
          <p:cNvSpPr/>
          <p:nvPr/>
        </p:nvSpPr>
        <p:spPr>
          <a:xfrm>
            <a:off x="179181" y="4798348"/>
            <a:ext cx="88590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2000" b="1" kern="100" dirty="0">
                <a:latin typeface="Times New Roman"/>
                <a:ea typeface="宋体"/>
              </a:rPr>
              <a:t>空闲电平高电平（</a:t>
            </a:r>
            <a:r>
              <a:rPr lang="en-US" altLang="zh-CN" sz="2000" b="1" kern="100" dirty="0">
                <a:latin typeface="Times New Roman"/>
                <a:ea typeface="宋体"/>
              </a:rPr>
              <a:t>CPOL=1</a:t>
            </a:r>
            <a:r>
              <a:rPr lang="zh-CN" altLang="en-US" sz="2000" b="1" kern="100" dirty="0">
                <a:latin typeface="Times New Roman"/>
                <a:ea typeface="宋体"/>
              </a:rPr>
              <a:t>），下降沿取数，数据需提前半个周期上线（</a:t>
            </a:r>
            <a:r>
              <a:rPr lang="en-US" altLang="zh-CN" sz="2000" b="1" kern="100" dirty="0">
                <a:latin typeface="Times New Roman"/>
                <a:ea typeface="宋体"/>
              </a:rPr>
              <a:t>CPHA=0</a:t>
            </a:r>
            <a:r>
              <a:rPr lang="zh-CN" altLang="en-US" sz="2000" b="1" kern="100" dirty="0">
                <a:latin typeface="Times New Roman"/>
                <a:ea typeface="宋体"/>
              </a:rPr>
              <a:t>）。</a:t>
            </a:r>
            <a:endParaRPr lang="zh-CN" altLang="zh-CN" sz="2000" b="1" kern="100" dirty="0">
              <a:effectLst/>
              <a:latin typeface="Times New Roman"/>
              <a:ea typeface="宋体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52177" y="2000049"/>
            <a:ext cx="7276207" cy="2611619"/>
            <a:chOff x="752177" y="2000049"/>
            <a:chExt cx="7276207" cy="2611619"/>
          </a:xfrm>
        </p:grpSpPr>
        <p:pic>
          <p:nvPicPr>
            <p:cNvPr id="20" name="图片 19"/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2177" y="2000049"/>
              <a:ext cx="7276207" cy="2125820"/>
            </a:xfrm>
            <a:prstGeom prst="rect">
              <a:avLst/>
            </a:prstGeom>
          </p:spPr>
        </p:pic>
        <p:sp>
          <p:nvSpPr>
            <p:cNvPr id="16" name="矩形 15"/>
            <p:cNvSpPr/>
            <p:nvPr/>
          </p:nvSpPr>
          <p:spPr>
            <a:xfrm>
              <a:off x="2051720" y="4242336"/>
              <a:ext cx="518457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图</a:t>
              </a:r>
              <a:r>
                <a:rPr lang="en-US" altLang="zh-CN" b="1" dirty="0">
                  <a:latin typeface="Times New Roman" panose="02020603050405020304" pitchFamily="18" charset="0"/>
                </a:rPr>
                <a:t>11-4 CPOL=1</a:t>
              </a:r>
              <a:r>
                <a:rPr lang="zh-CN" altLang="zh-CN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，</a:t>
              </a:r>
              <a:r>
                <a:rPr lang="en-US" altLang="zh-CN" b="1" dirty="0">
                  <a:latin typeface="Times New Roman" panose="02020603050405020304" pitchFamily="18" charset="0"/>
                </a:rPr>
                <a:t>CPHA=0</a:t>
              </a:r>
              <a:r>
                <a:rPr lang="zh-CN" altLang="zh-CN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时的数据</a:t>
              </a:r>
              <a:r>
                <a:rPr lang="en-US" altLang="zh-CN" b="1" dirty="0">
                  <a:latin typeface="Times New Roman" panose="02020603050405020304" pitchFamily="18" charset="0"/>
                </a:rPr>
                <a:t>/</a:t>
              </a:r>
              <a:r>
                <a:rPr lang="zh-CN" altLang="zh-CN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时钟时序图</a:t>
              </a:r>
              <a:endParaRPr lang="zh-CN" altLang="en-US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646720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11</a:t>
            </a:fld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107504" y="1196752"/>
            <a:ext cx="8859080" cy="8032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defRPr/>
            </a:pPr>
            <a:r>
              <a:rPr lang="zh-CN" altLang="en-US" sz="22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2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en-US" altLang="zh-CN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en-US" sz="22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时序</a:t>
            </a:r>
            <a:endParaRPr lang="en-US" altLang="zh-CN" sz="2200" b="1" kern="0" dirty="0" smtClean="0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97200" lvl="0" indent="-457200" algn="just" eaLnBrk="0" hangingPunct="0">
              <a:spcBef>
                <a:spcPts val="0"/>
              </a:spcBef>
              <a:buClr>
                <a:srgbClr val="00007D"/>
              </a:buClr>
              <a:buSzPct val="100000"/>
              <a:buFont typeface="+mj-ea"/>
              <a:buAutoNum type="circleNumDbPlain" startAt="4"/>
              <a:defRPr/>
            </a:pPr>
            <a:r>
              <a:rPr lang="zh-CN" altLang="en-US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空闲电平高电平，上升沿取数</a:t>
            </a:r>
            <a:r>
              <a:rPr lang="en-US" altLang="zh-CN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—CPOL=1</a:t>
            </a:r>
            <a:r>
              <a:rPr lang="zh-CN" altLang="en-US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CPHA=0</a:t>
            </a:r>
            <a:endParaRPr lang="zh-CN" altLang="zh-CN" sz="2200" b="1" kern="1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43608" y="260648"/>
            <a:ext cx="48013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11.1 </a:t>
            </a:r>
            <a:r>
              <a:rPr lang="en-US" altLang="zh-CN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串行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外设接口</a:t>
            </a:r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SPI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模块</a:t>
            </a:r>
          </a:p>
        </p:txBody>
      </p:sp>
      <p:sp>
        <p:nvSpPr>
          <p:cNvPr id="2" name="矩形 1"/>
          <p:cNvSpPr/>
          <p:nvPr/>
        </p:nvSpPr>
        <p:spPr>
          <a:xfrm>
            <a:off x="179512" y="764704"/>
            <a:ext cx="55922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11.1.1  </a:t>
            </a:r>
            <a:r>
              <a:rPr lang="zh-CN" altLang="en-US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串行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外设接口</a:t>
            </a: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的通用基础知识</a:t>
            </a:r>
          </a:p>
        </p:txBody>
      </p:sp>
      <p:sp>
        <p:nvSpPr>
          <p:cNvPr id="5" name="矩形 4"/>
          <p:cNvSpPr/>
          <p:nvPr/>
        </p:nvSpPr>
        <p:spPr>
          <a:xfrm>
            <a:off x="179181" y="4798348"/>
            <a:ext cx="88590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2000" b="1" kern="100" dirty="0">
                <a:latin typeface="Times New Roman"/>
                <a:ea typeface="宋体"/>
              </a:rPr>
              <a:t>空闲电平高电平（</a:t>
            </a:r>
            <a:r>
              <a:rPr lang="en-US" altLang="zh-CN" sz="2000" b="1" kern="100" dirty="0">
                <a:latin typeface="Times New Roman"/>
                <a:ea typeface="宋体"/>
              </a:rPr>
              <a:t>CPOL=1</a:t>
            </a:r>
            <a:r>
              <a:rPr lang="zh-CN" altLang="en-US" sz="2000" b="1" kern="100" dirty="0">
                <a:latin typeface="Times New Roman"/>
                <a:ea typeface="宋体"/>
              </a:rPr>
              <a:t>），上升沿取数，数据可与时钟同时变化，不需提前上线（</a:t>
            </a:r>
            <a:r>
              <a:rPr lang="en-US" altLang="zh-CN" sz="2000" b="1" kern="100" dirty="0">
                <a:latin typeface="Times New Roman"/>
                <a:ea typeface="宋体"/>
              </a:rPr>
              <a:t>CPHA=1</a:t>
            </a:r>
            <a:r>
              <a:rPr lang="zh-CN" altLang="en-US" sz="2000" b="1" kern="100" dirty="0">
                <a:latin typeface="Times New Roman"/>
                <a:ea typeface="宋体"/>
              </a:rPr>
              <a:t>）。</a:t>
            </a:r>
            <a:endParaRPr lang="zh-CN" altLang="zh-CN" sz="2000" b="1" kern="100" dirty="0">
              <a:effectLst/>
              <a:latin typeface="Times New Roman"/>
              <a:ea typeface="宋体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14825" y="2035342"/>
            <a:ext cx="7549795" cy="2562994"/>
            <a:chOff x="514825" y="2035342"/>
            <a:chExt cx="7549795" cy="2562994"/>
          </a:xfrm>
        </p:grpSpPr>
        <p:pic>
          <p:nvPicPr>
            <p:cNvPr id="10" name="图片 9"/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4825" y="2035342"/>
              <a:ext cx="7549795" cy="2158369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2322720" y="4229004"/>
              <a:ext cx="4985583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图</a:t>
              </a:r>
              <a:r>
                <a:rPr lang="en-US" altLang="zh-CN" dirty="0">
                  <a:latin typeface="Times New Roman" panose="02020603050405020304" pitchFamily="18" charset="0"/>
                </a:rPr>
                <a:t>11-5 CPOL=1</a:t>
              </a:r>
              <a:r>
                <a:rPr lang="zh-CN" altLang="zh-CN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，</a:t>
              </a:r>
              <a:r>
                <a:rPr lang="en-US" altLang="zh-CN" dirty="0">
                  <a:latin typeface="Times New Roman" panose="02020603050405020304" pitchFamily="18" charset="0"/>
                </a:rPr>
                <a:t>CPHA=1</a:t>
              </a:r>
              <a:r>
                <a:rPr lang="zh-CN" altLang="zh-CN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时的数据</a:t>
              </a:r>
              <a:r>
                <a:rPr lang="en-US" altLang="zh-CN" dirty="0">
                  <a:latin typeface="Times New Roman" panose="02020603050405020304" pitchFamily="18" charset="0"/>
                </a:rPr>
                <a:t>/</a:t>
              </a:r>
              <a:r>
                <a:rPr lang="zh-CN" altLang="zh-CN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时钟时序图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646935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12</a:t>
            </a:fld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107504" y="1196752"/>
            <a:ext cx="8784976" cy="19928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defRPr/>
            </a:pPr>
            <a:r>
              <a:rPr lang="en-US" altLang="zh-CN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en-US" altLang="zh-CN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</a:t>
            </a:r>
            <a:r>
              <a:rPr lang="zh-CN" altLang="en-US" sz="22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引脚</a:t>
            </a:r>
            <a:endParaRPr lang="en-US" altLang="zh-CN" sz="2200" b="1" kern="0" dirty="0" smtClean="0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lvl="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defRPr/>
            </a:pPr>
            <a:r>
              <a:rPr lang="en-US" altLang="zh-CN" sz="2200" b="1" kern="1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KL25</a:t>
            </a:r>
            <a:r>
              <a:rPr lang="zh-CN" altLang="en-US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开发板中有两个</a:t>
            </a:r>
            <a:r>
              <a:rPr lang="en-US" altLang="zh-CN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</a:t>
            </a:r>
            <a:r>
              <a:rPr lang="zh-CN" altLang="en-US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模块</a:t>
            </a:r>
            <a:r>
              <a:rPr lang="zh-CN" altLang="en-US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，分别是</a:t>
            </a:r>
            <a:r>
              <a:rPr lang="en-US" altLang="zh-CN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SPI0</a:t>
            </a:r>
            <a:r>
              <a:rPr lang="zh-CN" altLang="en-US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SPI1</a:t>
            </a:r>
            <a:r>
              <a:rPr lang="zh-CN" altLang="en-US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。这两个模块除了时钟源不一样之外，其他的地方完全相同。</a:t>
            </a:r>
            <a:r>
              <a:rPr lang="en-US" altLang="zh-CN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SPI0</a:t>
            </a:r>
            <a:r>
              <a:rPr lang="zh-CN" altLang="en-US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的时钟源是总线时钟，</a:t>
            </a:r>
            <a:r>
              <a:rPr lang="en-US" altLang="zh-CN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SPI1</a:t>
            </a:r>
            <a:r>
              <a:rPr lang="zh-CN" altLang="en-US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的时钟源是系统时钟。表</a:t>
            </a:r>
            <a:r>
              <a:rPr lang="en-US" altLang="zh-CN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11-1</a:t>
            </a:r>
            <a:r>
              <a:rPr lang="zh-CN" altLang="en-US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给出了</a:t>
            </a:r>
            <a:r>
              <a:rPr lang="en-US" altLang="zh-CN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</a:t>
            </a:r>
            <a:r>
              <a:rPr lang="zh-CN" altLang="en-US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模块使用的引脚。注意同一</a:t>
            </a:r>
            <a:r>
              <a:rPr lang="en-US" altLang="zh-CN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</a:t>
            </a:r>
            <a:r>
              <a:rPr lang="zh-CN" altLang="en-US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的四根线，可以使用不同引脚组，仅是为了方便硬件布板。</a:t>
            </a:r>
            <a:endParaRPr lang="en-US" altLang="zh-CN" sz="2200" b="1" kern="10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43608" y="260648"/>
            <a:ext cx="48013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11.1 </a:t>
            </a:r>
            <a:r>
              <a:rPr lang="en-US" altLang="zh-CN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串行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外设接口</a:t>
            </a:r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SPI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模块</a:t>
            </a:r>
          </a:p>
        </p:txBody>
      </p:sp>
      <p:sp>
        <p:nvSpPr>
          <p:cNvPr id="2" name="矩形 1"/>
          <p:cNvSpPr/>
          <p:nvPr/>
        </p:nvSpPr>
        <p:spPr>
          <a:xfrm>
            <a:off x="179512" y="807095"/>
            <a:ext cx="52059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11.1.2 SPI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驱动构件头文件及使用方法</a:t>
            </a:r>
            <a:endParaRPr lang="zh-CN" altLang="en-US" sz="2400" b="1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6137511"/>
              </p:ext>
            </p:extLst>
          </p:nvPr>
        </p:nvGraphicFramePr>
        <p:xfrm>
          <a:off x="467544" y="3068960"/>
          <a:ext cx="8136904" cy="3096000"/>
        </p:xfrm>
        <a:graphic>
          <a:graphicData uri="http://schemas.openxmlformats.org/drawingml/2006/table">
            <a:tbl>
              <a:tblPr/>
              <a:tblGrid>
                <a:gridCol w="729798"/>
                <a:gridCol w="875966"/>
                <a:gridCol w="728770"/>
                <a:gridCol w="922285"/>
                <a:gridCol w="874936"/>
                <a:gridCol w="794648"/>
                <a:gridCol w="875966"/>
                <a:gridCol w="874936"/>
                <a:gridCol w="1459599"/>
              </a:tblGrid>
              <a:tr h="242400">
                <a:tc gridSpan="9"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zh-CN" sz="1400" b="1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Arial Unicode MS" panose="020B0604020202020204" pitchFamily="34" charset="-122"/>
                        </a:rPr>
                        <a:t>表11-1 KL25的SPI引脚及SD-FSL-KL25-EVB实际使用的引脚</a:t>
                      </a:r>
                      <a:endParaRPr lang="zh-CN" sz="14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4800" marR="6480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40000"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zh-CN" sz="1400" kern="100" spc="-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Arial Unicode MS" panose="020B0604020202020204" pitchFamily="34" charset="-122"/>
                        </a:rPr>
                        <a:t>引脚号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zh-CN" sz="1400" kern="100" spc="-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Arial Unicode MS" panose="020B0604020202020204" pitchFamily="34" charset="-122"/>
                        </a:rPr>
                        <a:t>引脚名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ALT0 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ALT1 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ALT2 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ALT3 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ALT4 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ALT5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SD-FSL-KL25-EVB</a:t>
                      </a:r>
                      <a:r>
                        <a:rPr lang="zh-CN" sz="1400" kern="100" spc="-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Arial Unicode MS" panose="020B0604020202020204" pitchFamily="34" charset="-122"/>
                        </a:rPr>
                        <a:t>使用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000"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2 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PTE1 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PTE1 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SPI1_MOSI 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UART1_RX 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SPI1_MISO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600"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3 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PTE2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PTE2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SPI1_SCK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000"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4 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PTE3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PTE3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SPI1_MOSI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SPI1_MOSI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600"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5 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PTE4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PTE4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SPI1_PCS0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600"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34 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PTA14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PTA14 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SPI0_PCS0 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UART0_TX 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SPI0_PCS0 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600"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35 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PTA15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PTA15 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SPI0_SCK 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UART0_RX 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SPI0_SCK 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600"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36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PTA16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PTA16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SPI0_MOSI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SPI1_MOSI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SPI0_MOSI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600"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37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PTA17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PTA17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SPI0_MISO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SPI1_MISO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SPI0_MISO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600"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49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PTB10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PTB10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SPI1_PCS0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SPI1_PCS0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600"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50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PTB11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PTB11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SPI1_SCK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SPI1_SCK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000"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51 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PTB16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TSI0_CH9 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PTB16 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SPI1_MOSI 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UART0_RX 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TPM_CLKIN0 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 dirty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SPI1_MOSI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22328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13</a:t>
            </a:fld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107504" y="1196752"/>
            <a:ext cx="8784976" cy="434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defRPr/>
            </a:pPr>
            <a:r>
              <a:rPr lang="en-US" altLang="zh-CN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en-US" altLang="zh-CN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</a:t>
            </a:r>
            <a:r>
              <a:rPr lang="zh-CN" altLang="en-US" sz="22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引脚</a:t>
            </a:r>
            <a:endParaRPr lang="en-US" altLang="zh-CN" sz="2200" b="1" kern="0" dirty="0" smtClean="0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43608" y="260648"/>
            <a:ext cx="48013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11.1 </a:t>
            </a:r>
            <a:r>
              <a:rPr lang="en-US" altLang="zh-CN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串行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外设接口</a:t>
            </a:r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SPI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模块</a:t>
            </a:r>
          </a:p>
        </p:txBody>
      </p:sp>
      <p:sp>
        <p:nvSpPr>
          <p:cNvPr id="2" name="矩形 1"/>
          <p:cNvSpPr/>
          <p:nvPr/>
        </p:nvSpPr>
        <p:spPr>
          <a:xfrm>
            <a:off x="179512" y="807095"/>
            <a:ext cx="52059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11.1.2 SPI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驱动构件头文件及使用方法</a:t>
            </a:r>
            <a:endParaRPr lang="zh-CN" altLang="en-US" sz="2400" b="1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6350881"/>
              </p:ext>
            </p:extLst>
          </p:nvPr>
        </p:nvGraphicFramePr>
        <p:xfrm>
          <a:off x="323530" y="1658417"/>
          <a:ext cx="8424933" cy="2642640"/>
        </p:xfrm>
        <a:graphic>
          <a:graphicData uri="http://schemas.openxmlformats.org/drawingml/2006/table">
            <a:tbl>
              <a:tblPr/>
              <a:tblGrid>
                <a:gridCol w="755631"/>
                <a:gridCol w="906973"/>
                <a:gridCol w="882843"/>
                <a:gridCol w="826657"/>
                <a:gridCol w="905907"/>
                <a:gridCol w="822776"/>
                <a:gridCol w="1274174"/>
                <a:gridCol w="538706"/>
                <a:gridCol w="1511266"/>
              </a:tblGrid>
              <a:tr h="242400">
                <a:tc gridSpan="9"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zh-CN" sz="1400" b="1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Arial Unicode MS" panose="020B0604020202020204" pitchFamily="34" charset="-122"/>
                        </a:rPr>
                        <a:t>表11-1 KL25的SPI引脚及SD-FSL-KL25-EVB实际使用的引脚</a:t>
                      </a:r>
                      <a:endParaRPr lang="zh-CN" sz="14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4800" marR="6480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40000"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zh-CN" sz="1400" kern="100" spc="-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Arial Unicode MS" panose="020B0604020202020204" pitchFamily="34" charset="-122"/>
                        </a:rPr>
                        <a:t>引脚号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zh-CN" sz="1400" kern="100" spc="-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Arial Unicode MS" panose="020B0604020202020204" pitchFamily="34" charset="-122"/>
                        </a:rPr>
                        <a:t>引脚名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ALT0 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ALT1 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ALT2 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ALT3 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ALT4 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ALT5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SD-FSL-KL25-EVB</a:t>
                      </a:r>
                      <a:r>
                        <a:rPr lang="zh-CN" sz="1400" kern="100" spc="-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Arial Unicode MS" panose="020B0604020202020204" pitchFamily="34" charset="-122"/>
                        </a:rPr>
                        <a:t>使用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000"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 dirty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52 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 dirty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PTB17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 dirty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TSI0_CH10 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PTB17 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SPI1_MISO 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UART0_TX 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TPM_CLKIN1 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SPI1_MISO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600"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73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PTD0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 dirty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 dirty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PTD0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SPI0_PCS0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 dirty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TPM0_CH0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000"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74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PTD1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DC0_SE5b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 dirty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PTD1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 dirty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SPI0_SCK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TPM0_CH1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600"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75 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PTD2 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PTD2 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 dirty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SPI0_MOSI 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 dirty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UART2_RX 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TPM0_CH2 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600"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76 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PTD3 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PTD3 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SPI0_MISO 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 dirty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UART2_TX 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TPM0_CH3 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600"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77 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PTD4 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PTD4 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SPI1_PCS0 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 dirty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UART2_RX 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 dirty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TPM0_CH4 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600"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78 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PTD5 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ADC0_SE6b 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PTD5 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SPI1_SCK 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UART2_TX 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 dirty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TPM0_CH5 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 dirty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600"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79 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PTD6 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ADC0_SE7b 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PTD6 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SPI1_MOSI 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UART0_RX 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 dirty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600"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80 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PTD7 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PTD7 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SPI1_MISO 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UART0_TX 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 dirty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100" spc="-50" dirty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00" marR="66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81085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14</a:t>
            </a:fld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107504" y="1196752"/>
            <a:ext cx="8784976" cy="434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defRPr/>
            </a:pPr>
            <a:r>
              <a:rPr lang="en-US" altLang="zh-CN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en-US" altLang="zh-CN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驱动构件基本要点分析</a:t>
            </a:r>
            <a:endParaRPr lang="en-US" altLang="zh-CN" sz="2200" b="1" kern="0" dirty="0" smtClean="0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43608" y="260648"/>
            <a:ext cx="48013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11.1 </a:t>
            </a:r>
            <a:r>
              <a:rPr lang="en-US" altLang="zh-CN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串行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外设接口</a:t>
            </a:r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SPI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模块</a:t>
            </a:r>
          </a:p>
        </p:txBody>
      </p:sp>
      <p:sp>
        <p:nvSpPr>
          <p:cNvPr id="2" name="矩形 1"/>
          <p:cNvSpPr/>
          <p:nvPr/>
        </p:nvSpPr>
        <p:spPr>
          <a:xfrm>
            <a:off x="179512" y="807095"/>
            <a:ext cx="52059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11.1.2 SPI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驱动构件头文件及使用方法</a:t>
            </a:r>
            <a:endParaRPr lang="zh-CN" altLang="en-US" sz="2400" b="1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7504" y="1586409"/>
            <a:ext cx="8784976" cy="53630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模块具有初始化、发送一个字节、发送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个字节、接收一个字节、接收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个字节、开中断、关中断等操作。按照构件化的思想，可将它们封装成独立的功能函数</a:t>
            </a:r>
            <a:r>
              <a:rPr lang="zh-CN" altLang="en-US" sz="20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000" b="1" kern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en-US" altLang="zh-CN" sz="20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构件包括头文件</a:t>
            </a:r>
            <a:r>
              <a:rPr lang="en-US" altLang="zh-CN" sz="2000" b="1" kern="0" dirty="0" err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spi.c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000" b="1" kern="0" dirty="0" err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spi.h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文件。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构件头文件中主要包括相关宏定义、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的功能函数原型说明等内容。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构件程序文件的内容是给出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各功能函数的实现过程</a:t>
            </a:r>
            <a:r>
              <a:rPr lang="zh-CN" altLang="en-US" sz="20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000" b="1" kern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000" b="1" kern="0" dirty="0" err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spi.h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zh-CN" altLang="en-US" sz="20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，给出用于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定义所用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口的宏定义、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所用的引脚</a:t>
            </a:r>
            <a:r>
              <a:rPr lang="zh-CN" altLang="en-US" sz="20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组宏定义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000" b="1" kern="0" dirty="0" err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spi.c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中，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的初始化，主要是对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控制寄存器</a:t>
            </a:r>
            <a:r>
              <a:rPr lang="en-US" altLang="zh-CN" sz="2000" b="1" kern="0" dirty="0">
                <a:solidFill>
                  <a:schemeClr val="bg2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SPIx_C1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000" b="1" kern="0" dirty="0">
                <a:solidFill>
                  <a:schemeClr val="bg2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SPIx_C2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进行设置，定义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工作模式、时钟的空闲电平及相位、允许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和对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的波特率寄存器</a:t>
            </a:r>
            <a:r>
              <a:rPr lang="en-US" altLang="zh-CN" sz="2000" b="1" kern="0" dirty="0" err="1">
                <a:solidFill>
                  <a:schemeClr val="bg2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SPIx_BR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设置，波特率根据传送速度要求计算而得到</a:t>
            </a:r>
            <a:r>
              <a:rPr lang="zh-CN" altLang="en-US" sz="20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000" b="1" kern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en-US" altLang="zh-CN" sz="20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是一种通信模块，它的基本功能就是接收和发送数据</a:t>
            </a:r>
            <a:r>
              <a:rPr lang="zh-CN" altLang="en-US" sz="20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。定义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了发送单字节的函数：</a:t>
            </a:r>
            <a:r>
              <a:rPr lang="en-US" altLang="zh-CN" sz="2000" b="1" kern="0" dirty="0">
                <a:solidFill>
                  <a:schemeClr val="bg2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SPI_send1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，接收单字节的函数：</a:t>
            </a:r>
            <a:r>
              <a:rPr lang="en-US" altLang="zh-CN" sz="2000" b="1" kern="0" dirty="0">
                <a:solidFill>
                  <a:schemeClr val="bg2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SPI_ receive1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。在这两个函数的基础上，又封装了发送多个字节的函数：</a:t>
            </a:r>
            <a:r>
              <a:rPr lang="en-US" altLang="zh-CN" sz="2000" b="1" kern="0" dirty="0" err="1">
                <a:solidFill>
                  <a:schemeClr val="bg2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SPI_sendN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，接收多个字节的函数：</a:t>
            </a:r>
            <a:r>
              <a:rPr lang="en-US" altLang="zh-CN" sz="2000" b="1" kern="0" dirty="0">
                <a:solidFill>
                  <a:schemeClr val="bg2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SPI_ </a:t>
            </a:r>
            <a:r>
              <a:rPr lang="en-US" altLang="zh-CN" sz="2000" b="1" kern="0" dirty="0" err="1">
                <a:solidFill>
                  <a:schemeClr val="bg2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receiveN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。除此之外还有使能接收中断、关中断函数等。</a:t>
            </a: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endParaRPr lang="en-US" altLang="zh-CN" sz="2000" b="1" kern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3436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15</a:t>
            </a:fld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107504" y="1196752"/>
            <a:ext cx="8784976" cy="434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defRPr/>
            </a:pPr>
            <a:r>
              <a:rPr lang="en-US" altLang="zh-CN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en-US" altLang="zh-CN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驱动构件基本要点分析</a:t>
            </a:r>
            <a:endParaRPr lang="en-US" altLang="zh-CN" sz="2200" b="1" kern="0" dirty="0" smtClean="0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43608" y="260648"/>
            <a:ext cx="48013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11.1 </a:t>
            </a:r>
            <a:r>
              <a:rPr lang="en-US" altLang="zh-CN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串行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外设接口</a:t>
            </a:r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SPI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模块</a:t>
            </a:r>
          </a:p>
        </p:txBody>
      </p:sp>
      <p:sp>
        <p:nvSpPr>
          <p:cNvPr id="2" name="矩形 1"/>
          <p:cNvSpPr/>
          <p:nvPr/>
        </p:nvSpPr>
        <p:spPr>
          <a:xfrm>
            <a:off x="179512" y="807095"/>
            <a:ext cx="52059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11.1.2 SPI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驱动构件头文件及使用方法</a:t>
            </a:r>
            <a:endParaRPr lang="zh-CN" altLang="en-US" sz="2400" b="1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7504" y="1586409"/>
            <a:ext cx="8784976" cy="3719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en-US" altLang="zh-CN" sz="20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构件的几个基本功能函数。</a:t>
            </a:r>
          </a:p>
          <a:p>
            <a:pPr lvl="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defRPr/>
            </a:pP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）初始化函数：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void </a:t>
            </a:r>
            <a:r>
              <a:rPr lang="en-US" altLang="zh-CN" sz="2000" b="1" kern="0" dirty="0" err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SPI_init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(uint_8 No, uint_8 MSTR, uint_16 </a:t>
            </a:r>
            <a:r>
              <a:rPr lang="en-US" altLang="zh-CN" sz="2000" b="1" kern="0" dirty="0" err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BaudRate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, uint_8 CPOL,uint_8 CPHA);</a:t>
            </a:r>
          </a:p>
          <a:p>
            <a:pPr lvl="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defRPr/>
            </a:pP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）发送一字节数据：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uint_8 SPI_send1(uint_8 No, uint_8 data);</a:t>
            </a:r>
          </a:p>
          <a:p>
            <a:pPr lvl="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defRPr/>
            </a:pP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）发送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字节数据：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void </a:t>
            </a:r>
            <a:r>
              <a:rPr lang="en-US" altLang="zh-CN" sz="2000" b="1" kern="0" dirty="0" err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SPI_sendN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(uint_8 No, uint_8 n, uint_8 data[]);</a:t>
            </a:r>
          </a:p>
          <a:p>
            <a:pPr lvl="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defRPr/>
            </a:pP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）接收一字节数据：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uint_8 SPI_receive1(uint_8 No);</a:t>
            </a:r>
          </a:p>
          <a:p>
            <a:pPr lvl="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defRPr/>
            </a:pP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）接收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字节数据：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uint_8 </a:t>
            </a:r>
            <a:r>
              <a:rPr lang="en-US" altLang="zh-CN" sz="2000" b="1" kern="0" dirty="0" err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SPI_receiveN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(uint_8 No, uint_8 n, uint_8 data[]);</a:t>
            </a:r>
          </a:p>
          <a:p>
            <a:pPr lvl="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defRPr/>
            </a:pP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）使能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中断：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void </a:t>
            </a:r>
            <a:r>
              <a:rPr lang="en-US" altLang="zh-CN" sz="2000" b="1" kern="0" dirty="0" err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SPI_enable_re_int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(uint_8 No);</a:t>
            </a:r>
          </a:p>
          <a:p>
            <a:pPr lvl="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defRPr/>
            </a:pP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）关闭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中断：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void </a:t>
            </a:r>
            <a:r>
              <a:rPr lang="en-US" altLang="zh-CN" sz="2000" b="1" kern="0" dirty="0" err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SPI_disable_re_int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(uint_8 No</a:t>
            </a:r>
            <a:r>
              <a:rPr lang="en-US" altLang="zh-CN" sz="20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);</a:t>
            </a:r>
          </a:p>
        </p:txBody>
      </p:sp>
    </p:spTree>
    <p:extLst>
      <p:ext uri="{BB962C8B-B14F-4D97-AF65-F5344CB8AC3E}">
        <p14:creationId xmlns:p14="http://schemas.microsoft.com/office/powerpoint/2010/main" val="1896127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16</a:t>
            </a:fld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107504" y="1196752"/>
            <a:ext cx="8784976" cy="434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defRPr/>
            </a:pPr>
            <a:r>
              <a:rPr lang="en-US" altLang="zh-CN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en-US" altLang="zh-CN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驱动构件基本要点分析</a:t>
            </a:r>
            <a:endParaRPr lang="en-US" altLang="zh-CN" sz="2200" b="1" kern="0" dirty="0" smtClean="0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43608" y="260648"/>
            <a:ext cx="48013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11.1 </a:t>
            </a:r>
            <a:r>
              <a:rPr lang="en-US" altLang="zh-CN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串行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外设接口</a:t>
            </a:r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SPI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模块</a:t>
            </a:r>
          </a:p>
        </p:txBody>
      </p:sp>
      <p:sp>
        <p:nvSpPr>
          <p:cNvPr id="2" name="矩形 1"/>
          <p:cNvSpPr/>
          <p:nvPr/>
        </p:nvSpPr>
        <p:spPr>
          <a:xfrm>
            <a:off x="179512" y="807095"/>
            <a:ext cx="52059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11.1.2 SPI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驱动构件头文件及使用方法</a:t>
            </a:r>
            <a:endParaRPr lang="zh-CN" altLang="en-US" sz="2400" b="1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7504" y="1586409"/>
            <a:ext cx="8784976" cy="4032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en-US" altLang="zh-CN" sz="20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构件的几个基本功能函数</a:t>
            </a:r>
            <a:r>
              <a:rPr lang="zh-CN" altLang="en-US" sz="20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000" b="1" kern="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2948070"/>
              </p:ext>
            </p:extLst>
          </p:nvPr>
        </p:nvGraphicFramePr>
        <p:xfrm>
          <a:off x="611560" y="2132857"/>
          <a:ext cx="7848872" cy="3816422"/>
        </p:xfrm>
        <a:graphic>
          <a:graphicData uri="http://schemas.openxmlformats.org/drawingml/2006/table">
            <a:tbl>
              <a:tblPr firstRow="1" firstCol="1" bandRow="1"/>
              <a:tblGrid>
                <a:gridCol w="965313"/>
                <a:gridCol w="1647738"/>
                <a:gridCol w="5235821"/>
              </a:tblGrid>
              <a:tr h="224495">
                <a:tc gridSpan="3"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zh-CN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Arial Unicode MS" panose="020B0604020202020204" pitchFamily="34" charset="-122"/>
                        </a:rPr>
                        <a:t>表</a:t>
                      </a:r>
                      <a:r>
                        <a:rPr lang="zh-CN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 Unicode MS" panose="020B0604020202020204" pitchFamily="34" charset="-122"/>
                        </a:rPr>
                        <a:t>11-2 SPI</a:t>
                      </a:r>
                      <a:r>
                        <a:rPr lang="zh-CN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Arial Unicode MS" panose="020B0604020202020204" pitchFamily="34" charset="-122"/>
                        </a:rPr>
                        <a:t>基本功能函数参数说明</a:t>
                      </a:r>
                      <a:endParaRPr lang="zh-CN" sz="14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Arial Unicode MS" panose="020B0604020202020204" pitchFamily="34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48991"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zh-CN" sz="1400" kern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参数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zh-CN" sz="1400" kern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含义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zh-CN" sz="1400" kern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备注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867"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No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zh-CN" sz="1400" ker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模块号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No=0</a:t>
                      </a:r>
                      <a:r>
                        <a:rPr lang="zh-CN" sz="1400" kern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，表示</a:t>
                      </a:r>
                      <a:r>
                        <a:rPr lang="en-US" sz="1400" kern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SPI0</a:t>
                      </a:r>
                      <a:r>
                        <a:rPr lang="zh-CN" sz="1400" kern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，</a:t>
                      </a:r>
                      <a:r>
                        <a:rPr lang="en-US" sz="1400" kern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No=1</a:t>
                      </a:r>
                      <a:r>
                        <a:rPr lang="zh-CN" sz="1400" kern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，表示</a:t>
                      </a:r>
                      <a:r>
                        <a:rPr lang="en-US" sz="1400" kern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SPI1</a:t>
                      </a:r>
                      <a:r>
                        <a:rPr lang="zh-CN" sz="1400" kern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。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867"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MSTR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SPI</a:t>
                      </a:r>
                      <a:r>
                        <a:rPr lang="zh-CN" sz="1400" ker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主从机选择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MSTR=0</a:t>
                      </a:r>
                      <a:r>
                        <a:rPr lang="zh-CN" sz="1400" kern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，设为主机；</a:t>
                      </a:r>
                      <a:r>
                        <a:rPr lang="en-US" sz="1400" kern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MSTR=1</a:t>
                      </a:r>
                      <a:r>
                        <a:rPr lang="zh-CN" sz="1400" kern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，设为从机。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867"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BaudRate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zh-CN" sz="1400" ker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波特率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zh-CN" sz="1400" kern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可取</a:t>
                      </a:r>
                      <a:r>
                        <a:rPr lang="en-US" sz="1400" kern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12000</a:t>
                      </a:r>
                      <a:r>
                        <a:rPr lang="zh-CN" sz="1400" kern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sz="1400" kern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6000</a:t>
                      </a:r>
                      <a:r>
                        <a:rPr lang="zh-CN" sz="1400" kern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sz="1400" kern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4000</a:t>
                      </a:r>
                      <a:r>
                        <a:rPr lang="zh-CN" sz="1400" kern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sz="1400" kern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3000</a:t>
                      </a:r>
                      <a:r>
                        <a:rPr lang="zh-CN" sz="1400" kern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sz="1400" kern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1500</a:t>
                      </a:r>
                      <a:r>
                        <a:rPr lang="zh-CN" sz="1400" kern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sz="1400" kern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1000</a:t>
                      </a:r>
                      <a:r>
                        <a:rPr lang="zh-CN" sz="1400" kern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，单位：</a:t>
                      </a:r>
                      <a:r>
                        <a:rPr lang="en-US" sz="1400" kern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bps</a:t>
                      </a:r>
                      <a:r>
                        <a:rPr lang="zh-CN" sz="1400" kern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。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867"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CPOL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zh-CN" sz="1400" ker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时钟极性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CPOL=0</a:t>
                      </a:r>
                      <a:r>
                        <a:rPr lang="zh-CN" sz="1400" kern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，空闲电平为低电平；</a:t>
                      </a:r>
                      <a:r>
                        <a:rPr lang="en-US" sz="1400" kern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CPOL=1</a:t>
                      </a:r>
                      <a:r>
                        <a:rPr lang="zh-CN" sz="1400" kern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，空闲电平为高电平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3486"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CPHA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zh-CN" sz="1400" ker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时钟相位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zh-CN" sz="1400" kern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当</a:t>
                      </a:r>
                      <a:r>
                        <a:rPr lang="en-US" sz="1400" kern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CPOL=0</a:t>
                      </a:r>
                      <a:r>
                        <a:rPr lang="zh-CN" sz="1400" kern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，若上升沿取数，则取</a:t>
                      </a:r>
                      <a:r>
                        <a:rPr lang="en-US" sz="1400" kern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CPHA=0</a:t>
                      </a:r>
                      <a:r>
                        <a:rPr lang="zh-CN" sz="1400" kern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，若下降沿取数，则取</a:t>
                      </a:r>
                      <a:r>
                        <a:rPr lang="en-US" sz="1400" kern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CPHA=1</a:t>
                      </a:r>
                      <a:r>
                        <a:rPr lang="zh-CN" sz="1400" kern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。当</a:t>
                      </a:r>
                      <a:r>
                        <a:rPr lang="en-US" sz="1400" kern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CPOL=1</a:t>
                      </a:r>
                      <a:r>
                        <a:rPr lang="zh-CN" sz="1400" kern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，若下降沿取数，则取</a:t>
                      </a:r>
                      <a:r>
                        <a:rPr lang="en-US" sz="1400" kern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CPHA=0</a:t>
                      </a:r>
                      <a:r>
                        <a:rPr lang="zh-CN" sz="1400" kern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，若上升沿取数，则取</a:t>
                      </a:r>
                      <a:r>
                        <a:rPr lang="en-US" sz="1400" kern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CPHA=1</a:t>
                      </a:r>
                      <a:r>
                        <a:rPr lang="zh-CN" sz="1400" kern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。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8991"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zh-CN" sz="1400" ker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要发送的字节个数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</a:t>
                      </a:r>
                      <a:r>
                        <a:rPr lang="zh-CN" sz="1400" kern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的范围为</a:t>
                      </a:r>
                      <a:r>
                        <a:rPr lang="en-US" sz="1400" kern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sz="1400" kern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～</a:t>
                      </a:r>
                      <a:r>
                        <a:rPr lang="en-US" sz="1400" kern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255</a:t>
                      </a:r>
                      <a:r>
                        <a:rPr lang="zh-CN" sz="1400" kern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。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8991"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data[]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zh-CN" sz="1400" ker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数组的首地址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32784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17</a:t>
            </a:fld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107504" y="1196752"/>
            <a:ext cx="8784976" cy="434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defRPr/>
            </a:pPr>
            <a:r>
              <a:rPr lang="en-US" altLang="zh-CN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en-US" altLang="zh-CN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驱动构件头文件（</a:t>
            </a:r>
            <a:r>
              <a:rPr lang="en-US" altLang="zh-CN" sz="2200" b="1" kern="0" dirty="0" err="1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spi.h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en-US" altLang="zh-CN" sz="2200" b="1" kern="0" dirty="0" smtClean="0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43608" y="260648"/>
            <a:ext cx="48013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11.1 </a:t>
            </a:r>
            <a:r>
              <a:rPr lang="en-US" altLang="zh-CN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串行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外设接口</a:t>
            </a:r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SPI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模块</a:t>
            </a:r>
          </a:p>
        </p:txBody>
      </p:sp>
      <p:sp>
        <p:nvSpPr>
          <p:cNvPr id="2" name="矩形 1"/>
          <p:cNvSpPr/>
          <p:nvPr/>
        </p:nvSpPr>
        <p:spPr>
          <a:xfrm>
            <a:off x="179512" y="807095"/>
            <a:ext cx="52059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11.1.2 SPI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驱动构件头文件及使用方法</a:t>
            </a:r>
            <a:endParaRPr lang="zh-CN" altLang="en-US" sz="2400" b="1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7504" y="1586409"/>
            <a:ext cx="8784976" cy="4032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0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详见</a:t>
            </a:r>
            <a:r>
              <a:rPr lang="en-US" altLang="zh-CN" sz="20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11.1.2</a:t>
            </a:r>
            <a:r>
              <a:rPr lang="zh-CN" altLang="en-US" sz="20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节</a:t>
            </a:r>
            <a:endParaRPr lang="zh-CN" altLang="en-US" sz="2000" b="1" kern="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7062" y="1989661"/>
            <a:ext cx="8784976" cy="434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defRPr/>
            </a:pPr>
            <a:r>
              <a:rPr lang="en-US" altLang="zh-CN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en-US" altLang="zh-CN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驱动构件使用方法</a:t>
            </a:r>
            <a:endParaRPr lang="en-US" altLang="zh-CN" sz="2200" b="1" kern="0" dirty="0" smtClean="0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7504" y="2379318"/>
            <a:ext cx="8784976" cy="21729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下面以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KL25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SPI_0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SPI_1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之间的通信为例，介绍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构件的使用方法：</a:t>
            </a:r>
          </a:p>
          <a:p>
            <a:pPr lvl="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defRPr/>
            </a:pP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）首先在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驱动构件头文件（</a:t>
            </a:r>
            <a:r>
              <a:rPr lang="en-US" altLang="zh-CN" sz="2000" b="1" kern="0" dirty="0" err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spi.h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）中宏定义引脚组。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SPI0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使用引脚为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PTA14~17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SPI1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使用引脚为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PTB10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PTB11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PTB16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PTB17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引脚。</a:t>
            </a:r>
          </a:p>
          <a:p>
            <a:pPr lvl="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defRPr/>
            </a:pP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）在主函数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main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中，初始化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模块，具体的参数包括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所用的端口号，波特率，时钟极性，时钟相位。这里设置的是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SPI0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初始化为主机，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SPI1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初始化为从机。</a:t>
            </a: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7991532"/>
              </p:ext>
            </p:extLst>
          </p:nvPr>
        </p:nvGraphicFramePr>
        <p:xfrm>
          <a:off x="323528" y="4637142"/>
          <a:ext cx="8496944" cy="853440"/>
        </p:xfrm>
        <a:graphic>
          <a:graphicData uri="http://schemas.openxmlformats.org/drawingml/2006/table">
            <a:tbl>
              <a:tblPr firstRow="1" firstCol="1" bandRow="1"/>
              <a:tblGrid>
                <a:gridCol w="8496944"/>
              </a:tblGrid>
              <a:tr h="0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//</a:t>
                      </a:r>
                      <a:r>
                        <a:rPr lang="zh-CN" sz="14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把</a:t>
                      </a:r>
                      <a:r>
                        <a:rPr lang="en-US" sz="14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SPI0</a:t>
                      </a:r>
                      <a:r>
                        <a:rPr lang="zh-CN" sz="14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初始化为主机</a:t>
                      </a:r>
                      <a:r>
                        <a:rPr lang="en-US" sz="14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,</a:t>
                      </a:r>
                      <a:r>
                        <a:rPr lang="zh-CN" sz="14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波特率</a:t>
                      </a:r>
                      <a:r>
                        <a:rPr lang="en-US" sz="14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6000</a:t>
                      </a:r>
                      <a:r>
                        <a:rPr lang="zh-CN" sz="14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，时钟极性</a:t>
                      </a:r>
                      <a:r>
                        <a:rPr lang="en-US" sz="14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</a:t>
                      </a:r>
                      <a:r>
                        <a:rPr lang="zh-CN" sz="14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，时钟相位</a:t>
                      </a:r>
                      <a:r>
                        <a:rPr lang="en-US" sz="14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indent="4572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SPI_init</a:t>
                      </a:r>
                      <a:r>
                        <a:rPr lang="en-US" sz="14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(SPI_0,1,6000,0,0);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indent="4572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//</a:t>
                      </a:r>
                      <a:r>
                        <a:rPr lang="zh-CN" sz="14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把</a:t>
                      </a:r>
                      <a:r>
                        <a:rPr lang="en-US" sz="14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SPI1</a:t>
                      </a:r>
                      <a:r>
                        <a:rPr lang="zh-CN" sz="14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初始化为从机</a:t>
                      </a:r>
                      <a:r>
                        <a:rPr lang="en-US" sz="14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,</a:t>
                      </a:r>
                      <a:r>
                        <a:rPr lang="zh-CN" sz="14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波特率</a:t>
                      </a:r>
                      <a:r>
                        <a:rPr lang="en-US" sz="14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6000</a:t>
                      </a:r>
                      <a:r>
                        <a:rPr lang="zh-CN" sz="14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，时钟极性</a:t>
                      </a:r>
                      <a:r>
                        <a:rPr lang="en-US" sz="14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</a:t>
                      </a:r>
                      <a:r>
                        <a:rPr lang="zh-CN" sz="14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，时钟相位</a:t>
                      </a:r>
                      <a:r>
                        <a:rPr lang="en-US" sz="14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indent="4572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SPI_init</a:t>
                      </a:r>
                      <a:r>
                        <a:rPr lang="en-US" sz="14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(SPI_1,0,6000,0,0);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FDFDF"/>
                      </a:bgClr>
                    </a:patt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33437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18</a:t>
            </a:fld>
            <a:endParaRPr lang="en-US" altLang="zh-CN"/>
          </a:p>
        </p:txBody>
      </p:sp>
      <p:sp>
        <p:nvSpPr>
          <p:cNvPr id="8" name="矩形 7"/>
          <p:cNvSpPr/>
          <p:nvPr/>
        </p:nvSpPr>
        <p:spPr>
          <a:xfrm>
            <a:off x="1043608" y="260648"/>
            <a:ext cx="48013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11.1 </a:t>
            </a:r>
            <a:r>
              <a:rPr lang="en-US" altLang="zh-CN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串行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外设接口</a:t>
            </a:r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SPI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模块</a:t>
            </a:r>
          </a:p>
        </p:txBody>
      </p:sp>
      <p:sp>
        <p:nvSpPr>
          <p:cNvPr id="2" name="矩形 1"/>
          <p:cNvSpPr/>
          <p:nvPr/>
        </p:nvSpPr>
        <p:spPr>
          <a:xfrm>
            <a:off x="179512" y="807095"/>
            <a:ext cx="52059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11.1.2 SPI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驱动构件头文件及使用方法</a:t>
            </a:r>
            <a:endParaRPr lang="zh-CN" altLang="en-US" sz="2400" b="1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9512" y="1268760"/>
            <a:ext cx="8784976" cy="434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defRPr/>
            </a:pPr>
            <a:r>
              <a:rPr lang="en-US" altLang="zh-CN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en-US" altLang="zh-CN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驱动构件使用方法</a:t>
            </a:r>
            <a:endParaRPr lang="en-US" altLang="zh-CN" sz="2200" b="1" kern="0" dirty="0" smtClean="0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9512" y="1708638"/>
            <a:ext cx="8784976" cy="7418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defRPr/>
            </a:pP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）开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SPI1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的接收中断。因为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SPI1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被初始化为从机，所以需要开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SPI1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的接收中断，用于接收从主机发送来的数据。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6224485"/>
              </p:ext>
            </p:extLst>
          </p:nvPr>
        </p:nvGraphicFramePr>
        <p:xfrm>
          <a:off x="323528" y="2456161"/>
          <a:ext cx="8496944" cy="213360"/>
        </p:xfrm>
        <a:graphic>
          <a:graphicData uri="http://schemas.openxmlformats.org/drawingml/2006/table">
            <a:tbl>
              <a:tblPr firstRow="1" firstCol="1" bandRow="1"/>
              <a:tblGrid>
                <a:gridCol w="8496944"/>
              </a:tblGrid>
              <a:tr h="0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SPI_enable_re_int</a:t>
                      </a:r>
                      <a:r>
                        <a:rPr lang="en-US" sz="14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(SPI_1);       //</a:t>
                      </a:r>
                      <a:r>
                        <a:rPr lang="zh-CN" sz="14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从机</a:t>
                      </a:r>
                      <a:r>
                        <a:rPr lang="en-US" sz="14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SPI_1</a:t>
                      </a:r>
                      <a:r>
                        <a:rPr lang="zh-CN" sz="14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的接收中断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FDFDF"/>
                      </a:bgClr>
                    </a:pattFill>
                  </a:tcPr>
                </a:tc>
              </a:tr>
            </a:tbl>
          </a:graphicData>
        </a:graphic>
      </p:graphicFrame>
      <p:sp>
        <p:nvSpPr>
          <p:cNvPr id="12" name="矩形 11"/>
          <p:cNvSpPr/>
          <p:nvPr/>
        </p:nvSpPr>
        <p:spPr>
          <a:xfrm>
            <a:off x="179512" y="2669521"/>
            <a:ext cx="8784976" cy="7418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defRPr/>
            </a:pP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）在主循环中，通过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发送一个字节函数，把一个字节数据通过主机发送出去，然后把数据加一。</a:t>
            </a: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5758621"/>
              </p:ext>
            </p:extLst>
          </p:nvPr>
        </p:nvGraphicFramePr>
        <p:xfrm>
          <a:off x="323528" y="3411327"/>
          <a:ext cx="8496944" cy="426720"/>
        </p:xfrm>
        <a:graphic>
          <a:graphicData uri="http://schemas.openxmlformats.org/drawingml/2006/table">
            <a:tbl>
              <a:tblPr firstRow="1" firstCol="1" bandRow="1"/>
              <a:tblGrid>
                <a:gridCol w="8496944"/>
              </a:tblGrid>
              <a:tr h="0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SPI_send1(SPI_0,TransferTemp);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indent="4572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TransferTemp</a:t>
                      </a:r>
                      <a:r>
                        <a:rPr lang="en-US" sz="14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++;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FDFDF"/>
                      </a:bgClr>
                    </a:pattFill>
                  </a:tcPr>
                </a:tc>
              </a:tr>
            </a:tbl>
          </a:graphicData>
        </a:graphic>
      </p:graphicFrame>
      <p:sp>
        <p:nvSpPr>
          <p:cNvPr id="13" name="矩形 12"/>
          <p:cNvSpPr/>
          <p:nvPr/>
        </p:nvSpPr>
        <p:spPr>
          <a:xfrm>
            <a:off x="179512" y="3831513"/>
            <a:ext cx="8784976" cy="1118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defRPr/>
            </a:pP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其中</a:t>
            </a:r>
            <a:r>
              <a:rPr lang="en-US" altLang="zh-CN" sz="2000" b="1" kern="0" dirty="0" err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TransferTemp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为要发送的字节，初始化为字符’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A’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</a:p>
          <a:p>
            <a:pPr lvl="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defRPr/>
            </a:pP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）在中断函数服务例程中，通过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SPI1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接收中断服务程序，接收主机发送过来的一个字节数据。</a:t>
            </a:r>
          </a:p>
        </p:txBody>
      </p:sp>
      <p:graphicFrame>
        <p:nvGraphicFramePr>
          <p:cNvPr id="14" name="表格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4857503"/>
              </p:ext>
            </p:extLst>
          </p:nvPr>
        </p:nvGraphicFramePr>
        <p:xfrm>
          <a:off x="323528" y="4950345"/>
          <a:ext cx="8496944" cy="426720"/>
        </p:xfrm>
        <a:graphic>
          <a:graphicData uri="http://schemas.openxmlformats.org/drawingml/2006/table">
            <a:tbl>
              <a:tblPr firstRow="1" firstCol="1" bandRow="1"/>
              <a:tblGrid>
                <a:gridCol w="8496944"/>
              </a:tblGrid>
              <a:tr h="0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uint_8 </a:t>
                      </a:r>
                      <a:r>
                        <a:rPr lang="en-US" sz="14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redata</a:t>
                      </a:r>
                      <a:r>
                        <a:rPr lang="en-US" sz="14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;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indent="4572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redata</a:t>
                      </a:r>
                      <a:r>
                        <a:rPr lang="en-US" sz="14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=SPI_receive1(SPI_1);    //</a:t>
                      </a:r>
                      <a:r>
                        <a:rPr lang="zh-CN" sz="14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接收主机发送过来的一个字节数据。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FDFDF"/>
                      </a:bgClr>
                    </a:patt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87005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19</a:t>
            </a:fld>
            <a:endParaRPr lang="en-US" altLang="zh-CN"/>
          </a:p>
        </p:txBody>
      </p:sp>
      <p:sp>
        <p:nvSpPr>
          <p:cNvPr id="8" name="矩形 7"/>
          <p:cNvSpPr/>
          <p:nvPr/>
        </p:nvSpPr>
        <p:spPr>
          <a:xfrm>
            <a:off x="1043608" y="260648"/>
            <a:ext cx="48013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11.1 </a:t>
            </a:r>
            <a:r>
              <a:rPr lang="en-US" altLang="zh-CN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串行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外设接口</a:t>
            </a:r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SPI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模块</a:t>
            </a:r>
          </a:p>
        </p:txBody>
      </p:sp>
      <p:sp>
        <p:nvSpPr>
          <p:cNvPr id="2" name="矩形 1"/>
          <p:cNvSpPr/>
          <p:nvPr/>
        </p:nvSpPr>
        <p:spPr>
          <a:xfrm>
            <a:off x="179512" y="807095"/>
            <a:ext cx="52059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11.1.2 SPI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驱动构件头文件及使用方法</a:t>
            </a:r>
            <a:endParaRPr lang="zh-CN" altLang="en-US" sz="2400" b="1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9512" y="1268760"/>
            <a:ext cx="8784976" cy="434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defRPr/>
            </a:pPr>
            <a:r>
              <a:rPr lang="en-US" altLang="zh-CN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en-US" altLang="zh-CN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驱动构件测试实例</a:t>
            </a:r>
            <a:endParaRPr lang="en-US" altLang="zh-CN" sz="2200" b="1" kern="0" dirty="0" smtClean="0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9512" y="1708638"/>
            <a:ext cx="8784976" cy="40196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为使读者直观的了解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模块之间传输数据的过程，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驱动构件测试实例使用串口将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SPI0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SPI1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模块之间传输的数据显示在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PC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上。测试工程位于网上光盘中的“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..\ KL25-program\ch11-KL25-SPI-I2C-TSI”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文件夹中，硬件连接见工程文档。测试工程功能如下：</a:t>
            </a:r>
          </a:p>
          <a:p>
            <a:pPr lvl="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defRPr/>
            </a:pP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）使用串口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与外界通信，波特率为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9600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，无校验；</a:t>
            </a:r>
          </a:p>
          <a:p>
            <a:pPr lvl="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defRPr/>
            </a:pP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）启动串口接收中断，回发接收数据；</a:t>
            </a:r>
          </a:p>
          <a:p>
            <a:pPr lvl="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defRPr/>
            </a:pP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）初始化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SPI0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SPI1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SPI0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模块作为主机，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SPI1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模块作为从机；</a:t>
            </a:r>
          </a:p>
          <a:p>
            <a:pPr lvl="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defRPr/>
            </a:pP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）启动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SPI1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接收中断，将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SPI1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接收到数据通过串口发送到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PC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机；</a:t>
            </a:r>
          </a:p>
          <a:p>
            <a:pPr lvl="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defRPr/>
            </a:pP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）在</a:t>
            </a:r>
            <a:r>
              <a:rPr lang="en-US" altLang="zh-CN" sz="2000" b="1" kern="0" dirty="0" err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main.c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的主循环中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SPI0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向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SPI1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发送字符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A~Z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SPI1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通过中断接收到些字符并判断，并通过串口发送给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PC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机。</a:t>
            </a:r>
          </a:p>
          <a:p>
            <a:pPr lvl="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defRPr/>
            </a:pP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）复位之后输出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This is a SPI Test!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083442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605" y="1268731"/>
            <a:ext cx="8379460" cy="3096374"/>
          </a:xfrm>
        </p:spPr>
        <p:txBody>
          <a:bodyPr/>
          <a:lstStyle/>
          <a:p>
            <a:pPr algn="just"/>
            <a:r>
              <a:rPr lang="zh-CN" altLang="zh-CN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本章导读</a:t>
            </a:r>
            <a:r>
              <a:rPr lang="zh-CN" altLang="en-US" dirty="0" smtClean="0">
                <a:solidFill>
                  <a:srgbClr val="C00000"/>
                </a:solidFill>
              </a:rPr>
              <a:t>：</a:t>
            </a:r>
            <a:endParaRPr lang="zh-CN" altLang="en-US" dirty="0">
              <a:solidFill>
                <a:srgbClr val="C00000"/>
              </a:solidFill>
            </a:endParaRPr>
          </a:p>
          <a:p>
            <a:pPr marL="0" lvl="1" indent="457200" algn="just">
              <a:lnSpc>
                <a:spcPct val="110000"/>
              </a:lnSpc>
              <a:spcBef>
                <a:spcPts val="1200"/>
              </a:spcBef>
            </a:pP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本章主要阐述串行外设接口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SPI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、集成电路互联总线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I2C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和触摸感应输入（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TSI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）模块的工作原理和编程方法</a:t>
            </a:r>
            <a:r>
              <a:rPr lang="zh-CN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1" indent="457200" algn="just">
              <a:lnSpc>
                <a:spcPct val="110000"/>
              </a:lnSpc>
              <a:spcBef>
                <a:spcPts val="1200"/>
              </a:spcBef>
            </a:pPr>
            <a:r>
              <a:rPr lang="zh-CN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掌握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这些接口的编程模型，将能有效地扩展嵌入式系统的功能</a:t>
            </a:r>
            <a:r>
              <a:rPr lang="zh-CN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。其中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触摸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感应接口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TSI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作为一种新型的人机交互手段，</a:t>
            </a:r>
            <a:r>
              <a:rPr lang="zh-CN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已被害人应用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于越来越多的嵌入式系统。</a:t>
            </a:r>
            <a:endParaRPr lang="zh-CN" altLang="zh-C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673146" y="260648"/>
            <a:ext cx="51379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第</a:t>
            </a:r>
            <a:r>
              <a:rPr lang="en-US" altLang="zh-CN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11</a:t>
            </a:r>
            <a:r>
              <a:rPr lang="zh-CN" altLang="en-US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章  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SPI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I2C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TSI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模块</a:t>
            </a:r>
            <a:endParaRPr sz="3200" b="1" dirty="0">
              <a:solidFill>
                <a:schemeClr val="bg1"/>
              </a:solidFill>
              <a:latin typeface="Times New Roman" panose="02020603050405020304" pitchFamily="18" charset="0"/>
              <a:ea typeface="华文新魏" panose="020108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2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20</a:t>
            </a:fld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179512" y="1194675"/>
            <a:ext cx="878497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defRPr/>
            </a:pP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KL25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SPI0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模块共有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位寄存器，包括两个控制寄存器，一个波特率寄存器，一个状态寄存器，一个数据寄存器及一个匹配寄存器。</a:t>
            </a:r>
            <a:endParaRPr lang="en-US" altLang="zh-CN" sz="2000" b="1" kern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43608" y="260648"/>
            <a:ext cx="48013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11.1 </a:t>
            </a:r>
            <a:r>
              <a:rPr lang="en-US" altLang="zh-CN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串行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外设接口</a:t>
            </a:r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SPI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模块</a:t>
            </a:r>
          </a:p>
        </p:txBody>
      </p:sp>
      <p:sp>
        <p:nvSpPr>
          <p:cNvPr id="2" name="矩形 1"/>
          <p:cNvSpPr/>
          <p:nvPr/>
        </p:nvSpPr>
        <p:spPr>
          <a:xfrm>
            <a:off x="179512" y="807095"/>
            <a:ext cx="36590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11.1.3 SPI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模块的编程结构</a:t>
            </a:r>
            <a:endParaRPr lang="zh-CN" altLang="en-US" sz="2400" b="1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9512" y="1929291"/>
            <a:ext cx="8784976" cy="434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defRPr/>
            </a:pPr>
            <a:r>
              <a:rPr lang="it-IT" altLang="zh-CN" sz="2200" b="1" kern="0" dirty="0">
                <a:solidFill>
                  <a:schemeClr val="bg2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it-IT" sz="2200" b="1" kern="0" dirty="0">
                <a:solidFill>
                  <a:schemeClr val="bg2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it-IT" altLang="zh-CN" sz="2200" b="1" kern="0" dirty="0">
                <a:solidFill>
                  <a:schemeClr val="bg2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</a:t>
            </a:r>
            <a:r>
              <a:rPr lang="zh-CN" altLang="it-IT" sz="2200" b="1" kern="0" dirty="0">
                <a:solidFill>
                  <a:schemeClr val="bg2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控制寄存器（</a:t>
            </a:r>
            <a:r>
              <a:rPr lang="it-IT" altLang="zh-CN" sz="2200" b="1" kern="0" dirty="0">
                <a:solidFill>
                  <a:schemeClr val="bg2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 Control Registers</a:t>
            </a:r>
            <a:r>
              <a:rPr lang="zh-CN" altLang="it-IT" sz="2200" b="1" kern="0" dirty="0">
                <a:solidFill>
                  <a:schemeClr val="bg2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2200" b="1" kern="0" dirty="0">
              <a:solidFill>
                <a:schemeClr val="bg2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9512" y="2351696"/>
            <a:ext cx="8568952" cy="14850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defRPr/>
            </a:pP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）控制寄存器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1—</a:t>
            </a:r>
            <a:r>
              <a:rPr lang="it-IT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SPI0 _</a:t>
            </a:r>
            <a:r>
              <a:rPr lang="it-IT" altLang="zh-CN" sz="20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C1</a:t>
            </a: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的控制寄存器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 SPI0_C1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包括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使能控制，中断使能和配置选项三个功能。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控制寄存器一般情况下只能复位时写一次，以后不再对其写入，不再更改对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的设置。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SPIx_C1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复位后各位为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7316298"/>
              </p:ext>
            </p:extLst>
          </p:nvPr>
        </p:nvGraphicFramePr>
        <p:xfrm>
          <a:off x="395536" y="3801564"/>
          <a:ext cx="8352927" cy="426720"/>
        </p:xfrm>
        <a:graphic>
          <a:graphicData uri="http://schemas.openxmlformats.org/drawingml/2006/table">
            <a:tbl>
              <a:tblPr firstRow="1" firstCol="1" bandRow="1"/>
              <a:tblGrid>
                <a:gridCol w="809015"/>
                <a:gridCol w="824533"/>
                <a:gridCol w="949714"/>
                <a:gridCol w="961094"/>
                <a:gridCol w="962128"/>
                <a:gridCol w="960059"/>
                <a:gridCol w="961094"/>
                <a:gridCol w="959024"/>
                <a:gridCol w="966266"/>
              </a:tblGrid>
              <a:tr h="0"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zh-CN" sz="140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数据位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D7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D6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D5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D4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D3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D2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D1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D0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zh-CN" sz="140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读</a:t>
                      </a:r>
                      <a:r>
                        <a:rPr lang="en-US" sz="140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</a:t>
                      </a:r>
                      <a:r>
                        <a:rPr lang="zh-CN" sz="140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写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SPIE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SPE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SPTIE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MSTR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CPOL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CPHA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SSOE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LSBFE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4626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21</a:t>
            </a:fld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107504" y="1196752"/>
            <a:ext cx="8859080" cy="1248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defRPr/>
            </a:pPr>
            <a:r>
              <a:rPr lang="zh-CN" altLang="en-US" sz="22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2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）驱动</a:t>
            </a:r>
            <a:r>
              <a:rPr lang="zh-CN" altLang="en-US" sz="22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构件</a:t>
            </a:r>
            <a:endParaRPr lang="en-US" altLang="zh-CN" sz="2200" b="1" kern="0" dirty="0" smtClean="0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en-US" altLang="zh-CN" sz="2200" b="1" kern="1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KL25</a:t>
            </a:r>
            <a:r>
              <a:rPr lang="zh-CN" altLang="en-US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开发板中有两个</a:t>
            </a:r>
            <a:r>
              <a:rPr lang="en-US" altLang="zh-CN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</a:t>
            </a:r>
            <a:r>
              <a:rPr lang="zh-CN" altLang="en-US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模块</a:t>
            </a:r>
            <a:r>
              <a:rPr lang="zh-CN" altLang="en-US" sz="2200" b="1" kern="1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，复用</a:t>
            </a:r>
            <a:r>
              <a:rPr lang="zh-CN" altLang="en-US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</a:t>
            </a:r>
            <a:r>
              <a:rPr lang="zh-CN" altLang="en-US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功能的引脚有很多个</a:t>
            </a:r>
            <a:r>
              <a:rPr lang="zh-CN" altLang="en-US" sz="2200" b="1" kern="1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，为了</a:t>
            </a:r>
            <a:r>
              <a:rPr lang="zh-CN" altLang="en-US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方便使用，驱动</a:t>
            </a:r>
            <a:r>
              <a:rPr lang="zh-CN" altLang="en-US" sz="2200" b="1" kern="1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构件首先</a:t>
            </a:r>
            <a:r>
              <a:rPr lang="zh-CN" altLang="en-US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给出了所用</a:t>
            </a:r>
            <a:r>
              <a:rPr lang="en-US" altLang="zh-CN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</a:t>
            </a:r>
            <a:r>
              <a:rPr lang="zh-CN" altLang="en-US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口和</a:t>
            </a:r>
            <a:r>
              <a:rPr lang="en-US" altLang="zh-CN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</a:t>
            </a:r>
            <a:r>
              <a:rPr lang="zh-CN" altLang="en-US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引脚组的</a:t>
            </a:r>
            <a:r>
              <a:rPr lang="zh-CN" altLang="en-US" sz="2200" b="1" kern="1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宏定义</a:t>
            </a:r>
            <a:endParaRPr lang="en-US" altLang="zh-CN" sz="2200" b="1" kern="10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43608" y="260648"/>
            <a:ext cx="48013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11.1 </a:t>
            </a:r>
            <a:r>
              <a:rPr lang="en-US" altLang="zh-CN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串行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外设接口</a:t>
            </a:r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SPI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模块</a:t>
            </a:r>
          </a:p>
        </p:txBody>
      </p:sp>
      <p:sp>
        <p:nvSpPr>
          <p:cNvPr id="2" name="矩形 1"/>
          <p:cNvSpPr/>
          <p:nvPr/>
        </p:nvSpPr>
        <p:spPr>
          <a:xfrm>
            <a:off x="179512" y="807095"/>
            <a:ext cx="43547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11.1.3  </a:t>
            </a: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驱动构件及使用方法</a:t>
            </a: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1367409"/>
              </p:ext>
            </p:extLst>
          </p:nvPr>
        </p:nvGraphicFramePr>
        <p:xfrm>
          <a:off x="2841860" y="2482552"/>
          <a:ext cx="6194636" cy="4114800"/>
        </p:xfrm>
        <a:graphic>
          <a:graphicData uri="http://schemas.openxmlformats.org/drawingml/2006/table">
            <a:tbl>
              <a:tblPr firstRow="1" firstCol="1" bandRow="1"/>
              <a:tblGrid>
                <a:gridCol w="6194636"/>
              </a:tblGrid>
              <a:tr h="4032448"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 dirty="0" smtClean="0">
                          <a:effectLst/>
                          <a:latin typeface="Times New Roman"/>
                          <a:ea typeface="宋体"/>
                        </a:rPr>
                        <a:t>//=========================================================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//</a:t>
                      </a:r>
                      <a:r>
                        <a:rPr lang="zh-CN" sz="1400" kern="0" dirty="0">
                          <a:effectLst/>
                          <a:latin typeface="Times New Roman"/>
                          <a:ea typeface="宋体"/>
                        </a:rPr>
                        <a:t>文件名称：</a:t>
                      </a:r>
                      <a:r>
                        <a:rPr lang="en-US" sz="1400" kern="0" dirty="0" err="1">
                          <a:effectLst/>
                          <a:latin typeface="Times New Roman"/>
                          <a:ea typeface="宋体"/>
                        </a:rPr>
                        <a:t>SPI.h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//</a:t>
                      </a:r>
                      <a:r>
                        <a:rPr lang="zh-CN" sz="1400" kern="0" dirty="0">
                          <a:effectLst/>
                          <a:latin typeface="Times New Roman"/>
                          <a:ea typeface="宋体"/>
                        </a:rPr>
                        <a:t>功能概要：</a:t>
                      </a: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SPI</a:t>
                      </a:r>
                      <a:r>
                        <a:rPr lang="zh-CN" sz="1400" kern="0" dirty="0">
                          <a:effectLst/>
                          <a:latin typeface="Times New Roman"/>
                          <a:ea typeface="宋体"/>
                        </a:rPr>
                        <a:t>头文件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//</a:t>
                      </a:r>
                      <a:r>
                        <a:rPr lang="zh-CN" sz="1400" kern="0" dirty="0">
                          <a:effectLst/>
                          <a:latin typeface="Times New Roman"/>
                          <a:ea typeface="宋体"/>
                        </a:rPr>
                        <a:t>版权所有：苏州大学</a:t>
                      </a: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NXP</a:t>
                      </a:r>
                      <a:r>
                        <a:rPr lang="zh-CN" sz="1400" kern="0" dirty="0">
                          <a:effectLst/>
                          <a:latin typeface="Times New Roman"/>
                          <a:ea typeface="宋体"/>
                        </a:rPr>
                        <a:t>嵌入式中心</a:t>
                      </a: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(sumcu.suda.edu.cn)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//</a:t>
                      </a:r>
                      <a:r>
                        <a:rPr lang="zh-CN" sz="1400" kern="0" dirty="0">
                          <a:effectLst/>
                          <a:latin typeface="Times New Roman"/>
                          <a:ea typeface="宋体"/>
                        </a:rPr>
                        <a:t>更新记录：</a:t>
                      </a: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2016-03-17     2016-05-11  V3.0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 dirty="0" smtClean="0">
                          <a:effectLst/>
                          <a:latin typeface="Times New Roman"/>
                          <a:ea typeface="宋体"/>
                        </a:rPr>
                        <a:t>//==========================================================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#</a:t>
                      </a:r>
                      <a:r>
                        <a:rPr lang="en-US" sz="1400" kern="0" dirty="0" err="1">
                          <a:effectLst/>
                          <a:latin typeface="Times New Roman"/>
                          <a:ea typeface="宋体"/>
                        </a:rPr>
                        <a:t>ifndef</a:t>
                      </a: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 _SPI_H             //</a:t>
                      </a:r>
                      <a:r>
                        <a:rPr lang="zh-CN" sz="1400" kern="0" dirty="0">
                          <a:effectLst/>
                          <a:latin typeface="Times New Roman"/>
                          <a:ea typeface="宋体"/>
                        </a:rPr>
                        <a:t>防止重复定义（开头</a:t>
                      </a: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)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#define _SPI_H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#include "</a:t>
                      </a:r>
                      <a:r>
                        <a:rPr lang="en-US" sz="1400" kern="0" dirty="0" err="1">
                          <a:effectLst/>
                          <a:latin typeface="Times New Roman"/>
                          <a:ea typeface="宋体"/>
                        </a:rPr>
                        <a:t>common.h</a:t>
                      </a: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"      //</a:t>
                      </a:r>
                      <a:r>
                        <a:rPr lang="zh-CN" sz="1400" kern="0" dirty="0">
                          <a:effectLst/>
                          <a:latin typeface="Times New Roman"/>
                          <a:ea typeface="宋体"/>
                        </a:rPr>
                        <a:t>包含公共要素头文件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//</a:t>
                      </a:r>
                      <a:r>
                        <a:rPr lang="zh-CN" sz="1400" kern="0" dirty="0">
                          <a:effectLst/>
                          <a:latin typeface="Times New Roman"/>
                          <a:ea typeface="宋体"/>
                        </a:rPr>
                        <a:t>宏定义：定义</a:t>
                      </a: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SPI</a:t>
                      </a:r>
                      <a:r>
                        <a:rPr lang="zh-CN" sz="1400" kern="0" dirty="0">
                          <a:effectLst/>
                          <a:latin typeface="Times New Roman"/>
                          <a:ea typeface="宋体"/>
                        </a:rPr>
                        <a:t>口号。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#define SPI_0  0     //SPI0</a:t>
                      </a:r>
                      <a:r>
                        <a:rPr lang="zh-CN" sz="1400" kern="0" dirty="0">
                          <a:effectLst/>
                          <a:latin typeface="Times New Roman"/>
                          <a:ea typeface="宋体"/>
                        </a:rPr>
                        <a:t>口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#define SPI_1  1     //SPI1</a:t>
                      </a:r>
                      <a:r>
                        <a:rPr lang="zh-CN" sz="1400" kern="0" dirty="0">
                          <a:effectLst/>
                          <a:latin typeface="Times New Roman"/>
                          <a:ea typeface="宋体"/>
                        </a:rPr>
                        <a:t>口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//</a:t>
                      </a:r>
                      <a:r>
                        <a:rPr lang="zh-CN" sz="1400" kern="0" dirty="0">
                          <a:effectLst/>
                          <a:latin typeface="Times New Roman"/>
                          <a:ea typeface="宋体"/>
                        </a:rPr>
                        <a:t>根据</a:t>
                      </a: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SPI</a:t>
                      </a:r>
                      <a:r>
                        <a:rPr lang="zh-CN" sz="1400" kern="0" dirty="0">
                          <a:effectLst/>
                          <a:latin typeface="Times New Roman"/>
                          <a:ea typeface="宋体"/>
                        </a:rPr>
                        <a:t>实际硬件引脚，确定以下宏常量值。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//</a:t>
                      </a:r>
                      <a:r>
                        <a:rPr lang="zh-CN" sz="1400" kern="0" dirty="0">
                          <a:effectLst/>
                          <a:latin typeface="Times New Roman"/>
                          <a:ea typeface="宋体"/>
                        </a:rPr>
                        <a:t>在此工程中，我们只使用</a:t>
                      </a: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SPI0</a:t>
                      </a:r>
                      <a:r>
                        <a:rPr lang="zh-CN" sz="1400" kern="0" dirty="0">
                          <a:effectLst/>
                          <a:latin typeface="Times New Roman"/>
                          <a:ea typeface="宋体"/>
                        </a:rPr>
                        <a:t>组中的第</a:t>
                      </a: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2</a:t>
                      </a:r>
                      <a:r>
                        <a:rPr lang="zh-CN" sz="1400" kern="0" dirty="0">
                          <a:effectLst/>
                          <a:latin typeface="Times New Roman"/>
                          <a:ea typeface="宋体"/>
                        </a:rPr>
                        <a:t>个，</a:t>
                      </a: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SPI1</a:t>
                      </a:r>
                      <a:r>
                        <a:rPr lang="zh-CN" sz="1400" kern="0" dirty="0">
                          <a:effectLst/>
                          <a:latin typeface="Times New Roman"/>
                          <a:ea typeface="宋体"/>
                        </a:rPr>
                        <a:t>组中的第</a:t>
                      </a: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2</a:t>
                      </a:r>
                      <a:r>
                        <a:rPr lang="zh-CN" sz="1400" kern="0" dirty="0">
                          <a:effectLst/>
                          <a:latin typeface="Times New Roman"/>
                          <a:ea typeface="宋体"/>
                        </a:rPr>
                        <a:t>个，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//</a:t>
                      </a:r>
                      <a:r>
                        <a:rPr lang="zh-CN" sz="1400" kern="0" dirty="0">
                          <a:effectLst/>
                          <a:latin typeface="Times New Roman"/>
                          <a:ea typeface="宋体"/>
                        </a:rPr>
                        <a:t>因此我们在此只需要将</a:t>
                      </a: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SPI_0_GROUP</a:t>
                      </a:r>
                      <a:r>
                        <a:rPr lang="zh-CN" sz="1400" kern="0" dirty="0">
                          <a:effectLst/>
                          <a:latin typeface="Times New Roman"/>
                          <a:ea typeface="宋体"/>
                        </a:rPr>
                        <a:t>宏定义为</a:t>
                      </a: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2,SPI_1_GROUP</a:t>
                      </a:r>
                      <a:r>
                        <a:rPr lang="zh-CN" sz="1400" kern="0" dirty="0">
                          <a:effectLst/>
                          <a:latin typeface="Times New Roman"/>
                          <a:ea typeface="宋体"/>
                        </a:rPr>
                        <a:t>宏定义为</a:t>
                      </a: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2</a:t>
                      </a:r>
                      <a:r>
                        <a:rPr lang="zh-CN" sz="1400" kern="0" dirty="0">
                          <a:effectLst/>
                          <a:latin typeface="Times New Roman"/>
                          <a:ea typeface="宋体"/>
                        </a:rPr>
                        <a:t>。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800" kern="0" dirty="0" smtClean="0">
                          <a:effectLst/>
                          <a:latin typeface="Times New Roman"/>
                          <a:ea typeface="宋体"/>
                        </a:rPr>
                        <a:t>…….</a:t>
                      </a:r>
                      <a:r>
                        <a:rPr lang="en-US" sz="1400" kern="0" dirty="0" smtClean="0">
                          <a:effectLst/>
                          <a:latin typeface="Times New Roman"/>
                          <a:ea typeface="宋体"/>
                        </a:rPr>
                        <a:t>.</a:t>
                      </a:r>
                      <a:r>
                        <a:rPr lang="en-US" sz="900" kern="0" dirty="0">
                          <a:effectLst/>
                          <a:latin typeface="Times New Roman"/>
                          <a:ea typeface="宋体"/>
                        </a:rPr>
                        <a:t> </a:t>
                      </a:r>
                      <a:endParaRPr lang="zh-CN" sz="9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275272" marR="3176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35496" y="2480521"/>
            <a:ext cx="2664296" cy="41888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为了实现</a:t>
            </a:r>
            <a:r>
              <a:rPr lang="en-US" altLang="zh-CN" sz="22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</a:t>
            </a:r>
            <a:r>
              <a:rPr lang="zh-CN" altLang="en-US" sz="22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之间的通信，封装了</a:t>
            </a:r>
            <a:r>
              <a:rPr lang="en-US" altLang="zh-CN" sz="22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en-US" sz="22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个基本对外接口函数，包括初始化、发送一个字节、发送</a:t>
            </a:r>
            <a:r>
              <a:rPr lang="en-US" altLang="zh-CN" sz="22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zh-CN" altLang="en-US" sz="22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个字节、接收一个字节、接收</a:t>
            </a:r>
            <a:r>
              <a:rPr lang="en-US" altLang="zh-CN" sz="22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zh-CN" altLang="en-US" sz="22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个字节、开</a:t>
            </a:r>
            <a:r>
              <a:rPr lang="en-US" altLang="zh-CN" sz="22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</a:t>
            </a:r>
            <a:r>
              <a:rPr lang="zh-CN" altLang="en-US" sz="22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接收中断以及关</a:t>
            </a:r>
            <a:r>
              <a:rPr lang="en-US" altLang="zh-CN" sz="22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</a:t>
            </a:r>
            <a:r>
              <a:rPr lang="zh-CN" altLang="en-US" sz="22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接收中断等函数。 </a:t>
            </a:r>
            <a:endParaRPr lang="zh-CN" altLang="zh-CN" sz="2200" b="1" kern="1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236296" y="5229200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详见书</a:t>
            </a:r>
            <a:r>
              <a:rPr lang="en-US" altLang="zh-CN" b="1" dirty="0" smtClean="0"/>
              <a:t>P310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498332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22</a:t>
            </a:fld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107504" y="1196752"/>
            <a:ext cx="8859080" cy="51725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defRPr/>
            </a:pPr>
            <a:r>
              <a:rPr lang="zh-CN" altLang="en-US" sz="22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2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使用方法</a:t>
            </a: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下面以</a:t>
            </a:r>
            <a:r>
              <a:rPr lang="en-US" altLang="zh-CN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KL25</a:t>
            </a:r>
            <a:r>
              <a:rPr lang="zh-CN" altLang="en-US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en-US" altLang="zh-CN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SPI_0</a:t>
            </a:r>
            <a:r>
              <a:rPr lang="zh-CN" altLang="en-US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SPI_1</a:t>
            </a:r>
            <a:r>
              <a:rPr lang="zh-CN" altLang="en-US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之间的通信为例，介绍</a:t>
            </a:r>
            <a:r>
              <a:rPr lang="en-US" altLang="zh-CN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</a:t>
            </a:r>
            <a:r>
              <a:rPr lang="zh-CN" altLang="en-US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构件的使用方法：</a:t>
            </a:r>
          </a:p>
          <a:p>
            <a:pPr lvl="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defRPr/>
            </a:pPr>
            <a:r>
              <a:rPr lang="zh-CN" altLang="en-US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第一步：</a:t>
            </a:r>
            <a:r>
              <a:rPr lang="zh-CN" altLang="en-US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</a:t>
            </a:r>
            <a:r>
              <a:rPr lang="zh-CN" altLang="en-US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驱动构件头文件中宏定义引脚组；</a:t>
            </a:r>
          </a:p>
          <a:p>
            <a:pPr lvl="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defRPr/>
            </a:pPr>
            <a:r>
              <a:rPr lang="zh-CN" altLang="en-US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第二步：</a:t>
            </a:r>
            <a:r>
              <a:rPr lang="zh-CN" altLang="en-US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在主函数</a:t>
            </a:r>
            <a:r>
              <a:rPr lang="en-US" altLang="zh-CN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main</a:t>
            </a:r>
            <a:r>
              <a:rPr lang="zh-CN" altLang="en-US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中，初始化</a:t>
            </a:r>
            <a:r>
              <a:rPr lang="en-US" altLang="zh-CN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</a:t>
            </a:r>
            <a:r>
              <a:rPr lang="zh-CN" altLang="en-US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模块，具体的参数包括</a:t>
            </a:r>
            <a:r>
              <a:rPr lang="en-US" altLang="zh-CN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</a:t>
            </a:r>
            <a:r>
              <a:rPr lang="zh-CN" altLang="en-US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所用的口号，波特率，时钟极性，时钟相位；</a:t>
            </a:r>
          </a:p>
          <a:p>
            <a:pPr lvl="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defRPr/>
            </a:pPr>
            <a:r>
              <a:rPr lang="zh-CN" altLang="en-US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第三步：</a:t>
            </a:r>
            <a:r>
              <a:rPr lang="zh-CN" altLang="en-US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开</a:t>
            </a:r>
            <a:r>
              <a:rPr lang="en-US" altLang="zh-CN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SPI1</a:t>
            </a:r>
            <a:r>
              <a:rPr lang="zh-CN" altLang="en-US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的接收</a:t>
            </a:r>
            <a:r>
              <a:rPr lang="zh-CN" altLang="en-US" sz="2200" b="1" kern="1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中断；</a:t>
            </a:r>
            <a:endParaRPr lang="zh-CN" altLang="en-US" sz="2200" b="1" kern="1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lvl="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defRPr/>
            </a:pPr>
            <a:r>
              <a:rPr lang="zh-CN" altLang="en-US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第四步：</a:t>
            </a:r>
            <a:r>
              <a:rPr lang="zh-CN" altLang="en-US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在主循环中，通过</a:t>
            </a:r>
            <a:r>
              <a:rPr lang="en-US" altLang="zh-CN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</a:t>
            </a:r>
            <a:r>
              <a:rPr lang="zh-CN" altLang="en-US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发送一个字节函数，把一个字节数据通过主机发送出去，然后把数据加一。</a:t>
            </a:r>
          </a:p>
          <a:p>
            <a:pPr lvl="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defRPr/>
            </a:pPr>
            <a:r>
              <a:rPr lang="zh-CN" altLang="en-US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第五步：</a:t>
            </a:r>
            <a:r>
              <a:rPr lang="zh-CN" altLang="en-US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在中断函数服务例程中，通过</a:t>
            </a:r>
            <a:r>
              <a:rPr lang="en-US" altLang="zh-CN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SPI1</a:t>
            </a:r>
            <a:r>
              <a:rPr lang="zh-CN" altLang="en-US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接收中断服务程序，接收主机发送过来的一个字节数据。然后就可以通过串口把接收到的数据发到</a:t>
            </a:r>
            <a:r>
              <a:rPr lang="en-US" altLang="zh-CN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PC</a:t>
            </a:r>
            <a:r>
              <a:rPr lang="zh-CN" altLang="en-US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机。</a:t>
            </a: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这样的话就实现了</a:t>
            </a:r>
            <a:r>
              <a:rPr lang="en-US" altLang="zh-CN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</a:t>
            </a:r>
            <a:r>
              <a:rPr lang="zh-CN" altLang="en-US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主机从机之间的通信了。</a:t>
            </a:r>
          </a:p>
        </p:txBody>
      </p:sp>
      <p:sp>
        <p:nvSpPr>
          <p:cNvPr id="8" name="矩形 7"/>
          <p:cNvSpPr/>
          <p:nvPr/>
        </p:nvSpPr>
        <p:spPr>
          <a:xfrm>
            <a:off x="1043608" y="260648"/>
            <a:ext cx="48013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11.1 </a:t>
            </a:r>
            <a:r>
              <a:rPr lang="en-US" altLang="zh-CN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串行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外设接口</a:t>
            </a:r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SPI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模块</a:t>
            </a:r>
          </a:p>
        </p:txBody>
      </p:sp>
      <p:sp>
        <p:nvSpPr>
          <p:cNvPr id="2" name="矩形 1"/>
          <p:cNvSpPr/>
          <p:nvPr/>
        </p:nvSpPr>
        <p:spPr>
          <a:xfrm>
            <a:off x="179512" y="807095"/>
            <a:ext cx="43547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11.1.3  </a:t>
            </a: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驱动构件及使用方法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948264" y="5877272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详见书</a:t>
            </a:r>
            <a:r>
              <a:rPr lang="en-US" altLang="zh-CN" b="1" dirty="0" smtClean="0"/>
              <a:t>P312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550486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23</a:t>
            </a:fld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107504" y="1356993"/>
            <a:ext cx="8859080" cy="4304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实现简单的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数据传输主要涉及以下几个寄存器，控制寄存器（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SPI0_C1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SPI0_C2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），波特率寄存器（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SPI0_BR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），状态寄存器（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SPI0_S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），数据寄存器（</a:t>
            </a:r>
            <a:r>
              <a:rPr lang="es-E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SPI0_D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zh-CN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其中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控制寄存器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SPI0_C1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用于设置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中断使能，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使能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, 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主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从模式的选择，时钟极性和时钟相位的配置；控制寄存器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SPI0_C2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用于硬件匹配中断功能使能和主模式故障功能使能的设置</a:t>
            </a:r>
            <a:r>
              <a:rPr lang="zh-CN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；</a:t>
            </a:r>
            <a:endParaRPr lang="en-US" altLang="zh-CN" sz="2200" b="1" dirty="0" smtClean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zh-CN" sz="2200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波特率</a:t>
            </a:r>
            <a:r>
              <a:rPr lang="zh-CN" altLang="zh-CN" sz="2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寄存器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SPI0_BR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用于为一个主机设定预定标器和位速率分频因子</a:t>
            </a:r>
            <a:r>
              <a:rPr lang="zh-CN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；</a:t>
            </a:r>
            <a:endParaRPr lang="en-US" altLang="zh-CN" sz="2200" b="1" dirty="0" smtClean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zh-CN" sz="2200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状态</a:t>
            </a:r>
            <a:r>
              <a:rPr lang="zh-CN" altLang="zh-CN" sz="2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寄存器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SPI0_S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用于判断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接收和发送缓冲区是否已满；数据寄存器</a:t>
            </a:r>
            <a:r>
              <a:rPr lang="es-E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SPI0_D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主要完成数据的传输，读该寄存器返回接收寄存器中的数据，写该寄存器，把数据写入发送寄存器。</a:t>
            </a:r>
            <a:endParaRPr lang="zh-CN" altLang="en-US" sz="2200" b="1" kern="1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43608" y="260648"/>
            <a:ext cx="48013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11.1 </a:t>
            </a:r>
            <a:r>
              <a:rPr lang="en-US" altLang="zh-CN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串行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外设接口</a:t>
            </a:r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SPI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模块</a:t>
            </a:r>
          </a:p>
        </p:txBody>
      </p:sp>
      <p:sp>
        <p:nvSpPr>
          <p:cNvPr id="2" name="矩形 1"/>
          <p:cNvSpPr/>
          <p:nvPr/>
        </p:nvSpPr>
        <p:spPr>
          <a:xfrm>
            <a:off x="179512" y="879103"/>
            <a:ext cx="34265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11.1.4  </a:t>
            </a: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驱动构件制作</a:t>
            </a:r>
          </a:p>
        </p:txBody>
      </p:sp>
    </p:spTree>
    <p:extLst>
      <p:ext uri="{BB962C8B-B14F-4D97-AF65-F5344CB8AC3E}">
        <p14:creationId xmlns:p14="http://schemas.microsoft.com/office/powerpoint/2010/main" val="3516064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24</a:t>
            </a:fld>
            <a:endParaRPr lang="en-US" altLang="zh-CN"/>
          </a:p>
        </p:txBody>
      </p:sp>
      <p:sp>
        <p:nvSpPr>
          <p:cNvPr id="8" name="矩形 7"/>
          <p:cNvSpPr/>
          <p:nvPr/>
        </p:nvSpPr>
        <p:spPr>
          <a:xfrm>
            <a:off x="1043608" y="260648"/>
            <a:ext cx="48013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11.1 </a:t>
            </a:r>
            <a:r>
              <a:rPr lang="en-US" altLang="zh-CN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串行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外设接口</a:t>
            </a:r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SPI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模块</a:t>
            </a:r>
          </a:p>
        </p:txBody>
      </p:sp>
      <p:sp>
        <p:nvSpPr>
          <p:cNvPr id="2" name="矩形 1"/>
          <p:cNvSpPr/>
          <p:nvPr/>
        </p:nvSpPr>
        <p:spPr>
          <a:xfrm>
            <a:off x="2267744" y="908720"/>
            <a:ext cx="27761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11.1  </a:t>
            </a:r>
            <a:r>
              <a:rPr lang="zh-CN" alt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思考题答案</a:t>
            </a:r>
            <a:endParaRPr lang="zh-CN" altLang="en-US" sz="2800" b="1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1552724"/>
            <a:ext cx="763284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400" b="1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400" b="1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SPI</a:t>
            </a:r>
            <a:r>
              <a:rPr lang="zh-CN" altLang="en-US" sz="2400" b="1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的用途是什么？使用</a:t>
            </a:r>
            <a:r>
              <a:rPr lang="en-US" altLang="zh-CN" sz="2400" b="1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SPI</a:t>
            </a:r>
            <a:r>
              <a:rPr lang="zh-CN" altLang="en-US" sz="2400" b="1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的条件是什么？</a:t>
            </a:r>
            <a:endParaRPr lang="en-US" altLang="zh-CN" sz="2400" b="1" dirty="0" smtClean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just"/>
            <a:endParaRPr lang="en-US" altLang="zh-CN" sz="2400" b="1" dirty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400" b="1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、什么是主机和从机？</a:t>
            </a:r>
            <a:endParaRPr lang="en-US" altLang="zh-CN" sz="2400" b="1" dirty="0" smtClean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just"/>
            <a:endParaRPr lang="en-US" altLang="zh-CN" sz="2400" b="1" dirty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400" b="1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、双工</a:t>
            </a:r>
            <a:r>
              <a:rPr lang="zh-CN" altLang="en-US" sz="24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通信中</a:t>
            </a:r>
            <a:r>
              <a:rPr lang="en-US" altLang="zh-CN" sz="24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SPI</a:t>
            </a:r>
            <a:r>
              <a:rPr lang="zh-CN" altLang="en-US" sz="24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常用</a:t>
            </a:r>
            <a:r>
              <a:rPr lang="en-US" altLang="zh-CN" sz="24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4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根线，分别是什么？</a:t>
            </a:r>
            <a:r>
              <a:rPr lang="en-US" altLang="zh-CN" sz="24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UART</a:t>
            </a:r>
            <a:r>
              <a:rPr lang="zh-CN" altLang="en-US" sz="24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通信用</a:t>
            </a:r>
            <a:r>
              <a:rPr lang="en-US" altLang="zh-CN" sz="24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根线，分别是什么</a:t>
            </a:r>
            <a:r>
              <a:rPr lang="zh-CN" altLang="en-US" sz="2400" b="1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en-US" altLang="zh-CN" sz="2400" b="1" dirty="0" smtClean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3398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25</a:t>
            </a:fld>
            <a:endParaRPr lang="en-US" altLang="zh-CN"/>
          </a:p>
        </p:txBody>
      </p:sp>
      <p:sp>
        <p:nvSpPr>
          <p:cNvPr id="8" name="矩形 7"/>
          <p:cNvSpPr/>
          <p:nvPr/>
        </p:nvSpPr>
        <p:spPr>
          <a:xfrm>
            <a:off x="1043608" y="260648"/>
            <a:ext cx="48013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11.1 </a:t>
            </a:r>
            <a:r>
              <a:rPr lang="en-US" altLang="zh-CN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串行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外设接口</a:t>
            </a:r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SPI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模块</a:t>
            </a:r>
          </a:p>
        </p:txBody>
      </p:sp>
      <p:sp>
        <p:nvSpPr>
          <p:cNvPr id="2" name="矩形 1"/>
          <p:cNvSpPr/>
          <p:nvPr/>
        </p:nvSpPr>
        <p:spPr>
          <a:xfrm>
            <a:off x="2267744" y="908720"/>
            <a:ext cx="27761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11.1  </a:t>
            </a:r>
            <a:r>
              <a:rPr lang="zh-CN" alt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思考题答案</a:t>
            </a:r>
            <a:endParaRPr lang="zh-CN" altLang="en-US" sz="2800" b="1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1484784"/>
            <a:ext cx="8424936" cy="46443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400" b="1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400" b="1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SPI</a:t>
            </a:r>
            <a:r>
              <a:rPr lang="zh-CN" altLang="en-US" sz="2400" b="1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的用途是什么？使用</a:t>
            </a:r>
            <a:r>
              <a:rPr lang="en-US" altLang="zh-CN" sz="2400" b="1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SPI</a:t>
            </a:r>
            <a:r>
              <a:rPr lang="zh-CN" altLang="en-US" sz="2400" b="1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的条件是什么？</a:t>
            </a:r>
            <a:endParaRPr lang="en-US" altLang="zh-CN" sz="2400" b="1" dirty="0" smtClean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en-US" sz="2400" b="1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答：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UART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相同，也是用串行方式与外围设备通信，称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SPI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接口。它主要用于芯片与芯片相连，用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根线通信。</a:t>
            </a:r>
            <a:endParaRPr lang="en-US" altLang="zh-CN" sz="2400" b="1" dirty="0" smtClean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just"/>
            <a:endParaRPr lang="en-US" altLang="zh-CN" sz="2400" b="1" dirty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400" b="1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、什么是主机和从机？</a:t>
            </a:r>
            <a:endParaRPr lang="en-US" altLang="zh-CN" sz="2400" b="1" dirty="0" smtClean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en-US" sz="2400" b="1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答：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提供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SPI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同步通信时钟的设备，称为主机或主设备。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just"/>
            <a:endParaRPr lang="en-US" altLang="zh-CN" sz="2400" b="1" dirty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400" b="1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、双工</a:t>
            </a:r>
            <a:r>
              <a:rPr lang="zh-CN" altLang="en-US" sz="24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通信中</a:t>
            </a:r>
            <a:r>
              <a:rPr lang="en-US" altLang="zh-CN" sz="24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SPI</a:t>
            </a:r>
            <a:r>
              <a:rPr lang="zh-CN" altLang="en-US" sz="24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常用</a:t>
            </a:r>
            <a:r>
              <a:rPr lang="en-US" altLang="zh-CN" sz="24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4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根线，分别是什么？</a:t>
            </a:r>
            <a:r>
              <a:rPr lang="en-US" altLang="zh-CN" sz="24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UART</a:t>
            </a:r>
            <a:r>
              <a:rPr lang="zh-CN" altLang="en-US" sz="24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通信用</a:t>
            </a:r>
            <a:r>
              <a:rPr lang="en-US" altLang="zh-CN" sz="24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根线，分别是什么</a:t>
            </a:r>
            <a:r>
              <a:rPr lang="zh-CN" altLang="en-US" sz="2400" b="1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en-US" altLang="zh-CN" sz="2400" b="1" dirty="0" smtClean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lvl="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defRPr/>
            </a:pPr>
            <a:r>
              <a:rPr lang="zh-CN" altLang="en-US" sz="24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答</a:t>
            </a:r>
            <a:r>
              <a:rPr lang="zh-CN" altLang="en-US" sz="2400" b="1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en-US" altLang="zh-CN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</a:t>
            </a:r>
            <a:r>
              <a:rPr lang="zh-CN" altLang="en-US" sz="22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常用</a:t>
            </a:r>
            <a:r>
              <a:rPr lang="en-US" altLang="zh-CN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根</a:t>
            </a:r>
            <a:r>
              <a:rPr lang="zh-CN" altLang="en-US" sz="22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线分别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是：</a:t>
            </a:r>
            <a:r>
              <a:rPr lang="zh-CN" altLang="en-US" sz="22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串行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时钟线</a:t>
            </a:r>
            <a:r>
              <a:rPr lang="en-US" altLang="zh-CN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SCK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、主机输入</a:t>
            </a:r>
            <a:r>
              <a:rPr lang="en-US" altLang="zh-CN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从机输出数据线</a:t>
            </a:r>
            <a:r>
              <a:rPr lang="en-US" altLang="zh-CN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MISO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、主机输出</a:t>
            </a:r>
            <a:r>
              <a:rPr lang="en-US" altLang="zh-CN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从机输入数据线</a:t>
            </a:r>
            <a:r>
              <a:rPr lang="en-US" altLang="zh-CN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MOSI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和从机选择线</a:t>
            </a:r>
            <a:r>
              <a:rPr lang="en-US" altLang="zh-CN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en-US" altLang="zh-CN" sz="2200" b="1" spc="-100" dirty="0">
                <a:solidFill>
                  <a:srgbClr val="000099"/>
                </a:solidFill>
                <a:latin typeface="Times New Roman" panose="02020603050405020304" pitchFamily="18" charset="0"/>
                <a:ea typeface="宋体"/>
                <a:cs typeface="Times New Roman" panose="02020603050405020304" pitchFamily="18" charset="0"/>
              </a:rPr>
              <a:t>S</a:t>
            </a:r>
            <a:r>
              <a:rPr lang="zh-CN" altLang="en-US" sz="22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kern="0" dirty="0" smtClean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lvl="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defRPr/>
            </a:pPr>
            <a:r>
              <a:rPr lang="en-US" altLang="zh-CN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UART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通信用</a:t>
            </a:r>
            <a:r>
              <a:rPr lang="en-US" altLang="zh-CN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根线，分别</a:t>
            </a:r>
            <a:r>
              <a:rPr lang="zh-CN" altLang="en-US" sz="22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是：接收</a:t>
            </a:r>
            <a:r>
              <a:rPr lang="en-US" altLang="zh-CN" sz="2200" b="1" kern="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Tx</a:t>
            </a:r>
            <a:r>
              <a:rPr lang="zh-CN" altLang="en-US" sz="22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，发送</a:t>
            </a:r>
            <a:r>
              <a:rPr lang="en-US" altLang="zh-CN" sz="22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Rx</a:t>
            </a:r>
            <a:r>
              <a:rPr lang="zh-CN" altLang="en-US" sz="22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400" b="1" dirty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7577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26</a:t>
            </a:fld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130374" y="1396994"/>
            <a:ext cx="8859080" cy="3751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defRPr/>
            </a:pPr>
            <a:r>
              <a:rPr lang="zh-CN" altLang="en-US" sz="2200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200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200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en-US" altLang="zh-CN" sz="2200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I2C</a:t>
            </a:r>
            <a:r>
              <a:rPr lang="zh-CN" altLang="en-US" sz="2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的基本概念</a:t>
            </a:r>
            <a:endParaRPr lang="en-US" altLang="zh-CN" sz="2200" b="1" dirty="0" smtClean="0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I2C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，可翻译为“</a:t>
            </a:r>
            <a:r>
              <a:rPr lang="zh-CN" altLang="en-US" sz="2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集成电路互联总线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”，又叫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</a:t>
            </a:r>
            <a:r>
              <a:rPr lang="en-US" altLang="zh-CN" sz="2200" b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IIC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，本讲中一律称其为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I2C</a:t>
            </a:r>
            <a:r>
              <a:rPr lang="zh-CN" altLang="en-US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它</a:t>
            </a:r>
            <a:r>
              <a:rPr lang="zh-CN" altLang="en-US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主要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用于同一电路板内各</a:t>
            </a:r>
            <a:r>
              <a:rPr lang="zh-CN" altLang="en-US" sz="2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集成电路模块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之间的连接</a:t>
            </a:r>
            <a:r>
              <a:rPr lang="zh-CN" altLang="en-US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I2C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采用双向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线制</a:t>
            </a:r>
            <a:r>
              <a:rPr lang="zh-CN" altLang="en-US" sz="2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串行数据传输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方式，支持所有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IC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制造工艺，简化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IC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间的通信连接</a:t>
            </a:r>
            <a:r>
              <a:rPr lang="zh-CN" altLang="en-US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I2C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PHILIPS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公司于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20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世纪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80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年代初提出，其后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PHILIPS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和其他厂商提供了种类丰富的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I2C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兼容芯片。目前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I2C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总线标准已经成为世界性的工业标准</a:t>
            </a:r>
            <a:r>
              <a:rPr lang="zh-CN" altLang="en-US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43608" y="260648"/>
            <a:ext cx="57935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11.2  </a:t>
            </a:r>
            <a:r>
              <a:rPr lang="zh-CN" altLang="en-US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集成电路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互联总线</a:t>
            </a:r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I2C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模块</a:t>
            </a:r>
          </a:p>
        </p:txBody>
      </p:sp>
      <p:sp>
        <p:nvSpPr>
          <p:cNvPr id="2" name="矩形 1"/>
          <p:cNvSpPr/>
          <p:nvPr/>
        </p:nvSpPr>
        <p:spPr>
          <a:xfrm>
            <a:off x="179512" y="879103"/>
            <a:ext cx="37535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11.2.1  </a:t>
            </a: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I2C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的通用基础</a:t>
            </a:r>
            <a:r>
              <a:rPr lang="zh-CN" altLang="en-US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知识</a:t>
            </a:r>
            <a:endParaRPr lang="zh-CN" altLang="en-US" sz="2400" b="1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9357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27</a:t>
            </a:fld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110356" y="1340768"/>
            <a:ext cx="8859080" cy="49459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defRPr/>
            </a:pPr>
            <a:r>
              <a:rPr lang="zh-CN" altLang="en-US" sz="2200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200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200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）几</a:t>
            </a:r>
            <a:r>
              <a:rPr lang="zh-CN" altLang="en-US" sz="2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个与</a:t>
            </a:r>
            <a:r>
              <a:rPr lang="en-US" altLang="zh-CN" sz="2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I2C</a:t>
            </a:r>
            <a:r>
              <a:rPr lang="zh-CN" altLang="en-US" sz="2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有关的硬件相关</a:t>
            </a:r>
            <a:r>
              <a:rPr lang="zh-CN" altLang="en-US" sz="2200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术语</a:t>
            </a:r>
            <a:endParaRPr lang="zh-CN" altLang="en-US" sz="22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第一个术语是</a:t>
            </a:r>
            <a:r>
              <a:rPr lang="zh-CN" altLang="en-US" sz="2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主机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，是在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I2C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总线中，提供时钟信号，对总线时序进行控制的器件。主机负责总线上各个设备信息的传输控制，检测并协调数据的发送和接收。</a:t>
            </a: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第二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个术语</a:t>
            </a:r>
            <a:r>
              <a:rPr lang="zh-CN" altLang="en-US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zh-CN" altLang="en-US" sz="2200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从</a:t>
            </a:r>
            <a:r>
              <a:rPr lang="zh-CN" altLang="en-US" sz="2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机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，在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I2C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系统中，除主机外的其它设备均为从机。主机通过从机地址访问从机，对应的从机作出响应，与主机通信。从机之间无法通信，任何数据传输都必须通过主机进行。</a:t>
            </a: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第三个术语</a:t>
            </a:r>
            <a:r>
              <a:rPr lang="zh-CN" altLang="en-US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zh-CN" altLang="en-US" sz="2200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地址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，每个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I2C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器件都有自己的地址，以供自身在从机模式下使用。在标准的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I2C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中，从机地址被定义成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位。</a:t>
            </a: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第四个术语</a:t>
            </a:r>
            <a:r>
              <a:rPr lang="zh-CN" altLang="en-US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zh-CN" altLang="en-US" sz="2200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发送器</a:t>
            </a:r>
            <a:r>
              <a:rPr lang="zh-CN" altLang="en-US" sz="2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和接收器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，发送数据到总线的器件被称为发送器，从总线接收数据的器件被称为接收器。</a:t>
            </a: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第五个术语</a:t>
            </a:r>
            <a:r>
              <a:rPr lang="zh-CN" altLang="en-US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SDA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SCL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，分别表示串行</a:t>
            </a:r>
            <a:r>
              <a:rPr lang="zh-CN" altLang="en-US" sz="2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数据线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和串行</a:t>
            </a:r>
            <a:r>
              <a:rPr lang="zh-CN" altLang="en-US" sz="2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时钟线</a:t>
            </a:r>
            <a:r>
              <a:rPr lang="zh-CN" altLang="en-US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43608" y="260648"/>
            <a:ext cx="57935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11.2  </a:t>
            </a:r>
            <a:r>
              <a:rPr lang="zh-CN" altLang="en-US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集成电路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互联总线</a:t>
            </a:r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I2C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模块</a:t>
            </a:r>
          </a:p>
        </p:txBody>
      </p:sp>
      <p:sp>
        <p:nvSpPr>
          <p:cNvPr id="2" name="矩形 1"/>
          <p:cNvSpPr/>
          <p:nvPr/>
        </p:nvSpPr>
        <p:spPr>
          <a:xfrm>
            <a:off x="179512" y="836712"/>
            <a:ext cx="37535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11.2.1  </a:t>
            </a: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I2C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的通用基础知识</a:t>
            </a:r>
          </a:p>
        </p:txBody>
      </p:sp>
    </p:spTree>
    <p:extLst>
      <p:ext uri="{BB962C8B-B14F-4D97-AF65-F5344CB8AC3E}">
        <p14:creationId xmlns:p14="http://schemas.microsoft.com/office/powerpoint/2010/main" val="448138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28</a:t>
            </a:fld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110356" y="1268760"/>
            <a:ext cx="8859080" cy="4676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defRPr/>
            </a:pPr>
            <a:r>
              <a:rPr lang="zh-CN" altLang="en-US" sz="2200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200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 </a:t>
            </a:r>
            <a:r>
              <a:rPr lang="en-US" altLang="zh-CN" sz="2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I2C</a:t>
            </a:r>
            <a:r>
              <a:rPr lang="zh-CN" altLang="en-US" sz="2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的总线寻址约定</a:t>
            </a: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既然要进行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I2C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之间的通信，那我就们要知道它们之间是</a:t>
            </a:r>
            <a:r>
              <a:rPr lang="zh-CN" altLang="en-US" sz="2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怎么建立通信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的。当主机向一个从机发送数据后，</a:t>
            </a:r>
            <a:r>
              <a:rPr lang="zh-CN" altLang="en-US" sz="2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怎么确保哪一个从机来接收数据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呢？</a:t>
            </a:r>
            <a:r>
              <a:rPr lang="zh-CN" altLang="en-US" sz="2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怎么能知道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最终与主机通信的就是一开始主机要通信的从机呢？这就要知道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I2C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en-US" sz="2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总线寻址约定</a:t>
            </a:r>
            <a:r>
              <a:rPr lang="zh-CN" altLang="en-US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I2C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总线上的器件一般有两个</a:t>
            </a:r>
            <a:r>
              <a:rPr lang="zh-CN" altLang="en-US" sz="2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地址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：受控地址和通用</a:t>
            </a:r>
            <a:r>
              <a:rPr lang="zh-CN" altLang="en-US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广播地址；</a:t>
            </a:r>
            <a:endParaRPr lang="en-US" altLang="zh-CN" sz="2200" b="1" dirty="0" smtClean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I2C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总线采用了独特的寻址约定，规定了起始信号后的第一个字节为寻址字节，用来寻址被控器件，并规定数据传送</a:t>
            </a:r>
            <a:r>
              <a:rPr lang="zh-CN" altLang="en-US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方向；</a:t>
            </a:r>
            <a:endParaRPr lang="en-US" altLang="zh-CN" sz="2200" b="1" dirty="0" smtClean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具体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的寻址过程为：主控器发送起始信号后，立即发送寻址字节，这时总线上的所有器件都将寻址字节中的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位地址与自己器件地址比较。如果两者相同，则该器件认为被主控器寻址，并发送应答信号，被控器根据数据方向位确定自身是作为发送器还是接收器。</a:t>
            </a:r>
            <a:endParaRPr lang="en-US" altLang="zh-CN" sz="2200" b="1" dirty="0" smtClean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43608" y="260648"/>
            <a:ext cx="57935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11.2  </a:t>
            </a:r>
            <a:r>
              <a:rPr lang="zh-CN" altLang="en-US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集成电路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互联总线</a:t>
            </a:r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I2C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模块</a:t>
            </a:r>
          </a:p>
        </p:txBody>
      </p:sp>
      <p:sp>
        <p:nvSpPr>
          <p:cNvPr id="2" name="矩形 1"/>
          <p:cNvSpPr/>
          <p:nvPr/>
        </p:nvSpPr>
        <p:spPr>
          <a:xfrm>
            <a:off x="179512" y="836712"/>
            <a:ext cx="37535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11.2.1  </a:t>
            </a: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I2C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的通用基础知识</a:t>
            </a:r>
          </a:p>
        </p:txBody>
      </p:sp>
    </p:spTree>
    <p:extLst>
      <p:ext uri="{BB962C8B-B14F-4D97-AF65-F5344CB8AC3E}">
        <p14:creationId xmlns:p14="http://schemas.microsoft.com/office/powerpoint/2010/main" val="118342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29</a:t>
            </a:fld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110356" y="1268760"/>
            <a:ext cx="8859080" cy="8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defRPr/>
            </a:pPr>
            <a:r>
              <a:rPr lang="zh-CN" altLang="en-US" sz="2200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200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 </a:t>
            </a:r>
            <a:r>
              <a:rPr lang="en-US" altLang="zh-CN" sz="2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I2C</a:t>
            </a:r>
            <a:r>
              <a:rPr lang="zh-CN" altLang="en-US" sz="2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的总线寻址约定</a:t>
            </a: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以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一个主机向从机写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个字节数据的过程为例</a:t>
            </a:r>
            <a:endParaRPr lang="en-US" altLang="zh-CN" sz="2200" b="1" dirty="0" smtClean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43608" y="260648"/>
            <a:ext cx="57935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11.2  </a:t>
            </a:r>
            <a:r>
              <a:rPr lang="zh-CN" altLang="en-US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集成电路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互联总线</a:t>
            </a:r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I2C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模块</a:t>
            </a:r>
          </a:p>
        </p:txBody>
      </p:sp>
      <p:sp>
        <p:nvSpPr>
          <p:cNvPr id="2" name="矩形 1"/>
          <p:cNvSpPr/>
          <p:nvPr/>
        </p:nvSpPr>
        <p:spPr>
          <a:xfrm>
            <a:off x="179512" y="836712"/>
            <a:ext cx="37535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11.2.1  </a:t>
            </a: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I2C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的通用基础知识</a:t>
            </a:r>
          </a:p>
        </p:txBody>
      </p:sp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1259632" y="2144384"/>
            <a:ext cx="6264696" cy="18869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1424" y="4149080"/>
            <a:ext cx="849694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/>
              <a:t>    主机</a:t>
            </a:r>
            <a:r>
              <a:rPr lang="zh-CN" altLang="en-US" sz="2000" b="1" dirty="0"/>
              <a:t>要向从机写</a:t>
            </a:r>
            <a:r>
              <a:rPr lang="en-US" altLang="zh-CN" sz="2000" b="1" dirty="0"/>
              <a:t>1</a:t>
            </a:r>
            <a:r>
              <a:rPr lang="zh-CN" altLang="en-US" sz="2000" b="1" dirty="0"/>
              <a:t>个字节数据时，主机首先产生</a:t>
            </a:r>
            <a:r>
              <a:rPr lang="en-US" altLang="zh-CN" sz="2000" b="1" dirty="0"/>
              <a:t>START</a:t>
            </a:r>
            <a:r>
              <a:rPr lang="zh-CN" altLang="en-US" sz="2000" b="1" dirty="0"/>
              <a:t>信号，然后发送一个</a:t>
            </a:r>
            <a:r>
              <a:rPr lang="en-US" altLang="zh-CN" sz="2000" b="1" dirty="0"/>
              <a:t>7</a:t>
            </a:r>
            <a:r>
              <a:rPr lang="zh-CN" altLang="en-US" sz="2000" b="1" dirty="0"/>
              <a:t>位从机地址，查询相应的从机，紧接着的第</a:t>
            </a:r>
            <a:r>
              <a:rPr lang="en-US" altLang="zh-CN" sz="2000" b="1" dirty="0"/>
              <a:t>8</a:t>
            </a:r>
            <a:r>
              <a:rPr lang="zh-CN" altLang="en-US" sz="2000" b="1" dirty="0"/>
              <a:t>位是数据方向位（</a:t>
            </a:r>
            <a:r>
              <a:rPr lang="en-US" altLang="zh-CN" sz="2000" b="1" dirty="0"/>
              <a:t>R/W</a:t>
            </a:r>
            <a:r>
              <a:rPr lang="zh-CN" altLang="en-US" sz="2000" b="1" dirty="0"/>
              <a:t>），</a:t>
            </a:r>
            <a:r>
              <a:rPr lang="en-US" altLang="zh-CN" sz="2000" b="1" dirty="0"/>
              <a:t>0</a:t>
            </a:r>
            <a:r>
              <a:rPr lang="zh-CN" altLang="en-US" sz="2000" b="1" dirty="0"/>
              <a:t>表示主机发送数据，这时候主机等待从机的应答信号，当主机收到应答信号时，发送给从机一个位置参数，告诉从机主机的数据在从机接收数组中存放的位置，然后继续等待从机的响应信号，当主机收到响应信号时，发送</a:t>
            </a:r>
            <a:r>
              <a:rPr lang="en-US" altLang="zh-CN" sz="2000" b="1" dirty="0"/>
              <a:t>1</a:t>
            </a:r>
            <a:r>
              <a:rPr lang="zh-CN" altLang="en-US" sz="2000" b="1" dirty="0"/>
              <a:t>个字节的数据，继续等待从机的响应信号，当主机收到响应信号时，产生停止信号，结束传送过程。</a:t>
            </a:r>
          </a:p>
        </p:txBody>
      </p:sp>
    </p:spTree>
    <p:extLst>
      <p:ext uri="{BB962C8B-B14F-4D97-AF65-F5344CB8AC3E}">
        <p14:creationId xmlns:p14="http://schemas.microsoft.com/office/powerpoint/2010/main" val="2276418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231" y="1340768"/>
            <a:ext cx="7849185" cy="2448272"/>
          </a:xfrm>
        </p:spPr>
        <p:txBody>
          <a:bodyPr/>
          <a:lstStyle/>
          <a:p>
            <a:r>
              <a:rPr lang="zh-CN" altLang="en-US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主要内容</a:t>
            </a:r>
            <a:r>
              <a:rPr lang="zh-CN" altLang="en-US" dirty="0">
                <a:solidFill>
                  <a:srgbClr val="C00000"/>
                </a:solidFill>
              </a:rPr>
              <a:t>：</a:t>
            </a:r>
          </a:p>
          <a:p>
            <a:pPr marL="457200" lvl="1" indent="-914400">
              <a:lnSpc>
                <a:spcPct val="125000"/>
              </a:lnSpc>
              <a:spcBef>
                <a:spcPts val="1200"/>
              </a:spcBef>
            </a:pPr>
            <a:r>
              <a:rPr lang="en-US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11.1  </a:t>
            </a:r>
            <a:r>
              <a:rPr lang="zh-CN" altLang="en-US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串行</a:t>
            </a:r>
            <a:r>
              <a:rPr lang="zh-CN" altLang="en-US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外设接口</a:t>
            </a:r>
            <a:r>
              <a:rPr lang="en-US" altLang="zh-CN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SPI</a:t>
            </a:r>
            <a:r>
              <a:rPr lang="zh-CN" altLang="en-US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模块</a:t>
            </a:r>
            <a:endParaRPr lang="en-US" altLang="zh-CN" dirty="0" smtClean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-914400">
              <a:lnSpc>
                <a:spcPct val="125000"/>
              </a:lnSpc>
              <a:spcBef>
                <a:spcPts val="600"/>
              </a:spcBef>
            </a:pPr>
            <a:r>
              <a:rPr lang="en-US" altLang="zh-CN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11.2  </a:t>
            </a:r>
            <a:r>
              <a:rPr lang="zh-CN" altLang="en-US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集成电路</a:t>
            </a:r>
            <a:r>
              <a:rPr lang="zh-CN" altLang="en-US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互联总线</a:t>
            </a:r>
            <a:r>
              <a:rPr lang="en-US" altLang="zh-CN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I2C</a:t>
            </a:r>
            <a:r>
              <a:rPr lang="zh-CN" altLang="en-US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模块</a:t>
            </a:r>
            <a:endParaRPr lang="en-US" altLang="zh-CN" dirty="0" smtClean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-914400">
              <a:lnSpc>
                <a:spcPct val="125000"/>
              </a:lnSpc>
              <a:spcBef>
                <a:spcPts val="600"/>
              </a:spcBef>
            </a:pPr>
            <a:r>
              <a:rPr lang="en-US" altLang="zh-CN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11.3  </a:t>
            </a:r>
            <a:r>
              <a:rPr lang="zh-CN" altLang="en-US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触摸</a:t>
            </a:r>
            <a:r>
              <a:rPr lang="zh-CN" altLang="en-US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感应接口</a:t>
            </a:r>
            <a:r>
              <a:rPr lang="en-US" altLang="zh-CN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TSI</a:t>
            </a:r>
            <a:r>
              <a:rPr lang="zh-CN" altLang="en-US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模块</a:t>
            </a:r>
            <a:endParaRPr lang="en-US" altLang="zh-CN" dirty="0" smtClean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3</a:t>
            </a:fld>
            <a:endParaRPr lang="en-US" altLang="zh-CN"/>
          </a:p>
        </p:txBody>
      </p:sp>
      <p:sp>
        <p:nvSpPr>
          <p:cNvPr id="7" name="矩形 6"/>
          <p:cNvSpPr/>
          <p:nvPr/>
        </p:nvSpPr>
        <p:spPr>
          <a:xfrm>
            <a:off x="1673146" y="260648"/>
            <a:ext cx="51379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第</a:t>
            </a:r>
            <a:r>
              <a:rPr lang="en-US" altLang="zh-CN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11</a:t>
            </a:r>
            <a:r>
              <a:rPr lang="zh-CN" altLang="en-US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章  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SPI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I2C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TSI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模块</a:t>
            </a:r>
            <a:endParaRPr sz="3200" b="1" dirty="0">
              <a:solidFill>
                <a:schemeClr val="bg1"/>
              </a:solidFill>
              <a:latin typeface="Times New Roman" panose="02020603050405020304" pitchFamily="18" charset="0"/>
              <a:ea typeface="华文新魏" panose="0201080004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30</a:t>
            </a:fld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110356" y="1236065"/>
            <a:ext cx="4677668" cy="464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defRPr/>
            </a:pPr>
            <a:r>
              <a:rPr lang="zh-CN" altLang="en-US" sz="2200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200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200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 </a:t>
            </a:r>
            <a:r>
              <a:rPr lang="en-US" altLang="zh-CN" sz="2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I2C</a:t>
            </a:r>
            <a:r>
              <a:rPr lang="zh-CN" altLang="en-US" sz="2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驱动</a:t>
            </a:r>
            <a:r>
              <a:rPr lang="zh-CN" altLang="en-US" sz="2200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构件头文件</a:t>
            </a:r>
            <a:endParaRPr lang="zh-CN" altLang="en-US" sz="2200" b="1" dirty="0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43608" y="260648"/>
            <a:ext cx="57935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11.2  </a:t>
            </a:r>
            <a:r>
              <a:rPr lang="zh-CN" altLang="en-US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集成电路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互联总线</a:t>
            </a:r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I2C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模块</a:t>
            </a:r>
          </a:p>
        </p:txBody>
      </p:sp>
      <p:sp>
        <p:nvSpPr>
          <p:cNvPr id="2" name="矩形 1"/>
          <p:cNvSpPr/>
          <p:nvPr/>
        </p:nvSpPr>
        <p:spPr>
          <a:xfrm>
            <a:off x="179512" y="807095"/>
            <a:ext cx="53004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11.2.2  </a:t>
            </a: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I2C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驱动构件头文件及使用方法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6399632"/>
              </p:ext>
            </p:extLst>
          </p:nvPr>
        </p:nvGraphicFramePr>
        <p:xfrm>
          <a:off x="2839431" y="1762080"/>
          <a:ext cx="6053050" cy="4907280"/>
        </p:xfrm>
        <a:graphic>
          <a:graphicData uri="http://schemas.openxmlformats.org/drawingml/2006/table">
            <a:tbl>
              <a:tblPr firstRow="1" firstCol="1" bandRow="1"/>
              <a:tblGrid>
                <a:gridCol w="6053050"/>
              </a:tblGrid>
              <a:tr h="0"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 dirty="0" smtClean="0">
                          <a:effectLst/>
                          <a:latin typeface="Times New Roman"/>
                          <a:ea typeface="宋体"/>
                        </a:rPr>
                        <a:t>//======================================================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//</a:t>
                      </a:r>
                      <a:r>
                        <a:rPr lang="zh-CN" sz="1400" kern="0" dirty="0">
                          <a:effectLst/>
                          <a:latin typeface="Times New Roman"/>
                          <a:ea typeface="宋体"/>
                        </a:rPr>
                        <a:t>文件名称：</a:t>
                      </a: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i2c.h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//</a:t>
                      </a:r>
                      <a:r>
                        <a:rPr lang="zh-CN" sz="1400" kern="0" dirty="0">
                          <a:effectLst/>
                          <a:latin typeface="Times New Roman"/>
                          <a:ea typeface="宋体"/>
                        </a:rPr>
                        <a:t>功能概要：</a:t>
                      </a: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i2c</a:t>
                      </a:r>
                      <a:r>
                        <a:rPr lang="zh-CN" sz="1400" kern="0" dirty="0">
                          <a:effectLst/>
                          <a:latin typeface="Times New Roman"/>
                          <a:ea typeface="宋体"/>
                        </a:rPr>
                        <a:t>底层驱动构件头文件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//</a:t>
                      </a:r>
                      <a:r>
                        <a:rPr lang="zh-CN" sz="1400" kern="0" dirty="0">
                          <a:effectLst/>
                          <a:latin typeface="Times New Roman"/>
                          <a:ea typeface="宋体"/>
                        </a:rPr>
                        <a:t>版权所有：苏州大学飞思卡尔嵌入式中心</a:t>
                      </a: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(sumcu.suda.edu.cn)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//</a:t>
                      </a:r>
                      <a:r>
                        <a:rPr lang="zh-CN" sz="1400" kern="0" dirty="0">
                          <a:effectLst/>
                          <a:latin typeface="Times New Roman"/>
                          <a:ea typeface="宋体"/>
                        </a:rPr>
                        <a:t>更新记录：</a:t>
                      </a: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2013-03-12   V1.2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//          2016-03-17   V3.0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 dirty="0" smtClean="0">
                          <a:effectLst/>
                          <a:latin typeface="Times New Roman"/>
                          <a:ea typeface="宋体"/>
                        </a:rPr>
                        <a:t>//======================================================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#</a:t>
                      </a:r>
                      <a:r>
                        <a:rPr lang="en-US" sz="1400" kern="0" dirty="0" err="1">
                          <a:effectLst/>
                          <a:latin typeface="Times New Roman"/>
                          <a:ea typeface="宋体"/>
                        </a:rPr>
                        <a:t>ifndef</a:t>
                      </a: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 _I2C_H         //</a:t>
                      </a:r>
                      <a:r>
                        <a:rPr lang="zh-CN" sz="1400" kern="0" dirty="0">
                          <a:effectLst/>
                          <a:latin typeface="Times New Roman"/>
                          <a:ea typeface="宋体"/>
                        </a:rPr>
                        <a:t>防止重复定义（ 开头</a:t>
                      </a: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)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#define _I2C_H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#include "</a:t>
                      </a:r>
                      <a:r>
                        <a:rPr lang="en-US" sz="1400" kern="0" dirty="0" err="1">
                          <a:effectLst/>
                          <a:latin typeface="Times New Roman"/>
                          <a:ea typeface="宋体"/>
                        </a:rPr>
                        <a:t>common.h</a:t>
                      </a: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"   //</a:t>
                      </a:r>
                      <a:r>
                        <a:rPr lang="zh-CN" sz="1400" kern="0" dirty="0">
                          <a:effectLst/>
                          <a:latin typeface="Times New Roman"/>
                          <a:ea typeface="宋体"/>
                        </a:rPr>
                        <a:t>包含公共要素头文件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//</a:t>
                      </a:r>
                      <a:r>
                        <a:rPr lang="zh-CN" sz="1400" kern="0" dirty="0">
                          <a:effectLst/>
                          <a:latin typeface="Times New Roman"/>
                          <a:ea typeface="宋体"/>
                        </a:rPr>
                        <a:t>模块宏定义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//IIC</a:t>
                      </a:r>
                      <a:r>
                        <a:rPr lang="zh-CN" sz="1400" kern="0" dirty="0">
                          <a:effectLst/>
                          <a:latin typeface="Times New Roman"/>
                          <a:ea typeface="宋体"/>
                        </a:rPr>
                        <a:t>号的宏定义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#define IIC_0        0    //I2C0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#define IIC_1        1    //I2C1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 </a:t>
                      </a:r>
                      <a:r>
                        <a:rPr lang="en-US" sz="1400" kern="0" dirty="0" smtClean="0">
                          <a:effectLst/>
                          <a:latin typeface="Times New Roman"/>
                          <a:ea typeface="宋体"/>
                        </a:rPr>
                        <a:t>//</a:t>
                      </a:r>
                      <a:r>
                        <a:rPr lang="zh-CN" sz="1400" kern="0" dirty="0">
                          <a:effectLst/>
                          <a:latin typeface="Times New Roman"/>
                          <a:ea typeface="宋体"/>
                        </a:rPr>
                        <a:t>根据串口实际硬件引脚，确定以下宏常量值。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//</a:t>
                      </a:r>
                      <a:r>
                        <a:rPr lang="zh-CN" sz="1400" kern="0" dirty="0">
                          <a:effectLst/>
                          <a:latin typeface="Times New Roman"/>
                          <a:ea typeface="宋体"/>
                        </a:rPr>
                        <a:t>在此工程中，我们只使用</a:t>
                      </a: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IIC0</a:t>
                      </a:r>
                      <a:r>
                        <a:rPr lang="zh-CN" sz="1400" kern="0" dirty="0">
                          <a:effectLst/>
                          <a:latin typeface="Times New Roman"/>
                          <a:ea typeface="宋体"/>
                        </a:rPr>
                        <a:t>组中的第</a:t>
                      </a: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4</a:t>
                      </a:r>
                      <a:r>
                        <a:rPr lang="zh-CN" sz="1400" kern="0" dirty="0">
                          <a:effectLst/>
                          <a:latin typeface="Times New Roman"/>
                          <a:ea typeface="宋体"/>
                        </a:rPr>
                        <a:t>个，</a:t>
                      </a: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IIC1</a:t>
                      </a:r>
                      <a:r>
                        <a:rPr lang="zh-CN" sz="1400" kern="0" dirty="0">
                          <a:effectLst/>
                          <a:latin typeface="Times New Roman"/>
                          <a:ea typeface="宋体"/>
                        </a:rPr>
                        <a:t>组中的第</a:t>
                      </a: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3</a:t>
                      </a:r>
                      <a:r>
                        <a:rPr lang="zh-CN" sz="1400" kern="0" dirty="0">
                          <a:effectLst/>
                          <a:latin typeface="Times New Roman"/>
                          <a:ea typeface="宋体"/>
                        </a:rPr>
                        <a:t>个，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//</a:t>
                      </a:r>
                      <a:r>
                        <a:rPr lang="zh-CN" sz="1400" kern="0" dirty="0">
                          <a:effectLst/>
                          <a:latin typeface="Times New Roman"/>
                          <a:ea typeface="宋体"/>
                        </a:rPr>
                        <a:t>因此我们在此只需要将</a:t>
                      </a: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IIC_0_GROUP</a:t>
                      </a:r>
                      <a:r>
                        <a:rPr lang="zh-CN" sz="1400" kern="0" dirty="0">
                          <a:effectLst/>
                          <a:latin typeface="Times New Roman"/>
                          <a:ea typeface="宋体"/>
                        </a:rPr>
                        <a:t>宏定义为</a:t>
                      </a: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4,IIC_1_GROUP</a:t>
                      </a:r>
                      <a:r>
                        <a:rPr lang="zh-CN" sz="1400" kern="0" dirty="0">
                          <a:effectLst/>
                          <a:latin typeface="Times New Roman"/>
                          <a:ea typeface="宋体"/>
                        </a:rPr>
                        <a:t>宏定义为</a:t>
                      </a: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3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//IIC_0</a:t>
                      </a:r>
                      <a:r>
                        <a:rPr lang="zh-CN" sz="1400" kern="0" dirty="0">
                          <a:effectLst/>
                          <a:latin typeface="Times New Roman"/>
                          <a:ea typeface="宋体"/>
                        </a:rPr>
                        <a:t>：</a:t>
                      </a: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1=PTE24~25</a:t>
                      </a:r>
                      <a:r>
                        <a:rPr lang="zh-CN" sz="1400" kern="0" dirty="0">
                          <a:effectLst/>
                          <a:latin typeface="Times New Roman"/>
                          <a:ea typeface="宋体"/>
                        </a:rPr>
                        <a:t>脚，</a:t>
                      </a: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2=PTB0~1</a:t>
                      </a:r>
                      <a:r>
                        <a:rPr lang="zh-CN" sz="1400" kern="0" dirty="0">
                          <a:effectLst/>
                          <a:latin typeface="Times New Roman"/>
                          <a:ea typeface="宋体"/>
                        </a:rPr>
                        <a:t>脚，</a:t>
                      </a: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3=PTB2~3</a:t>
                      </a:r>
                      <a:r>
                        <a:rPr lang="zh-CN" sz="1400" kern="0" dirty="0">
                          <a:effectLst/>
                          <a:latin typeface="Times New Roman"/>
                          <a:ea typeface="宋体"/>
                        </a:rPr>
                        <a:t>脚，</a:t>
                      </a: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4=PTC8~9</a:t>
                      </a:r>
                      <a:r>
                        <a:rPr lang="zh-CN" sz="1400" kern="0" dirty="0">
                          <a:effectLst/>
                          <a:latin typeface="Times New Roman"/>
                          <a:ea typeface="宋体"/>
                        </a:rPr>
                        <a:t>脚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#define IIC_0_GROUP 4    //SD-FSL-KL25-EVB</a:t>
                      </a:r>
                      <a:r>
                        <a:rPr lang="zh-CN" sz="1400" kern="0" dirty="0">
                          <a:effectLst/>
                          <a:latin typeface="Times New Roman"/>
                          <a:ea typeface="宋体"/>
                        </a:rPr>
                        <a:t>板上使用</a:t>
                      </a: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PTC8~9</a:t>
                      </a:r>
                      <a:r>
                        <a:rPr lang="zh-CN" sz="1400" kern="0" dirty="0" smtClean="0">
                          <a:effectLst/>
                          <a:latin typeface="Times New Roman"/>
                          <a:ea typeface="宋体"/>
                        </a:rPr>
                        <a:t>脚</a:t>
                      </a:r>
                      <a:endParaRPr lang="en-US" altLang="zh-CN" sz="1400" kern="0" dirty="0" smtClean="0">
                        <a:effectLst/>
                        <a:latin typeface="Times New Roman"/>
                        <a:ea typeface="宋体"/>
                      </a:endParaRPr>
                    </a:p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altLang="zh-CN" sz="1800" b="1" kern="0" dirty="0" smtClean="0">
                          <a:effectLst/>
                          <a:latin typeface="Times New Roman"/>
                          <a:ea typeface="宋体"/>
                        </a:rPr>
                        <a:t>……..</a:t>
                      </a:r>
                      <a:endParaRPr lang="zh-CN" sz="1800" b="1" kern="100" dirty="0">
                        <a:effectLst/>
                        <a:latin typeface="Times New Roman"/>
                        <a:ea typeface="宋体"/>
                      </a:endParaRPr>
                    </a:p>
                    <a:p>
                      <a:pPr indent="127000"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900" kern="0" dirty="0">
                          <a:effectLst/>
                          <a:latin typeface="Times New Roman"/>
                          <a:ea typeface="宋体"/>
                        </a:rPr>
                        <a:t> </a:t>
                      </a:r>
                      <a:endParaRPr lang="zh-CN" sz="9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280670" marR="323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107504" y="1700808"/>
            <a:ext cx="2470647" cy="307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头文件给出了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I2C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号的宏定义、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I2C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所用引脚组的宏定义。为了实现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I2C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之间的通信，封装了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个基本对外接口函数。</a:t>
            </a:r>
            <a:endParaRPr lang="en-US" altLang="zh-CN" sz="22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7544" y="5517232"/>
            <a:ext cx="23622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详见书</a:t>
            </a:r>
            <a:r>
              <a:rPr lang="en-US" altLang="zh-CN" b="1" dirty="0" smtClean="0"/>
              <a:t>P330</a:t>
            </a:r>
            <a:r>
              <a:rPr lang="zh-CN" altLang="en-US" b="1" dirty="0" smtClean="0"/>
              <a:t>－</a:t>
            </a:r>
            <a:r>
              <a:rPr lang="en-US" altLang="zh-CN" b="1" dirty="0" smtClean="0"/>
              <a:t>P332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587482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31</a:t>
            </a:fld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110356" y="1236065"/>
            <a:ext cx="4677668" cy="8871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defRPr/>
            </a:pPr>
            <a:r>
              <a:rPr lang="zh-CN" altLang="en-US" sz="2200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）使用方法</a:t>
            </a:r>
          </a:p>
          <a:p>
            <a:pPr lvl="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defRPr/>
            </a:pPr>
            <a:endParaRPr lang="zh-CN" altLang="en-US" sz="2200" b="1" dirty="0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43608" y="260648"/>
            <a:ext cx="57935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11.2  </a:t>
            </a:r>
            <a:r>
              <a:rPr lang="zh-CN" altLang="en-US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集成电路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互联总线</a:t>
            </a:r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I2C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模块</a:t>
            </a:r>
          </a:p>
        </p:txBody>
      </p:sp>
      <p:sp>
        <p:nvSpPr>
          <p:cNvPr id="2" name="矩形 1"/>
          <p:cNvSpPr/>
          <p:nvPr/>
        </p:nvSpPr>
        <p:spPr>
          <a:xfrm>
            <a:off x="179512" y="807095"/>
            <a:ext cx="53004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11.2.2  </a:t>
            </a: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I2C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驱动构件头文件及使用方法</a:t>
            </a:r>
          </a:p>
        </p:txBody>
      </p:sp>
      <p:sp>
        <p:nvSpPr>
          <p:cNvPr id="5" name="矩形 4"/>
          <p:cNvSpPr/>
          <p:nvPr/>
        </p:nvSpPr>
        <p:spPr>
          <a:xfrm>
            <a:off x="181198" y="1700808"/>
            <a:ext cx="8640960" cy="3931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对于</a:t>
            </a:r>
            <a:r>
              <a:rPr lang="zh-CN" altLang="en-US" sz="2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主机端</a:t>
            </a:r>
            <a:r>
              <a:rPr lang="zh-CN" altLang="en-US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：在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主函数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main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中，先调用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I2C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初始化函数对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I2C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模块进行初始化。然后声明一个数组用于储存向从机发送的数据，并赋值。接着在主循环中，小灯每闪烁一次，向从机发送一个字节数据。</a:t>
            </a: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对于</a:t>
            </a:r>
            <a:r>
              <a:rPr lang="zh-CN" altLang="en-US" sz="2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从机端</a:t>
            </a:r>
            <a:r>
              <a:rPr lang="zh-CN" altLang="en-US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：在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主函数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main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中，也是先调用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I2C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初始化函数对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I2C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模块进行初始化。之后接收从主机发来的数据，并把数据放在一个数组中。 然后就可以通过串口把数据发送到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PC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机了。</a:t>
            </a: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这样，就实现了主机向从机写一个字节数据的过程。</a:t>
            </a: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I2C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的驱动构件在制作上与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类似，也是通过对寄存器的操作完成的，这里就不再详细介绍了</a:t>
            </a:r>
            <a:r>
              <a:rPr lang="zh-CN" altLang="en-US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2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3568" y="5858869"/>
            <a:ext cx="284885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/>
              <a:t>具体使用步骤见书</a:t>
            </a:r>
            <a:r>
              <a:rPr lang="en-US" altLang="zh-CN" sz="2000" b="1" dirty="0" smtClean="0"/>
              <a:t>P333</a:t>
            </a:r>
            <a:endParaRPr lang="zh-CN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202680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32</a:t>
            </a:fld>
            <a:endParaRPr lang="en-US" altLang="zh-CN"/>
          </a:p>
        </p:txBody>
      </p:sp>
      <p:sp>
        <p:nvSpPr>
          <p:cNvPr id="8" name="矩形 7"/>
          <p:cNvSpPr/>
          <p:nvPr/>
        </p:nvSpPr>
        <p:spPr>
          <a:xfrm>
            <a:off x="1043608" y="260648"/>
            <a:ext cx="57935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11.2  </a:t>
            </a:r>
            <a:r>
              <a:rPr lang="zh-CN" altLang="en-US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集成电路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互联总线</a:t>
            </a:r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I2C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模块</a:t>
            </a:r>
          </a:p>
        </p:txBody>
      </p:sp>
      <p:sp>
        <p:nvSpPr>
          <p:cNvPr id="2" name="矩形 1"/>
          <p:cNvSpPr/>
          <p:nvPr/>
        </p:nvSpPr>
        <p:spPr>
          <a:xfrm>
            <a:off x="2977411" y="980728"/>
            <a:ext cx="20547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11.2  </a:t>
            </a:r>
            <a:r>
              <a:rPr lang="zh-CN" alt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思考题</a:t>
            </a:r>
            <a:endParaRPr lang="zh-CN" altLang="en-US" sz="2800" b="1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512" y="1619508"/>
            <a:ext cx="842493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400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I2C</a:t>
            </a:r>
            <a:r>
              <a:rPr lang="zh-CN" altLang="en-US" sz="2400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的英文全称和用途是什么？</a:t>
            </a:r>
            <a:endParaRPr lang="en-US" altLang="zh-CN" sz="2400" b="1" dirty="0" smtClean="0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endParaRPr lang="en-US" altLang="zh-CN" sz="2400" b="1" dirty="0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400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400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I2C</a:t>
            </a:r>
            <a:r>
              <a:rPr lang="zh-CN" altLang="en-US" sz="2400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的硬件连接方式和软件设置方式是什么？</a:t>
            </a:r>
            <a:endParaRPr lang="en-US" altLang="zh-CN" sz="2400" b="1" dirty="0" smtClean="0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endParaRPr lang="en-US" altLang="zh-CN" sz="2400" b="1" dirty="0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400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、主机与从机的区别是什么？</a:t>
            </a:r>
            <a:endParaRPr lang="en-US" altLang="zh-CN" sz="2400" b="1" dirty="0" smtClean="0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0488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33</a:t>
            </a:fld>
            <a:endParaRPr lang="en-US" altLang="zh-CN"/>
          </a:p>
        </p:txBody>
      </p:sp>
      <p:sp>
        <p:nvSpPr>
          <p:cNvPr id="8" name="矩形 7"/>
          <p:cNvSpPr/>
          <p:nvPr/>
        </p:nvSpPr>
        <p:spPr>
          <a:xfrm>
            <a:off x="1043608" y="260648"/>
            <a:ext cx="57935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11.2  </a:t>
            </a:r>
            <a:r>
              <a:rPr lang="zh-CN" altLang="en-US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集成电路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互联总线</a:t>
            </a:r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I2C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模块</a:t>
            </a:r>
          </a:p>
        </p:txBody>
      </p:sp>
      <p:sp>
        <p:nvSpPr>
          <p:cNvPr id="2" name="矩形 1"/>
          <p:cNvSpPr/>
          <p:nvPr/>
        </p:nvSpPr>
        <p:spPr>
          <a:xfrm>
            <a:off x="2977411" y="980728"/>
            <a:ext cx="27761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11.2  </a:t>
            </a:r>
            <a:r>
              <a:rPr lang="zh-CN" alt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思考题答案</a:t>
            </a:r>
            <a:endParaRPr lang="zh-CN" altLang="en-US" sz="2800" b="1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512" y="1619508"/>
            <a:ext cx="842493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400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I2C</a:t>
            </a:r>
            <a:r>
              <a:rPr lang="zh-CN" altLang="en-US" sz="2400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的英文全称和用途是什么？</a:t>
            </a:r>
            <a:endParaRPr lang="en-US" altLang="zh-CN" sz="2400" b="1" dirty="0" smtClean="0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400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答：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英文全称：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Inter-Integrated Circuit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，集成电路互联总线；</a:t>
            </a:r>
            <a:endParaRPr lang="en-US" altLang="zh-CN" sz="24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用途：主要用于板内连接，也可以在两块板间连接。</a:t>
            </a:r>
            <a:endParaRPr lang="en-US" altLang="zh-CN" sz="24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endParaRPr lang="en-US" altLang="zh-CN" sz="2400" b="1" dirty="0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400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400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I2C</a:t>
            </a:r>
            <a:r>
              <a:rPr lang="zh-CN" altLang="en-US" sz="2400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的硬件连接方式和软件设置方式是什么？</a:t>
            </a:r>
            <a:endParaRPr lang="en-US" altLang="zh-CN" sz="2400" b="1" dirty="0" smtClean="0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400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答：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硬件连接：二线（数据线、时钟线）；</a:t>
            </a:r>
            <a:endParaRPr lang="en-US" altLang="zh-CN" sz="24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软件设置：设置主机（主控器）和从机（被控器）。</a:t>
            </a:r>
            <a:endParaRPr lang="en-US" altLang="zh-CN" sz="24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endParaRPr lang="en-US" altLang="zh-CN" sz="2400" b="1" dirty="0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400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、主机与从机的区别是什么？</a:t>
            </a:r>
            <a:endParaRPr lang="en-US" altLang="zh-CN" sz="2400" b="1" dirty="0" smtClean="0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400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答：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主机产生时钟。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2736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34</a:t>
            </a:fld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110356" y="1236065"/>
            <a:ext cx="4677668" cy="464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defRPr/>
            </a:pPr>
            <a:r>
              <a:rPr lang="zh-CN" altLang="en-US" sz="2200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200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200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en-US" altLang="zh-CN" sz="2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TSI</a:t>
            </a:r>
            <a:r>
              <a:rPr lang="zh-CN" altLang="en-US" sz="2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的简单介绍</a:t>
            </a:r>
          </a:p>
        </p:txBody>
      </p:sp>
      <p:sp>
        <p:nvSpPr>
          <p:cNvPr id="8" name="矩形 7"/>
          <p:cNvSpPr/>
          <p:nvPr/>
        </p:nvSpPr>
        <p:spPr>
          <a:xfrm>
            <a:off x="1043608" y="260648"/>
            <a:ext cx="48926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11.3  </a:t>
            </a:r>
            <a:r>
              <a:rPr lang="zh-CN" altLang="en-US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触摸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感应接口</a:t>
            </a:r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TSI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模块</a:t>
            </a:r>
          </a:p>
        </p:txBody>
      </p:sp>
      <p:sp>
        <p:nvSpPr>
          <p:cNvPr id="2" name="矩形 1"/>
          <p:cNvSpPr/>
          <p:nvPr/>
        </p:nvSpPr>
        <p:spPr>
          <a:xfrm>
            <a:off x="179512" y="807095"/>
            <a:ext cx="37480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11.3.1  </a:t>
            </a: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TSI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的通用基础知识</a:t>
            </a:r>
          </a:p>
        </p:txBody>
      </p:sp>
      <p:sp>
        <p:nvSpPr>
          <p:cNvPr id="5" name="矩形 4"/>
          <p:cNvSpPr/>
          <p:nvPr/>
        </p:nvSpPr>
        <p:spPr>
          <a:xfrm>
            <a:off x="181198" y="1628800"/>
            <a:ext cx="8640960" cy="269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 eaLnBrk="0" hangingPunct="0">
              <a:lnSpc>
                <a:spcPct val="110000"/>
              </a:lnSpc>
              <a:spcBef>
                <a:spcPts val="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触摸感应输入模块</a:t>
            </a:r>
            <a:r>
              <a:rPr lang="en-US" altLang="zh-CN" sz="2200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TSI</a:t>
            </a:r>
            <a:r>
              <a:rPr lang="zh-CN" altLang="en-US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，可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在低功耗模式下运行</a:t>
            </a:r>
            <a:r>
              <a:rPr lang="zh-CN" altLang="en-US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，以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一个触摸事件唤醒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CPU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，实现键盘触摸，旋转和滑动</a:t>
            </a:r>
            <a:r>
              <a:rPr lang="zh-CN" altLang="en-US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TSI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模块可用于基于接近感应的</a:t>
            </a:r>
            <a:r>
              <a:rPr lang="zh-CN" altLang="en-US" sz="2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人机交互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设备的设计，实现操作人员与电气设备的隔离</a:t>
            </a:r>
            <a:r>
              <a:rPr lang="zh-CN" altLang="en-US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，避免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了对设备的直接操作，也使得设备损坏的概率降低，从而减少了维护成本</a:t>
            </a:r>
            <a:r>
              <a:rPr lang="zh-CN" altLang="en-US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常见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的基于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TSI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模块设计的输入设备应用有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en-US" sz="2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触摸键盘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zh-CN" altLang="en-US" sz="2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触摸显示屏</a:t>
            </a:r>
            <a:r>
              <a:rPr lang="zh-CN" altLang="en-US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等。</a:t>
            </a:r>
            <a:endParaRPr lang="zh-CN" altLang="en-US" sz="22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9" name="图片 8" descr="http://img51.chem17.com/9/20130918/635151246369599617532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426265"/>
            <a:ext cx="3000375" cy="20402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图片 9" descr="http://image6.huangye88.com/2014/10/21/1fceeca934346163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042023"/>
            <a:ext cx="3735070" cy="27622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18131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35</a:t>
            </a:fld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110356" y="1236065"/>
            <a:ext cx="4677668" cy="464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defRPr/>
            </a:pPr>
            <a:r>
              <a:rPr lang="zh-CN" altLang="en-US" sz="2200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200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en-US" altLang="zh-CN" sz="2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TSI</a:t>
            </a:r>
            <a:r>
              <a:rPr lang="zh-CN" altLang="en-US" sz="2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的触摸感应原理</a:t>
            </a:r>
          </a:p>
        </p:txBody>
      </p:sp>
      <p:sp>
        <p:nvSpPr>
          <p:cNvPr id="8" name="矩形 7"/>
          <p:cNvSpPr/>
          <p:nvPr/>
        </p:nvSpPr>
        <p:spPr>
          <a:xfrm>
            <a:off x="1043608" y="260648"/>
            <a:ext cx="48926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11.3  </a:t>
            </a:r>
            <a:r>
              <a:rPr lang="zh-CN" altLang="en-US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触摸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感应接口</a:t>
            </a:r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TSI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模块</a:t>
            </a:r>
          </a:p>
        </p:txBody>
      </p:sp>
      <p:sp>
        <p:nvSpPr>
          <p:cNvPr id="2" name="矩形 1"/>
          <p:cNvSpPr/>
          <p:nvPr/>
        </p:nvSpPr>
        <p:spPr>
          <a:xfrm>
            <a:off x="179512" y="807095"/>
            <a:ext cx="37480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11.3.1  </a:t>
            </a: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TSI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的通用基础知识</a:t>
            </a:r>
          </a:p>
        </p:txBody>
      </p:sp>
      <p:sp>
        <p:nvSpPr>
          <p:cNvPr id="5" name="矩形 4"/>
          <p:cNvSpPr/>
          <p:nvPr/>
        </p:nvSpPr>
        <p:spPr>
          <a:xfrm>
            <a:off x="179512" y="1700808"/>
            <a:ext cx="8640960" cy="12561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根据</a:t>
            </a:r>
            <a:r>
              <a:rPr lang="zh-CN" altLang="en-US" sz="2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电子学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的知识可知，未接地的电极与地之间存在电容</a:t>
            </a:r>
            <a:r>
              <a:rPr lang="zh-CN" altLang="en-US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人体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可以当作是一个</a:t>
            </a:r>
            <a:r>
              <a:rPr lang="zh-CN" altLang="en-US" sz="2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接地</a:t>
            </a:r>
            <a:r>
              <a:rPr lang="zh-CN" altLang="en-US" sz="2200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面</a:t>
            </a:r>
            <a:r>
              <a:rPr lang="zh-CN" altLang="en-US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当有人体接近电极板时，等效地增大了电极与地之间的有效面积，使电极板电容值增大</a:t>
            </a:r>
            <a:r>
              <a:rPr lang="zh-CN" altLang="en-US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2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/>
          <p:nvPr/>
        </p:nvPicPr>
        <p:blipFill>
          <a:blip r:embed="rId2" cstate="print">
            <a:grayscl/>
          </a:blip>
          <a:srcRect/>
          <a:stretch>
            <a:fillRect/>
          </a:stretch>
        </p:blipFill>
        <p:spPr bwMode="auto">
          <a:xfrm>
            <a:off x="4283969" y="3068960"/>
            <a:ext cx="4538189" cy="2927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181198" y="2924944"/>
            <a:ext cx="4102770" cy="307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 eaLnBrk="0" hangingPunct="0">
              <a:lnSpc>
                <a:spcPct val="110000"/>
              </a:lnSpc>
              <a:spcBef>
                <a:spcPts val="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TSI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模块的内部机制可以实现对电极电容值的检测，并且可以设定触发检测事件的阈值。当检测到电容值大于设定阈值时，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TSI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的触发标志位将置位，并可激活发出中断请求，从而实现了触摸感应事件的响应。</a:t>
            </a:r>
          </a:p>
        </p:txBody>
      </p:sp>
    </p:spTree>
    <p:extLst>
      <p:ext uri="{BB962C8B-B14F-4D97-AF65-F5344CB8AC3E}">
        <p14:creationId xmlns:p14="http://schemas.microsoft.com/office/powerpoint/2010/main" val="3753102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36</a:t>
            </a:fld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110356" y="1236065"/>
            <a:ext cx="4677668" cy="464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defRPr/>
            </a:pPr>
            <a:r>
              <a:rPr lang="zh-CN" altLang="en-US" sz="2200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200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200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en-US" altLang="zh-CN" sz="2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TSI</a:t>
            </a:r>
            <a:r>
              <a:rPr lang="zh-CN" altLang="en-US" sz="2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的测量电容原理</a:t>
            </a:r>
          </a:p>
        </p:txBody>
      </p:sp>
      <p:sp>
        <p:nvSpPr>
          <p:cNvPr id="8" name="矩形 7"/>
          <p:cNvSpPr/>
          <p:nvPr/>
        </p:nvSpPr>
        <p:spPr>
          <a:xfrm>
            <a:off x="1043608" y="260648"/>
            <a:ext cx="48926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11.3  </a:t>
            </a:r>
            <a:r>
              <a:rPr lang="zh-CN" altLang="en-US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触摸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感应接口</a:t>
            </a:r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TSI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模块</a:t>
            </a:r>
          </a:p>
        </p:txBody>
      </p:sp>
      <p:sp>
        <p:nvSpPr>
          <p:cNvPr id="2" name="矩形 1"/>
          <p:cNvSpPr/>
          <p:nvPr/>
        </p:nvSpPr>
        <p:spPr>
          <a:xfrm>
            <a:off x="179512" y="807095"/>
            <a:ext cx="37480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11.3.1  </a:t>
            </a: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TSI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的通用基础知识</a:t>
            </a:r>
          </a:p>
        </p:txBody>
      </p:sp>
      <p:sp>
        <p:nvSpPr>
          <p:cNvPr id="5" name="矩形 4"/>
          <p:cNvSpPr/>
          <p:nvPr/>
        </p:nvSpPr>
        <p:spPr>
          <a:xfrm>
            <a:off x="179512" y="1628800"/>
            <a:ext cx="8640960" cy="23652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TSI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模块内部具有两个</a:t>
            </a:r>
            <a:r>
              <a:rPr lang="zh-CN" altLang="en-US" sz="2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电流源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对外接电极进行充放电，在电极板上产生</a:t>
            </a:r>
            <a:r>
              <a:rPr lang="zh-CN" altLang="en-US" sz="2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三角波</a:t>
            </a:r>
            <a:r>
              <a:rPr lang="zh-CN" altLang="en-US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信号，其频率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随电极电容变化而变化，当电极电容增大时，三角波信号的频率减小，周期变大</a:t>
            </a:r>
            <a:r>
              <a:rPr lang="zh-CN" altLang="en-US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TSI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模块以一个内部</a:t>
            </a:r>
            <a:r>
              <a:rPr lang="zh-CN" altLang="en-US" sz="2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振荡器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产生的时钟信号为参考节拍，对电极上的三角波电压信号的周期进行测量计数，当三角波电压信号周期增大时，对应计数值亦会</a:t>
            </a:r>
            <a:r>
              <a:rPr lang="zh-CN" altLang="en-US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增大。</a:t>
            </a:r>
            <a:endParaRPr lang="zh-CN" altLang="en-US" sz="22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0" name="图片 9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8310" y="4149080"/>
            <a:ext cx="3932961" cy="1892027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070123"/>
              </p:ext>
            </p:extLst>
          </p:nvPr>
        </p:nvGraphicFramePr>
        <p:xfrm>
          <a:off x="4403244" y="4475583"/>
          <a:ext cx="4163104" cy="12390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4" name="BMP 图像" r:id="rId4" imgW="6028571" imgH="1838095" progId="Paint.Picture">
                  <p:embed/>
                </p:oleObj>
              </mc:Choice>
              <mc:Fallback>
                <p:oleObj name="BMP 图像" r:id="rId4" imgW="6028571" imgH="1838095" progId="Paint.Picture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grayscl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03244" y="4475583"/>
                        <a:ext cx="4163104" cy="123901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矩形 11"/>
          <p:cNvSpPr/>
          <p:nvPr/>
        </p:nvSpPr>
        <p:spPr>
          <a:xfrm>
            <a:off x="251520" y="6093296"/>
            <a:ext cx="39251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latin typeface="Times New Roman"/>
                <a:ea typeface="宋体"/>
                <a:cs typeface="Times New Roman"/>
              </a:rPr>
              <a:t>图</a:t>
            </a:r>
            <a:r>
              <a:rPr lang="en-US" altLang="zh-CN" b="1" dirty="0">
                <a:latin typeface="Times New Roman"/>
                <a:ea typeface="宋体"/>
              </a:rPr>
              <a:t>11-13 TSI</a:t>
            </a:r>
            <a:r>
              <a:rPr lang="zh-CN" altLang="zh-CN" b="1" dirty="0">
                <a:latin typeface="Times New Roman"/>
                <a:ea typeface="宋体"/>
                <a:cs typeface="Times New Roman"/>
              </a:rPr>
              <a:t>电流源对电极进行充放电</a:t>
            </a:r>
            <a:endParaRPr lang="zh-CN" altLang="en-US" b="1" dirty="0"/>
          </a:p>
        </p:txBody>
      </p:sp>
      <p:sp>
        <p:nvSpPr>
          <p:cNvPr id="13" name="矩形 12"/>
          <p:cNvSpPr/>
          <p:nvPr/>
        </p:nvSpPr>
        <p:spPr>
          <a:xfrm>
            <a:off x="4788024" y="5908630"/>
            <a:ext cx="35423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latin typeface="Times New Roman"/>
                <a:ea typeface="宋体"/>
                <a:cs typeface="Times New Roman"/>
              </a:rPr>
              <a:t>图</a:t>
            </a:r>
            <a:r>
              <a:rPr lang="en-US" altLang="zh-CN" b="1" dirty="0">
                <a:latin typeface="Times New Roman"/>
                <a:ea typeface="宋体"/>
              </a:rPr>
              <a:t>11-14 </a:t>
            </a:r>
            <a:r>
              <a:rPr lang="zh-CN" altLang="zh-CN" b="1" dirty="0">
                <a:latin typeface="Times New Roman"/>
                <a:ea typeface="宋体"/>
                <a:cs typeface="Times New Roman"/>
              </a:rPr>
              <a:t>对感应信号频率进行计数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563677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37</a:t>
            </a:fld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110356" y="1236065"/>
            <a:ext cx="4677668" cy="464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defRPr/>
            </a:pPr>
            <a:r>
              <a:rPr lang="zh-CN" altLang="en-US" sz="2200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200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en-US" altLang="zh-CN" sz="2200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TSI</a:t>
            </a:r>
            <a:r>
              <a:rPr lang="zh-CN" altLang="en-US" sz="2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驱动构件头文件</a:t>
            </a:r>
          </a:p>
        </p:txBody>
      </p:sp>
      <p:sp>
        <p:nvSpPr>
          <p:cNvPr id="8" name="矩形 7"/>
          <p:cNvSpPr/>
          <p:nvPr/>
        </p:nvSpPr>
        <p:spPr>
          <a:xfrm>
            <a:off x="1043608" y="260648"/>
            <a:ext cx="48926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11.3  </a:t>
            </a:r>
            <a:r>
              <a:rPr lang="zh-CN" altLang="en-US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触摸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感应接口</a:t>
            </a:r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TSI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模块</a:t>
            </a:r>
          </a:p>
        </p:txBody>
      </p:sp>
      <p:sp>
        <p:nvSpPr>
          <p:cNvPr id="2" name="矩形 1"/>
          <p:cNvSpPr/>
          <p:nvPr/>
        </p:nvSpPr>
        <p:spPr>
          <a:xfrm>
            <a:off x="179512" y="807095"/>
            <a:ext cx="52949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11.3.2  </a:t>
            </a: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TSI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驱动构件头文件及使用方法</a:t>
            </a:r>
          </a:p>
        </p:txBody>
      </p:sp>
      <p:sp>
        <p:nvSpPr>
          <p:cNvPr id="5" name="矩形 4"/>
          <p:cNvSpPr/>
          <p:nvPr/>
        </p:nvSpPr>
        <p:spPr>
          <a:xfrm>
            <a:off x="179512" y="1628800"/>
            <a:ext cx="8640960" cy="837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TSI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具有</a:t>
            </a:r>
            <a:r>
              <a:rPr lang="zh-CN" altLang="en-US" sz="2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初始化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zh-CN" altLang="en-US" sz="2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获取返回值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zh-CN" altLang="en-US" sz="2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设置</a:t>
            </a:r>
            <a:r>
              <a:rPr lang="en-US" altLang="zh-CN" sz="2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TSI</a:t>
            </a:r>
            <a:r>
              <a:rPr lang="zh-CN" altLang="en-US" sz="2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阈值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三种基本操作。按照构件的思想，可将它们封装成三个独立的功能函数。 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0029683"/>
              </p:ext>
            </p:extLst>
          </p:nvPr>
        </p:nvGraphicFramePr>
        <p:xfrm>
          <a:off x="1691680" y="2474168"/>
          <a:ext cx="6459548" cy="4328160"/>
        </p:xfrm>
        <a:graphic>
          <a:graphicData uri="http://schemas.openxmlformats.org/drawingml/2006/table">
            <a:tbl>
              <a:tblPr firstRow="1" firstCol="1" bandRow="1"/>
              <a:tblGrid>
                <a:gridCol w="6459548"/>
              </a:tblGrid>
              <a:tr h="0"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s-ES" sz="1400" kern="0" dirty="0" smtClean="0">
                          <a:effectLst/>
                          <a:latin typeface="Times New Roman"/>
                          <a:ea typeface="宋体"/>
                        </a:rPr>
                        <a:t>//=========================================================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s-ES" sz="1400" kern="0" dirty="0">
                          <a:effectLst/>
                          <a:latin typeface="Times New Roman"/>
                          <a:ea typeface="宋体"/>
                        </a:rPr>
                        <a:t>//</a:t>
                      </a:r>
                      <a:r>
                        <a:rPr lang="zh-CN" sz="1400" kern="0" dirty="0">
                          <a:effectLst/>
                          <a:latin typeface="Times New Roman"/>
                          <a:ea typeface="宋体"/>
                        </a:rPr>
                        <a:t>文件名称：</a:t>
                      </a:r>
                      <a:r>
                        <a:rPr lang="es-ES" sz="1400" kern="0" dirty="0">
                          <a:effectLst/>
                          <a:latin typeface="Times New Roman"/>
                          <a:ea typeface="宋体"/>
                        </a:rPr>
                        <a:t>tsi.h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s-ES" sz="1400" kern="0" dirty="0">
                          <a:effectLst/>
                          <a:latin typeface="Times New Roman"/>
                          <a:ea typeface="宋体"/>
                        </a:rPr>
                        <a:t>//</a:t>
                      </a:r>
                      <a:r>
                        <a:rPr lang="zh-CN" sz="1400" kern="0" dirty="0">
                          <a:effectLst/>
                          <a:latin typeface="Times New Roman"/>
                          <a:ea typeface="宋体"/>
                        </a:rPr>
                        <a:t>功能概要：</a:t>
                      </a:r>
                      <a:r>
                        <a:rPr lang="es-ES" sz="1400" kern="0" dirty="0">
                          <a:effectLst/>
                          <a:latin typeface="Times New Roman"/>
                          <a:ea typeface="宋体"/>
                        </a:rPr>
                        <a:t>KL25 tsi</a:t>
                      </a:r>
                      <a:r>
                        <a:rPr lang="zh-CN" sz="1400" kern="0" dirty="0">
                          <a:effectLst/>
                          <a:latin typeface="Times New Roman"/>
                          <a:ea typeface="宋体"/>
                        </a:rPr>
                        <a:t>底层驱动程序头文件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s-ES" sz="1400" kern="0" dirty="0">
                          <a:effectLst/>
                          <a:latin typeface="Times New Roman"/>
                          <a:ea typeface="宋体"/>
                        </a:rPr>
                        <a:t>//</a:t>
                      </a:r>
                      <a:r>
                        <a:rPr lang="zh-CN" sz="1400" kern="0" dirty="0">
                          <a:effectLst/>
                          <a:latin typeface="Times New Roman"/>
                          <a:ea typeface="宋体"/>
                        </a:rPr>
                        <a:t>版权所有：苏州大学飞思卡尔嵌入式中心</a:t>
                      </a:r>
                      <a:r>
                        <a:rPr lang="es-ES" sz="1400" kern="0" dirty="0">
                          <a:effectLst/>
                          <a:latin typeface="Times New Roman"/>
                          <a:ea typeface="宋体"/>
                        </a:rPr>
                        <a:t>(sumcu.suda.edu.cn)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s-ES" sz="1400" kern="0" dirty="0">
                          <a:effectLst/>
                          <a:latin typeface="Times New Roman"/>
                          <a:ea typeface="宋体"/>
                        </a:rPr>
                        <a:t>//</a:t>
                      </a:r>
                      <a:r>
                        <a:rPr lang="zh-CN" sz="1400" kern="0" dirty="0">
                          <a:effectLst/>
                          <a:latin typeface="Times New Roman"/>
                          <a:ea typeface="宋体"/>
                        </a:rPr>
                        <a:t>版本更新：</a:t>
                      </a:r>
                      <a:r>
                        <a:rPr lang="es-ES" sz="1400" kern="0" dirty="0">
                          <a:effectLst/>
                          <a:latin typeface="Times New Roman"/>
                          <a:ea typeface="宋体"/>
                        </a:rPr>
                        <a:t>2012-11-25  V1.0   </a:t>
                      </a:r>
                      <a:r>
                        <a:rPr lang="zh-CN" sz="1400" kern="0" dirty="0">
                          <a:effectLst/>
                          <a:latin typeface="Times New Roman"/>
                          <a:ea typeface="宋体"/>
                        </a:rPr>
                        <a:t>初始版本</a:t>
                      </a:r>
                      <a:r>
                        <a:rPr lang="es-ES" sz="1400" kern="0" dirty="0">
                          <a:effectLst/>
                          <a:latin typeface="Times New Roman"/>
                          <a:ea typeface="宋体"/>
                        </a:rPr>
                        <a:t>//       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s-ES" sz="1400" kern="0" dirty="0" smtClean="0">
                          <a:effectLst/>
                          <a:latin typeface="Times New Roman"/>
                          <a:ea typeface="宋体"/>
                        </a:rPr>
                        <a:t>//========================================================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s-ES" sz="1400" kern="0" dirty="0">
                          <a:effectLst/>
                          <a:latin typeface="Times New Roman"/>
                          <a:ea typeface="宋体"/>
                        </a:rPr>
                        <a:t>#ifndef TSI_H           //</a:t>
                      </a:r>
                      <a:r>
                        <a:rPr lang="zh-CN" sz="1400" kern="0" dirty="0">
                          <a:effectLst/>
                          <a:latin typeface="Times New Roman"/>
                          <a:ea typeface="宋体"/>
                        </a:rPr>
                        <a:t>防止重复定义（ 开头</a:t>
                      </a:r>
                      <a:r>
                        <a:rPr lang="es-ES" sz="1400" kern="0" dirty="0">
                          <a:effectLst/>
                          <a:latin typeface="Times New Roman"/>
                          <a:ea typeface="宋体"/>
                        </a:rPr>
                        <a:t>)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s-ES" sz="1400" kern="0" dirty="0">
                          <a:effectLst/>
                          <a:latin typeface="Times New Roman"/>
                          <a:ea typeface="宋体"/>
                        </a:rPr>
                        <a:t>#define TSI_H          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s-ES" sz="1400" kern="0" dirty="0">
                          <a:effectLst/>
                          <a:latin typeface="Times New Roman"/>
                          <a:ea typeface="宋体"/>
                        </a:rPr>
                        <a:t>//1 </a:t>
                      </a:r>
                      <a:r>
                        <a:rPr lang="zh-CN" sz="1400" kern="0" dirty="0">
                          <a:effectLst/>
                          <a:latin typeface="Times New Roman"/>
                          <a:ea typeface="宋体"/>
                        </a:rPr>
                        <a:t>头文件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s-ES" sz="1400" kern="0" dirty="0">
                          <a:effectLst/>
                          <a:latin typeface="Times New Roman"/>
                          <a:ea typeface="宋体"/>
                        </a:rPr>
                        <a:t>#include "common.h"      //</a:t>
                      </a:r>
                      <a:r>
                        <a:rPr lang="zh-CN" sz="1400" kern="0" dirty="0">
                          <a:effectLst/>
                          <a:latin typeface="Times New Roman"/>
                          <a:ea typeface="宋体"/>
                        </a:rPr>
                        <a:t>包含公共要素头文件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s-ES" sz="1400" kern="0" dirty="0">
                          <a:effectLst/>
                          <a:latin typeface="Times New Roman"/>
                          <a:ea typeface="宋体"/>
                        </a:rPr>
                        <a:t>//2 </a:t>
                      </a:r>
                      <a:r>
                        <a:rPr lang="zh-CN" sz="1400" kern="0" dirty="0">
                          <a:effectLst/>
                          <a:latin typeface="Times New Roman"/>
                          <a:ea typeface="宋体"/>
                        </a:rPr>
                        <a:t>宏定义</a:t>
                      </a:r>
                      <a:r>
                        <a:rPr lang="es-ES" sz="1400" kern="0" dirty="0">
                          <a:effectLst/>
                          <a:latin typeface="Times New Roman"/>
                          <a:ea typeface="宋体"/>
                        </a:rPr>
                        <a:t>    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s-ES" sz="1400" kern="0" dirty="0">
                          <a:effectLst/>
                          <a:latin typeface="Times New Roman"/>
                          <a:ea typeface="宋体"/>
                        </a:rPr>
                        <a:t>//3 </a:t>
                      </a:r>
                      <a:r>
                        <a:rPr lang="zh-CN" sz="1400" kern="0" dirty="0">
                          <a:effectLst/>
                          <a:latin typeface="Times New Roman"/>
                          <a:ea typeface="宋体"/>
                        </a:rPr>
                        <a:t>函数声明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s-ES" sz="1400" kern="0" dirty="0" smtClean="0">
                          <a:effectLst/>
                          <a:latin typeface="Times New Roman"/>
                          <a:ea typeface="宋体"/>
                        </a:rPr>
                        <a:t>//========================================================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s-ES" sz="1400" kern="0" dirty="0">
                          <a:effectLst/>
                          <a:latin typeface="Times New Roman"/>
                          <a:ea typeface="宋体"/>
                        </a:rPr>
                        <a:t>//</a:t>
                      </a:r>
                      <a:r>
                        <a:rPr lang="zh-CN" sz="1400" kern="0" dirty="0">
                          <a:effectLst/>
                          <a:latin typeface="Times New Roman"/>
                          <a:ea typeface="宋体"/>
                        </a:rPr>
                        <a:t>函数名称：</a:t>
                      </a:r>
                      <a:r>
                        <a:rPr lang="es-ES" sz="1400" kern="0" dirty="0">
                          <a:effectLst/>
                          <a:latin typeface="Times New Roman"/>
                          <a:ea typeface="宋体"/>
                        </a:rPr>
                        <a:t>tsi_init                                                  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s-ES" sz="1400" kern="0" dirty="0">
                          <a:effectLst/>
                          <a:latin typeface="Times New Roman"/>
                          <a:ea typeface="宋体"/>
                        </a:rPr>
                        <a:t>//</a:t>
                      </a:r>
                      <a:r>
                        <a:rPr lang="zh-CN" sz="1400" kern="0" dirty="0">
                          <a:effectLst/>
                          <a:latin typeface="Times New Roman"/>
                          <a:ea typeface="宋体"/>
                        </a:rPr>
                        <a:t>功能概要：初始化</a:t>
                      </a:r>
                      <a:r>
                        <a:rPr lang="es-ES" sz="1400" kern="0" dirty="0">
                          <a:effectLst/>
                          <a:latin typeface="Times New Roman"/>
                          <a:ea typeface="宋体"/>
                        </a:rPr>
                        <a:t>TSI</a:t>
                      </a:r>
                      <a:r>
                        <a:rPr lang="zh-CN" sz="1400" kern="0" dirty="0">
                          <a:effectLst/>
                          <a:latin typeface="Times New Roman"/>
                          <a:ea typeface="宋体"/>
                        </a:rPr>
                        <a:t>模块</a:t>
                      </a:r>
                      <a:r>
                        <a:rPr lang="es-ES" sz="1400" kern="0" dirty="0">
                          <a:effectLst/>
                          <a:latin typeface="Times New Roman"/>
                          <a:ea typeface="宋体"/>
                        </a:rPr>
                        <a:t> ,KL25</a:t>
                      </a:r>
                      <a:r>
                        <a:rPr lang="zh-CN" sz="1400" kern="0" dirty="0">
                          <a:effectLst/>
                          <a:latin typeface="Times New Roman"/>
                          <a:ea typeface="宋体"/>
                        </a:rPr>
                        <a:t>只有一个</a:t>
                      </a:r>
                      <a:r>
                        <a:rPr lang="es-ES" sz="1400" kern="0" dirty="0">
                          <a:effectLst/>
                          <a:latin typeface="Times New Roman"/>
                          <a:ea typeface="宋体"/>
                        </a:rPr>
                        <a:t>TSI</a:t>
                      </a:r>
                      <a:r>
                        <a:rPr lang="zh-CN" sz="1400" kern="0" dirty="0">
                          <a:effectLst/>
                          <a:latin typeface="Times New Roman"/>
                          <a:ea typeface="宋体"/>
                        </a:rPr>
                        <a:t>模块</a:t>
                      </a:r>
                      <a:r>
                        <a:rPr lang="es-ES" sz="1400" kern="0" dirty="0">
                          <a:effectLst/>
                          <a:latin typeface="Times New Roman"/>
                          <a:ea typeface="宋体"/>
                        </a:rPr>
                        <a:t>                                                  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s-ES" sz="1400" kern="0" dirty="0">
                          <a:effectLst/>
                          <a:latin typeface="Times New Roman"/>
                          <a:ea typeface="宋体"/>
                        </a:rPr>
                        <a:t>//</a:t>
                      </a:r>
                      <a:r>
                        <a:rPr lang="zh-CN" sz="1400" kern="0" dirty="0">
                          <a:effectLst/>
                          <a:latin typeface="Times New Roman"/>
                          <a:ea typeface="宋体"/>
                        </a:rPr>
                        <a:t>参数说明：</a:t>
                      </a:r>
                      <a:r>
                        <a:rPr lang="es-ES" sz="1400" kern="0" dirty="0">
                          <a:effectLst/>
                          <a:latin typeface="Times New Roman"/>
                          <a:ea typeface="宋体"/>
                        </a:rPr>
                        <a:t>chnlIDs:8</a:t>
                      </a:r>
                      <a:r>
                        <a:rPr lang="zh-CN" sz="1400" kern="0" dirty="0">
                          <a:effectLst/>
                          <a:latin typeface="Times New Roman"/>
                          <a:ea typeface="宋体"/>
                        </a:rPr>
                        <a:t>位无符号数，</a:t>
                      </a:r>
                      <a:r>
                        <a:rPr lang="es-ES" sz="1400" kern="0" dirty="0">
                          <a:effectLst/>
                          <a:latin typeface="Times New Roman"/>
                          <a:ea typeface="宋体"/>
                        </a:rPr>
                        <a:t>TSI</a:t>
                      </a:r>
                      <a:r>
                        <a:rPr lang="zh-CN" sz="1400" kern="0" dirty="0">
                          <a:effectLst/>
                          <a:latin typeface="Times New Roman"/>
                          <a:ea typeface="宋体"/>
                        </a:rPr>
                        <a:t>模块所使用的通道号，其取值为</a:t>
                      </a:r>
                      <a:r>
                        <a:rPr lang="es-ES" sz="1400" kern="0" dirty="0">
                          <a:effectLst/>
                          <a:latin typeface="Times New Roman"/>
                          <a:ea typeface="宋体"/>
                        </a:rPr>
                        <a:t>0~15  </a:t>
                      </a:r>
                      <a:r>
                        <a:rPr lang="es-ES" sz="1400" kern="0" dirty="0" smtClean="0">
                          <a:effectLst/>
                          <a:latin typeface="Times New Roman"/>
                          <a:ea typeface="宋体"/>
                        </a:rPr>
                        <a:t>                                                                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s-ES" sz="1400" kern="0" dirty="0">
                          <a:effectLst/>
                          <a:latin typeface="Times New Roman"/>
                          <a:ea typeface="宋体"/>
                        </a:rPr>
                        <a:t>//</a:t>
                      </a:r>
                      <a:r>
                        <a:rPr lang="zh-CN" sz="1400" kern="0" dirty="0">
                          <a:effectLst/>
                          <a:latin typeface="Times New Roman"/>
                          <a:ea typeface="宋体"/>
                        </a:rPr>
                        <a:t>函数返回： 无</a:t>
                      </a:r>
                      <a:r>
                        <a:rPr lang="es-ES" sz="1400" kern="0" dirty="0">
                          <a:effectLst/>
                          <a:latin typeface="Times New Roman"/>
                          <a:ea typeface="宋体"/>
                        </a:rPr>
                        <a:t>                                                               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s-ES" sz="1400" kern="0" dirty="0" smtClean="0">
                          <a:effectLst/>
                          <a:latin typeface="Times New Roman"/>
                          <a:ea typeface="宋体"/>
                        </a:rPr>
                        <a:t>//=========================================================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s-ES" sz="1400" kern="0" dirty="0">
                          <a:effectLst/>
                          <a:latin typeface="Times New Roman"/>
                          <a:ea typeface="宋体"/>
                        </a:rPr>
                        <a:t>void tsi_init(uint_8 chnlID);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s-ES" sz="1800" kern="0" dirty="0">
                          <a:effectLst/>
                          <a:latin typeface="Times New Roman"/>
                          <a:ea typeface="宋体"/>
                        </a:rPr>
                        <a:t>.......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280670" marR="323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6372200" y="4571836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详见书</a:t>
            </a:r>
            <a:r>
              <a:rPr lang="en-US" altLang="zh-CN" b="1" dirty="0" smtClean="0"/>
              <a:t>P350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115390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38</a:t>
            </a:fld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110356" y="1236065"/>
            <a:ext cx="4677668" cy="434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defRPr/>
            </a:pPr>
            <a:r>
              <a:rPr lang="zh-CN" altLang="en-US" sz="2200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200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200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zh-CN" altLang="en-US" sz="2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使用</a:t>
            </a:r>
            <a:r>
              <a:rPr lang="zh-CN" altLang="en-US" sz="2200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方法</a:t>
            </a:r>
            <a:endParaRPr lang="zh-CN" altLang="en-US" sz="2200" b="1" dirty="0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43608" y="260648"/>
            <a:ext cx="48926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11.3  </a:t>
            </a:r>
            <a:r>
              <a:rPr lang="zh-CN" altLang="en-US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触摸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感应接口</a:t>
            </a:r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TSI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模块</a:t>
            </a:r>
          </a:p>
        </p:txBody>
      </p:sp>
      <p:sp>
        <p:nvSpPr>
          <p:cNvPr id="2" name="矩形 1"/>
          <p:cNvSpPr/>
          <p:nvPr/>
        </p:nvSpPr>
        <p:spPr>
          <a:xfrm>
            <a:off x="179512" y="807095"/>
            <a:ext cx="52949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11.3.2  </a:t>
            </a: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TSI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驱动构件头文件及使用方法</a:t>
            </a:r>
          </a:p>
        </p:txBody>
      </p:sp>
      <p:sp>
        <p:nvSpPr>
          <p:cNvPr id="5" name="矩形 4"/>
          <p:cNvSpPr/>
          <p:nvPr/>
        </p:nvSpPr>
        <p:spPr>
          <a:xfrm>
            <a:off x="179512" y="1628800"/>
            <a:ext cx="8640960" cy="35325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在主函数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main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中，首先定义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TSI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模块所使用的</a:t>
            </a:r>
            <a:r>
              <a:rPr lang="zh-CN" altLang="en-US" sz="2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通道号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并赋值，然后调用初始化函数，传入通道号</a:t>
            </a:r>
            <a:r>
              <a:rPr lang="zh-CN" altLang="en-US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头文件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include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中定义两个宏分别表示通道</a:t>
            </a:r>
            <a:r>
              <a:rPr lang="zh-CN" altLang="en-US" sz="2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阈值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下限和上限，然后调用设定通道阈值的函数，设置指定通道的阈值。其中传入的第一个参数为下限，第二个为上限</a:t>
            </a:r>
            <a:r>
              <a:rPr lang="zh-CN" altLang="en-US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调用</a:t>
            </a:r>
            <a:r>
              <a:rPr lang="en-US" altLang="zh-CN" sz="2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TSI</a:t>
            </a:r>
            <a:r>
              <a:rPr lang="zh-CN" altLang="en-US" sz="2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模块中断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使能函数，开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TSI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中断</a:t>
            </a:r>
            <a:r>
              <a:rPr lang="zh-CN" altLang="en-US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。开启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一次软件扫描。当获得的通道计数值超出阈值范围时，会产生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TSI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中断。在中断函数中获取计数值，并把它通过串口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发送给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PC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机</a:t>
            </a:r>
            <a:r>
              <a:rPr lang="zh-CN" altLang="en-US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具体操作步骤见书</a:t>
            </a: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P352</a:t>
            </a:r>
            <a:r>
              <a:rPr lang="zh-CN" altLang="en-US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2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4376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39</a:t>
            </a:fld>
            <a:endParaRPr lang="en-US" altLang="zh-CN"/>
          </a:p>
        </p:txBody>
      </p:sp>
      <p:sp>
        <p:nvSpPr>
          <p:cNvPr id="8" name="矩形 7"/>
          <p:cNvSpPr/>
          <p:nvPr/>
        </p:nvSpPr>
        <p:spPr>
          <a:xfrm>
            <a:off x="1043608" y="260648"/>
            <a:ext cx="48926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11.3  </a:t>
            </a:r>
            <a:r>
              <a:rPr lang="zh-CN" altLang="en-US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触摸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感应接口</a:t>
            </a:r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TSI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模块</a:t>
            </a:r>
          </a:p>
        </p:txBody>
      </p:sp>
      <p:sp>
        <p:nvSpPr>
          <p:cNvPr id="2" name="矩形 1"/>
          <p:cNvSpPr/>
          <p:nvPr/>
        </p:nvSpPr>
        <p:spPr>
          <a:xfrm>
            <a:off x="179512" y="807095"/>
            <a:ext cx="37480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11.3.3  </a:t>
            </a: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TSI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模块的编程结构</a:t>
            </a:r>
          </a:p>
        </p:txBody>
      </p:sp>
      <p:sp>
        <p:nvSpPr>
          <p:cNvPr id="5" name="矩形 4"/>
          <p:cNvSpPr/>
          <p:nvPr/>
        </p:nvSpPr>
        <p:spPr>
          <a:xfrm>
            <a:off x="179512" y="1268760"/>
            <a:ext cx="8640960" cy="27376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实现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TSI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的电容测量主要涉及以下几个寄存器，</a:t>
            </a:r>
            <a:r>
              <a:rPr lang="zh-CN" altLang="en-US" sz="2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通用控制和状态寄存器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TSI0_GENCS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），</a:t>
            </a:r>
            <a:r>
              <a:rPr lang="en-US" altLang="zh-CN" sz="2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DATA</a:t>
            </a:r>
            <a:r>
              <a:rPr lang="zh-CN" altLang="en-US" sz="2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寄存器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TSI0_DATA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），</a:t>
            </a:r>
            <a:r>
              <a:rPr lang="zh-CN" altLang="en-US" sz="2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阈值寄存器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TSI0_TSHD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）。</a:t>
            </a: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其中，</a:t>
            </a:r>
            <a:r>
              <a:rPr lang="zh-CN" altLang="en-US" sz="2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通用控制</a:t>
            </a:r>
            <a:r>
              <a:rPr lang="zh-CN" altLang="en-US" sz="2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zh-CN" altLang="en-US" sz="2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状态寄存器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TSI0_GENCS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用于对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TSI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中断使能、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TSI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模块使能、中断类型选择、参考振荡器充放电时的电流值、振荡器充放电电压的峰值、电极振荡器的充放电电流值、电极每次的扫描次数、阈值的超出、触发扫描的方式等的</a:t>
            </a:r>
            <a:r>
              <a:rPr lang="zh-CN" altLang="en-US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配置；</a:t>
            </a:r>
            <a:endParaRPr lang="zh-CN" altLang="en-US" sz="22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1580940"/>
              </p:ext>
            </p:extLst>
          </p:nvPr>
        </p:nvGraphicFramePr>
        <p:xfrm>
          <a:off x="385192" y="4077072"/>
          <a:ext cx="8229600" cy="968842"/>
        </p:xfrm>
        <a:graphic>
          <a:graphicData uri="http://schemas.openxmlformats.org/drawingml/2006/table">
            <a:tbl>
              <a:tblPr firstRow="1" firstCol="1" bandRow="1"/>
              <a:tblGrid>
                <a:gridCol w="730424"/>
                <a:gridCol w="936104"/>
                <a:gridCol w="936104"/>
                <a:gridCol w="720080"/>
                <a:gridCol w="1286717"/>
                <a:gridCol w="1089547"/>
                <a:gridCol w="1173060"/>
                <a:gridCol w="1357564"/>
              </a:tblGrid>
              <a:tr h="432048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zh-CN" sz="1400" b="1" kern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数据位</a:t>
                      </a:r>
                      <a:endParaRPr lang="zh-CN" sz="1400" b="1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b="1" ker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D31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b="1" ker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D30</a:t>
                      </a:r>
                      <a:r>
                        <a:rPr lang="zh-CN" sz="1400" b="1" ker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～</a:t>
                      </a:r>
                      <a:r>
                        <a:rPr lang="en-US" sz="1400" b="1" ker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D29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b="1" ker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D28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b="1" ker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D27</a:t>
                      </a:r>
                      <a:r>
                        <a:rPr lang="zh-CN" sz="1400" b="1" ker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～</a:t>
                      </a:r>
                      <a:r>
                        <a:rPr lang="en-US" sz="1400" b="1" ker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D24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143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b="1" ker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D23</a:t>
                      </a:r>
                      <a:r>
                        <a:rPr lang="zh-CN" sz="1400" b="1" ker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～</a:t>
                      </a:r>
                      <a:r>
                        <a:rPr lang="en-US" sz="1400" b="1" ker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D21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b="1" ker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D20</a:t>
                      </a:r>
                      <a:r>
                        <a:rPr lang="zh-CN" sz="1400" b="1" ker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～</a:t>
                      </a:r>
                      <a:r>
                        <a:rPr lang="en-US" sz="1400" b="1" ker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D19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143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b="1" ker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D18</a:t>
                      </a:r>
                      <a:r>
                        <a:rPr lang="zh-CN" sz="1400" b="1" ker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～</a:t>
                      </a:r>
                      <a:r>
                        <a:rPr lang="en-US" sz="1400" b="1" ker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D16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388">
                <a:tc>
                  <a:txBody>
                    <a:bodyPr/>
                    <a:lstStyle/>
                    <a:p>
                      <a:pPr indent="1270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zh-CN" sz="1400" b="1" ker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读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b="1" ker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OUTRGF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b="1" kern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0</a:t>
                      </a:r>
                      <a:endParaRPr lang="zh-CN" sz="1400" b="1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indent="1270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b="1" ker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ESOR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indent="1270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b="1" ker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MODE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indent="1270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b="1" ker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REFCHRG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indent="1270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b="1" ker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DVOLT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5715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b="1" kern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EXTCHRG</a:t>
                      </a:r>
                      <a:endParaRPr lang="zh-CN" sz="1400" b="1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406">
                <a:tc>
                  <a:txBody>
                    <a:bodyPr/>
                    <a:lstStyle/>
                    <a:p>
                      <a:pPr indent="1270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zh-CN" sz="1400" b="1" ker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写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b="1" ker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W1C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zh-CN" sz="1400" b="1" kern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—</a:t>
                      </a:r>
                      <a:endParaRPr lang="zh-CN" sz="1400" b="1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3159958"/>
              </p:ext>
            </p:extLst>
          </p:nvPr>
        </p:nvGraphicFramePr>
        <p:xfrm>
          <a:off x="179512" y="5229200"/>
          <a:ext cx="8712966" cy="1054371"/>
        </p:xfrm>
        <a:graphic>
          <a:graphicData uri="http://schemas.openxmlformats.org/drawingml/2006/table">
            <a:tbl>
              <a:tblPr firstRow="1" firstCol="1" bandRow="1"/>
              <a:tblGrid>
                <a:gridCol w="812225"/>
                <a:gridCol w="959898"/>
                <a:gridCol w="959901"/>
                <a:gridCol w="886063"/>
                <a:gridCol w="812224"/>
                <a:gridCol w="738386"/>
                <a:gridCol w="738386"/>
                <a:gridCol w="738386"/>
                <a:gridCol w="812224"/>
                <a:gridCol w="812224"/>
                <a:gridCol w="443049"/>
              </a:tblGrid>
              <a:tr h="414290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zh-CN" sz="1400" b="1" kern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数据位</a:t>
                      </a:r>
                      <a:endParaRPr lang="zh-CN" sz="1400" b="1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b="1" kern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  D15</a:t>
                      </a:r>
                      <a:r>
                        <a:rPr lang="zh-CN" sz="1400" b="1" kern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～</a:t>
                      </a:r>
                      <a:r>
                        <a:rPr lang="en-US" sz="1400" b="1" kern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D13</a:t>
                      </a:r>
                      <a:endParaRPr lang="zh-CN" sz="1400" b="1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17145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b="1" kern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D12</a:t>
                      </a:r>
                      <a:r>
                        <a:rPr lang="zh-CN" sz="1400" b="1" kern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～</a:t>
                      </a:r>
                      <a:r>
                        <a:rPr lang="en-US" sz="1400" b="1" kern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D8</a:t>
                      </a:r>
                      <a:endParaRPr lang="zh-CN" sz="1400" b="1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b="1" kern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D7</a:t>
                      </a:r>
                      <a:endParaRPr lang="zh-CN" sz="1400" b="1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b="1" kern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D6</a:t>
                      </a:r>
                      <a:endParaRPr lang="zh-CN" sz="1400" b="1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b="1" kern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D5</a:t>
                      </a:r>
                      <a:endParaRPr lang="zh-CN" sz="1400" b="1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b="1" kern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D4</a:t>
                      </a:r>
                      <a:endParaRPr lang="zh-CN" sz="1400" b="1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b="1" ker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D3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b="1" ker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D2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b="1" ker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D1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b="1" ker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D0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360">
                <a:tc>
                  <a:txBody>
                    <a:bodyPr/>
                    <a:lstStyle/>
                    <a:p>
                      <a:pPr indent="1270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zh-CN" sz="1400" b="1" ker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读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indent="1270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b="1" ker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PS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indent="1270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b="1" ker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NSCN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indent="1270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b="1" ker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TSIEN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indent="1270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b="1" ker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TSIIEN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indent="1270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b="1" ker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STPE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indent="1270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b="1" kern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STMS</a:t>
                      </a:r>
                      <a:endParaRPr lang="zh-CN" sz="1400" b="1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indent="1270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b="1" kern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SCNIP</a:t>
                      </a:r>
                      <a:endParaRPr lang="zh-CN" sz="1400" b="1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indent="1270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b="1" kern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EOSF</a:t>
                      </a:r>
                      <a:endParaRPr lang="zh-CN" sz="1400" b="1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indent="1270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b="1" ker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CURSW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indent="1270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b="1" ker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0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361">
                <a:tc rowSpan="2">
                  <a:txBody>
                    <a:bodyPr/>
                    <a:lstStyle/>
                    <a:p>
                      <a:pPr indent="1270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zh-CN" sz="1400" b="1" ker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写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07145">
                <a:tc vMerge="1">
                  <a:txBody>
                    <a:bodyPr/>
                    <a:lstStyle/>
                    <a:p>
                      <a:pPr indent="1270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endParaRPr lang="zh-CN" sz="14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zh-CN" sz="1400" b="1" ker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—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b="1" kern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W1C</a:t>
                      </a:r>
                      <a:endParaRPr lang="zh-CN" sz="1400" b="1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zh-CN" sz="1400" b="1" kern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—</a:t>
                      </a:r>
                      <a:endParaRPr lang="zh-CN" sz="1400" b="1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60287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4</a:t>
            </a:fld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174327" y="1431498"/>
            <a:ext cx="8859080" cy="40857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defRPr/>
            </a:pPr>
            <a:r>
              <a:rPr lang="zh-CN" altLang="en-US" sz="22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2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2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en-US" altLang="zh-CN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的基本</a:t>
            </a:r>
            <a:r>
              <a:rPr lang="zh-CN" altLang="en-US" sz="22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概念</a:t>
            </a:r>
            <a:endParaRPr lang="en-US" altLang="zh-CN" sz="2200" b="1" kern="0" dirty="0" smtClean="0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串行外设接口</a:t>
            </a:r>
            <a:r>
              <a:rPr lang="en-US" altLang="zh-CN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是原摩托罗拉公司推出的一种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同步串行通讯接口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，用于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微处理器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外围扩展芯片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之间的串行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连接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，目前已发展成为一种工业标准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kern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一般使用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条线：串行时钟线</a:t>
            </a:r>
            <a:r>
              <a:rPr lang="en-US" altLang="zh-CN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SCK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、主机输入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从机输出数据线</a:t>
            </a:r>
            <a:r>
              <a:rPr lang="en-US" altLang="zh-CN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MISO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、主机输出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从机输入数据线</a:t>
            </a:r>
            <a:r>
              <a:rPr lang="en-US" altLang="zh-CN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MOSI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和从机选择线</a:t>
            </a:r>
            <a:r>
              <a:rPr lang="en-US" altLang="zh-CN" sz="22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en-US" altLang="zh-CN" sz="2200" b="1" spc="-100" dirty="0" smtClean="0">
                <a:solidFill>
                  <a:srgbClr val="000099"/>
                </a:solidFill>
                <a:latin typeface="Times New Roman" panose="02020603050405020304" pitchFamily="18" charset="0"/>
                <a:ea typeface="宋体"/>
                <a:cs typeface="Times New Roman" panose="02020603050405020304" pitchFamily="18" charset="0"/>
              </a:rPr>
              <a:t>S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kern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lvl="0" algn="just" eaLnBrk="0" hangingPunct="0">
              <a:lnSpc>
                <a:spcPct val="110000"/>
              </a:lnSpc>
              <a:spcBef>
                <a:spcPts val="1200"/>
              </a:spcBef>
              <a:buClr>
                <a:srgbClr val="00007D"/>
              </a:buClr>
              <a:buSzPct val="75000"/>
              <a:defRPr/>
            </a:pPr>
            <a:r>
              <a:rPr lang="en-US" altLang="zh-CN" sz="2200" b="1" kern="0" dirty="0" smtClean="0">
                <a:solidFill>
                  <a:srgbClr val="C00000"/>
                </a:solidFill>
                <a:latin typeface="宋体"/>
                <a:ea typeface="宋体"/>
                <a:cs typeface="Times New Roman" panose="02020603050405020304" pitchFamily="18" charset="0"/>
              </a:rPr>
              <a:t>① </a:t>
            </a:r>
            <a:r>
              <a:rPr lang="zh-CN" altLang="en-US" sz="22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主机</a:t>
            </a:r>
            <a:r>
              <a:rPr lang="zh-CN" altLang="en-US" sz="22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与从机的</a:t>
            </a:r>
            <a:r>
              <a:rPr lang="zh-CN" altLang="en-US" sz="22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概念</a:t>
            </a:r>
            <a:endParaRPr lang="en-US" altLang="zh-CN" sz="2200" b="1" kern="0" dirty="0" smtClean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一个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系统，由一个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主机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和一个或多个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从机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构成，主机启动一个与从机的同步通讯，从而完成数据的交换。提供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串行时钟的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设备称为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主机或主设备，其它设备则称为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从机或从设备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kern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43608" y="260648"/>
            <a:ext cx="48013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11.1 </a:t>
            </a:r>
            <a:r>
              <a:rPr lang="en-US" altLang="zh-CN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串行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外设接口</a:t>
            </a:r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SPI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模块</a:t>
            </a:r>
          </a:p>
        </p:txBody>
      </p:sp>
      <p:sp>
        <p:nvSpPr>
          <p:cNvPr id="2" name="矩形 1"/>
          <p:cNvSpPr/>
          <p:nvPr/>
        </p:nvSpPr>
        <p:spPr>
          <a:xfrm>
            <a:off x="179512" y="879103"/>
            <a:ext cx="55922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11.1.1  </a:t>
            </a:r>
            <a:r>
              <a:rPr lang="zh-CN" altLang="en-US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串行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外设接口</a:t>
            </a: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的通用基础知识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7308304" y="3429000"/>
            <a:ext cx="288032" cy="0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8604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40</a:t>
            </a:fld>
            <a:endParaRPr lang="en-US" altLang="zh-CN"/>
          </a:p>
        </p:txBody>
      </p:sp>
      <p:sp>
        <p:nvSpPr>
          <p:cNvPr id="8" name="矩形 7"/>
          <p:cNvSpPr/>
          <p:nvPr/>
        </p:nvSpPr>
        <p:spPr>
          <a:xfrm>
            <a:off x="1043608" y="260648"/>
            <a:ext cx="48926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11.3  </a:t>
            </a:r>
            <a:r>
              <a:rPr lang="zh-CN" altLang="en-US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触摸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感应接口</a:t>
            </a:r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TSI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模块</a:t>
            </a:r>
          </a:p>
        </p:txBody>
      </p:sp>
      <p:sp>
        <p:nvSpPr>
          <p:cNvPr id="2" name="矩形 1"/>
          <p:cNvSpPr/>
          <p:nvPr/>
        </p:nvSpPr>
        <p:spPr>
          <a:xfrm>
            <a:off x="179512" y="879103"/>
            <a:ext cx="37480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11.3.3  </a:t>
            </a: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TSI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模块的编程结构</a:t>
            </a:r>
          </a:p>
        </p:txBody>
      </p:sp>
      <p:sp>
        <p:nvSpPr>
          <p:cNvPr id="5" name="矩形 4"/>
          <p:cNvSpPr/>
          <p:nvPr/>
        </p:nvSpPr>
        <p:spPr>
          <a:xfrm>
            <a:off x="179512" y="1452089"/>
            <a:ext cx="8856984" cy="464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DATA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寄存器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TSI0_DATA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用于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TSI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通道选择和软件触发开始的</a:t>
            </a:r>
            <a:r>
              <a:rPr lang="zh-CN" altLang="en-US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设置；</a:t>
            </a:r>
            <a:endParaRPr lang="zh-CN" altLang="en-US" sz="22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5118" y="3396305"/>
            <a:ext cx="8565354" cy="1248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阈值寄存器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TSI0_TSHD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用于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TSI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阈值上下限的设置</a:t>
            </a:r>
            <a:r>
              <a:rPr lang="zh-CN" altLang="en-US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更详细的寄存器内容</a:t>
            </a:r>
            <a:r>
              <a:rPr lang="zh-CN" altLang="en-US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，可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参考芯片手册，构件制作时，就是对寄存的相应位进行读写来实现的，。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1366089"/>
              </p:ext>
            </p:extLst>
          </p:nvPr>
        </p:nvGraphicFramePr>
        <p:xfrm>
          <a:off x="683568" y="2060848"/>
          <a:ext cx="7776867" cy="1080120"/>
        </p:xfrm>
        <a:graphic>
          <a:graphicData uri="http://schemas.openxmlformats.org/drawingml/2006/table">
            <a:tbl>
              <a:tblPr firstRow="1" firstCol="1" bandRow="1"/>
              <a:tblGrid>
                <a:gridCol w="864096"/>
                <a:gridCol w="1152128"/>
                <a:gridCol w="1080120"/>
                <a:gridCol w="1008112"/>
                <a:gridCol w="1008112"/>
                <a:gridCol w="1224136"/>
                <a:gridCol w="1440163"/>
              </a:tblGrid>
              <a:tr h="446946">
                <a:tc>
                  <a:txBody>
                    <a:bodyPr/>
                    <a:lstStyle/>
                    <a:p>
                      <a:pPr marL="0" indent="1143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zh-CN" sz="1400" b="1" kern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数据位</a:t>
                      </a:r>
                      <a:endParaRPr lang="zh-CN" sz="1400" b="1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b="1" ker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D31</a:t>
                      </a:r>
                      <a:r>
                        <a:rPr lang="zh-CN" sz="1400" b="1" ker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～</a:t>
                      </a:r>
                      <a:r>
                        <a:rPr lang="en-US" sz="1400" b="1" ker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D28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b="1" ker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D27</a:t>
                      </a:r>
                      <a:r>
                        <a:rPr lang="zh-CN" sz="1400" b="1" ker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～</a:t>
                      </a:r>
                      <a:r>
                        <a:rPr lang="en-US" sz="1400" b="1" ker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D24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b="1" ker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D23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b="1" ker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D22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b="1" kern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D21</a:t>
                      </a:r>
                      <a:r>
                        <a:rPr lang="zh-CN" sz="1400" b="1" kern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～</a:t>
                      </a:r>
                      <a:r>
                        <a:rPr lang="en-US" sz="1400" b="1" kern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D16</a:t>
                      </a:r>
                      <a:endParaRPr lang="zh-CN" sz="1400" b="1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8575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b="1" ker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D15</a:t>
                      </a:r>
                      <a:r>
                        <a:rPr lang="zh-CN" sz="1400" b="1" ker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～</a:t>
                      </a:r>
                      <a:r>
                        <a:rPr lang="en-US" sz="1400" b="1" ker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D0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6587">
                <a:tc>
                  <a:txBody>
                    <a:bodyPr/>
                    <a:lstStyle/>
                    <a:p>
                      <a:pPr indent="1270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zh-CN" sz="1400" b="1" ker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读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indent="1270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b="1" ker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TSICH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b="1" ker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0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indent="1270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b="1" ker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DMAEN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b="1" ker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0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b="1" ker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0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b="1" ker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TSICNT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6587">
                <a:tc>
                  <a:txBody>
                    <a:bodyPr/>
                    <a:lstStyle/>
                    <a:p>
                      <a:pPr indent="1270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zh-CN" sz="1400" b="1" ker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写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zh-CN" sz="1400" b="1" ker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—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en-US" sz="1400" b="1" kern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SWTS</a:t>
                      </a:r>
                      <a:endParaRPr lang="zh-CN" sz="1400" b="1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zh-CN" sz="1400" b="1" ker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—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zh-CN" sz="1400" b="1" kern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—</a:t>
                      </a:r>
                      <a:endParaRPr lang="zh-CN" sz="1400" b="1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1489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2138434" y="260648"/>
            <a:ext cx="518477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kern="0" dirty="0">
                <a:solidFill>
                  <a:srgbClr val="FFFFFF"/>
                </a:solidFill>
                <a:latin typeface="Arial" charset="0"/>
                <a:ea typeface="华文新魏" pitchFamily="2" charset="-122"/>
              </a:rPr>
              <a:t>结  束  语</a:t>
            </a:r>
          </a:p>
        </p:txBody>
      </p:sp>
      <p:pic>
        <p:nvPicPr>
          <p:cNvPr id="4" name="Picture 17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69" t="22536" r="49205" b="22536"/>
          <a:stretch>
            <a:fillRect/>
          </a:stretch>
        </p:blipFill>
        <p:spPr bwMode="gray">
          <a:xfrm>
            <a:off x="107503" y="836712"/>
            <a:ext cx="4968553" cy="5235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6BC7B45-20C1-48AE-8B78-AFAD20EA80B5}" type="slidenum">
              <a:rPr lang="en-US" altLang="zh-CN" smtClean="0">
                <a:solidFill>
                  <a:srgbClr val="000000"/>
                </a:solidFill>
              </a:rPr>
              <a:pPr/>
              <a:t>41</a:t>
            </a:fld>
            <a:endParaRPr lang="en-US" altLang="zh-CN" dirty="0">
              <a:solidFill>
                <a:srgbClr val="0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86300" y="1693923"/>
            <a:ext cx="3600400" cy="35209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Bef>
                <a:spcPts val="600"/>
              </a:spcBef>
            </a:pPr>
            <a:r>
              <a:rPr lang="zh-CN" altLang="en-US" sz="2200" b="1" dirty="0" smtClean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本章主要</a:t>
            </a:r>
            <a:r>
              <a:rPr lang="zh-CN" altLang="en-US" sz="22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阐述</a:t>
            </a:r>
            <a:r>
              <a:rPr lang="en-US" altLang="zh-CN" sz="22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SPI</a:t>
            </a:r>
            <a:r>
              <a:rPr lang="zh-CN" altLang="en-US" sz="22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、</a:t>
            </a:r>
            <a:r>
              <a:rPr lang="en-US" altLang="zh-CN" sz="22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I2C</a:t>
            </a:r>
            <a:r>
              <a:rPr lang="zh-CN" altLang="en-US" sz="22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、</a:t>
            </a:r>
            <a:r>
              <a:rPr lang="en-US" altLang="zh-CN" sz="22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TSI</a:t>
            </a:r>
            <a:r>
              <a:rPr lang="zh-CN" altLang="en-US" sz="22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的工作原理，给出它们的编程步骤和方法，并给出了工程样例。</a:t>
            </a:r>
            <a:endParaRPr lang="en-US" altLang="zh-CN" sz="2200" b="1" dirty="0" smtClean="0">
              <a:solidFill>
                <a:srgbClr val="0000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just">
              <a:lnSpc>
                <a:spcPct val="110000"/>
              </a:lnSpc>
              <a:spcBef>
                <a:spcPts val="600"/>
              </a:spcBef>
            </a:pPr>
            <a:r>
              <a:rPr lang="zh-CN" altLang="en-US" sz="2200" b="1" dirty="0" smtClean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主要</a:t>
            </a:r>
            <a:r>
              <a:rPr lang="zh-CN" altLang="en-US" sz="22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内容有：（</a:t>
            </a:r>
            <a:r>
              <a:rPr lang="en-US" altLang="zh-CN" sz="22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</a:t>
            </a:r>
            <a:r>
              <a:rPr lang="zh-CN" altLang="en-US" sz="22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）</a:t>
            </a:r>
            <a:r>
              <a:rPr lang="en-US" altLang="zh-CN" sz="22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SPI</a:t>
            </a:r>
            <a:r>
              <a:rPr lang="zh-CN" altLang="en-US" sz="22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接口的基本原理及编程模型；（</a:t>
            </a:r>
            <a:r>
              <a:rPr lang="en-US" altLang="zh-CN" sz="22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r>
              <a:rPr lang="zh-CN" altLang="en-US" sz="22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）</a:t>
            </a:r>
            <a:r>
              <a:rPr lang="en-US" altLang="zh-CN" sz="22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I2C</a:t>
            </a:r>
            <a:r>
              <a:rPr lang="zh-CN" altLang="en-US" sz="22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接口的基本原理及编程模型；（</a:t>
            </a:r>
            <a:r>
              <a:rPr lang="en-US" altLang="zh-CN" sz="22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3</a:t>
            </a:r>
            <a:r>
              <a:rPr lang="zh-CN" altLang="en-US" sz="22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）</a:t>
            </a:r>
            <a:r>
              <a:rPr lang="en-US" altLang="zh-CN" sz="22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TSI</a:t>
            </a:r>
            <a:r>
              <a:rPr lang="zh-CN" altLang="en-US" sz="22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模块的基本知识及一般编程模型。</a:t>
            </a:r>
            <a:endParaRPr lang="zh-CN" altLang="zh-CN" sz="2400" b="1" dirty="0">
              <a:solidFill>
                <a:srgbClr val="0000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71040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5</a:t>
            </a:fld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107504" y="1397675"/>
            <a:ext cx="885908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defRPr/>
            </a:pP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en-US" altLang="zh-CN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的基本概念</a:t>
            </a:r>
          </a:p>
          <a:p>
            <a:pPr lvl="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defRPr/>
            </a:pPr>
            <a:r>
              <a:rPr lang="zh-CN" altLang="zh-CN" sz="22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②</a:t>
            </a:r>
            <a:r>
              <a:rPr lang="en-US" altLang="zh-CN" sz="22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22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主</a:t>
            </a:r>
            <a:r>
              <a:rPr lang="zh-CN" altLang="en-US" sz="22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出从入引脚</a:t>
            </a:r>
            <a:r>
              <a:rPr lang="en-US" altLang="zh-CN" sz="22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MOSI</a:t>
            </a:r>
            <a:r>
              <a:rPr lang="zh-CN" altLang="en-US" sz="22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与主入从出引脚</a:t>
            </a:r>
            <a:r>
              <a:rPr lang="en-US" altLang="zh-CN" sz="22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MISO</a:t>
            </a: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主出从入引脚</a:t>
            </a:r>
            <a:r>
              <a:rPr lang="en-US" altLang="zh-CN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MOSI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与主入从出引脚</a:t>
            </a:r>
            <a:r>
              <a:rPr lang="en-US" altLang="zh-CN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MISO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，简单来说，主出从入引脚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MOSI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就是主机输出、从机输入数据线。主入从出引脚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MISO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就是主机输入、从机输出数据线。</a:t>
            </a:r>
          </a:p>
        </p:txBody>
      </p:sp>
      <p:sp>
        <p:nvSpPr>
          <p:cNvPr id="8" name="矩形 7"/>
          <p:cNvSpPr/>
          <p:nvPr/>
        </p:nvSpPr>
        <p:spPr>
          <a:xfrm>
            <a:off x="1043608" y="260648"/>
            <a:ext cx="48013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11.1 </a:t>
            </a:r>
            <a:r>
              <a:rPr lang="en-US" altLang="zh-CN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串行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外设接口</a:t>
            </a:r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SPI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模块</a:t>
            </a:r>
          </a:p>
        </p:txBody>
      </p:sp>
      <p:sp>
        <p:nvSpPr>
          <p:cNvPr id="2" name="矩形 1"/>
          <p:cNvSpPr/>
          <p:nvPr/>
        </p:nvSpPr>
        <p:spPr>
          <a:xfrm>
            <a:off x="179512" y="879103"/>
            <a:ext cx="55922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11.1.1  </a:t>
            </a:r>
            <a:r>
              <a:rPr lang="zh-CN" altLang="en-US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串行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外设接口</a:t>
            </a: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的通用基础知识</a:t>
            </a:r>
          </a:p>
        </p:txBody>
      </p:sp>
      <p:pic>
        <p:nvPicPr>
          <p:cNvPr id="9" name="图片 8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863" y="3570212"/>
            <a:ext cx="5269139" cy="19470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85059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6</a:t>
            </a:fld>
            <a:endParaRPr lang="en-US" altLang="zh-CN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107504" y="1268760"/>
                <a:ext cx="8859080" cy="53783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just" eaLnBrk="0" hangingPunct="0">
                  <a:lnSpc>
                    <a:spcPct val="110000"/>
                  </a:lnSpc>
                  <a:spcBef>
                    <a:spcPts val="300"/>
                  </a:spcBef>
                  <a:buClr>
                    <a:srgbClr val="00007D"/>
                  </a:buClr>
                  <a:buSzPct val="75000"/>
                  <a:defRPr/>
                </a:pPr>
                <a:r>
                  <a:rPr lang="zh-CN" altLang="en-US" sz="2200" b="1" kern="0" dirty="0">
                    <a:solidFill>
                      <a:srgbClr val="000099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（</a:t>
                </a:r>
                <a:r>
                  <a:rPr lang="en-US" altLang="zh-CN" sz="2200" b="1" kern="0" dirty="0">
                    <a:solidFill>
                      <a:srgbClr val="000099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en-US" sz="2200" b="1" kern="0" dirty="0">
                    <a:solidFill>
                      <a:srgbClr val="000099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）</a:t>
                </a:r>
                <a:r>
                  <a:rPr lang="en-US" altLang="zh-CN" sz="2200" b="1" kern="0" dirty="0">
                    <a:solidFill>
                      <a:srgbClr val="000099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SPI</a:t>
                </a:r>
                <a:r>
                  <a:rPr lang="zh-CN" altLang="en-US" sz="2200" b="1" kern="0" dirty="0">
                    <a:solidFill>
                      <a:srgbClr val="000099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的基本</a:t>
                </a:r>
                <a:r>
                  <a:rPr lang="zh-CN" altLang="en-US" sz="2200" b="1" kern="0" dirty="0" smtClean="0">
                    <a:solidFill>
                      <a:srgbClr val="000099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概念</a:t>
                </a:r>
                <a:endParaRPr lang="en-US" altLang="zh-CN" sz="2200" b="1" kern="0" dirty="0">
                  <a:solidFill>
                    <a:srgbClr val="000099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  <a:p>
                <a:pPr lvl="0" algn="just" eaLnBrk="0" hangingPunct="0">
                  <a:lnSpc>
                    <a:spcPct val="110000"/>
                  </a:lnSpc>
                  <a:spcBef>
                    <a:spcPts val="300"/>
                  </a:spcBef>
                  <a:buClr>
                    <a:srgbClr val="00007D"/>
                  </a:buClr>
                  <a:buSzPct val="75000"/>
                  <a:defRPr/>
                </a:pPr>
                <a:r>
                  <a:rPr lang="zh-CN" altLang="en-US" sz="2200" b="1" kern="100" dirty="0" smtClean="0">
                    <a:solidFill>
                      <a:srgbClr val="C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③ </a:t>
                </a:r>
                <a:r>
                  <a:rPr lang="en-US" altLang="zh-CN" sz="2200" b="1" kern="100" dirty="0" smtClean="0">
                    <a:solidFill>
                      <a:srgbClr val="C00000"/>
                    </a:solidFill>
                    <a:effectLst/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SPI</a:t>
                </a:r>
                <a:r>
                  <a:rPr lang="zh-CN" altLang="zh-CN" sz="2200" b="1" kern="100" dirty="0">
                    <a:solidFill>
                      <a:srgbClr val="C00000"/>
                    </a:solidFill>
                    <a:effectLst/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串行时钟引脚</a:t>
                </a:r>
                <a:r>
                  <a:rPr lang="en-US" altLang="zh-CN" sz="2200" b="1" kern="100" dirty="0" smtClean="0">
                    <a:solidFill>
                      <a:srgbClr val="C00000"/>
                    </a:solidFill>
                    <a:effectLst/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SCK</a:t>
                </a:r>
              </a:p>
              <a:p>
                <a:pPr marL="342900" indent="-342900" algn="just">
                  <a:lnSpc>
                    <a:spcPct val="110000"/>
                  </a:lnSpc>
                  <a:spcAft>
                    <a:spcPts val="0"/>
                  </a:spcAft>
                  <a:buClr>
                    <a:srgbClr val="000099"/>
                  </a:buClr>
                  <a:buSzPct val="80000"/>
                  <a:buFont typeface="Wingdings" panose="05000000000000000000" pitchFamily="2" charset="2"/>
                  <a:buChar char="l"/>
                </a:pPr>
                <a:r>
                  <a:rPr lang="zh-CN" altLang="zh-CN" sz="2200" b="1" kern="100" dirty="0" smtClean="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用于</a:t>
                </a:r>
                <a:r>
                  <a:rPr lang="zh-CN" altLang="zh-CN" sz="2200" b="1" kern="100" dirty="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控制主机与从机之间的</a:t>
                </a:r>
                <a:r>
                  <a:rPr lang="zh-CN" altLang="zh-CN" sz="2200" b="1" kern="100" dirty="0">
                    <a:solidFill>
                      <a:srgbClr val="000099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数据传输</a:t>
                </a:r>
                <a:r>
                  <a:rPr lang="zh-CN" altLang="zh-CN" sz="2200" b="1" kern="100" dirty="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。串行时钟信号由主机的内部总线时钟分频获得，主机的</a:t>
                </a:r>
                <a:r>
                  <a:rPr lang="en-US" altLang="zh-CN" sz="2200" b="1" kern="100" dirty="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SCK</a:t>
                </a:r>
                <a:r>
                  <a:rPr lang="zh-CN" altLang="zh-CN" sz="2200" b="1" kern="100" dirty="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引脚输出给从机的</a:t>
                </a:r>
                <a:r>
                  <a:rPr lang="en-US" altLang="zh-CN" sz="2200" b="1" kern="100" dirty="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SCK</a:t>
                </a:r>
                <a:r>
                  <a:rPr lang="zh-CN" altLang="zh-CN" sz="2200" b="1" kern="100" dirty="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引脚，控制整个数据的传输速度</a:t>
                </a:r>
                <a:r>
                  <a:rPr lang="zh-CN" altLang="zh-CN" sz="2200" b="1" kern="100" dirty="0" smtClean="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。</a:t>
                </a:r>
                <a:endParaRPr lang="en-US" altLang="zh-CN" sz="2200" b="1" kern="100" dirty="0" smtClean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10000"/>
                  </a:lnSpc>
                  <a:spcBef>
                    <a:spcPts val="300"/>
                  </a:spcBef>
                  <a:spcAft>
                    <a:spcPts val="0"/>
                  </a:spcAft>
                  <a:buClr>
                    <a:srgbClr val="000099"/>
                  </a:buClr>
                  <a:buSzPct val="80000"/>
                </a:pPr>
                <a:r>
                  <a:rPr lang="zh-CN" altLang="en-US" sz="2200" b="1" kern="100" dirty="0">
                    <a:solidFill>
                      <a:srgbClr val="C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④ </a:t>
                </a:r>
                <a:r>
                  <a:rPr lang="zh-CN" altLang="zh-CN" sz="2200" b="1" kern="100" dirty="0">
                    <a:solidFill>
                      <a:srgbClr val="C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时钟极性与时钟相位</a:t>
                </a:r>
                <a:endParaRPr lang="en-US" altLang="zh-CN" sz="2200" b="1" kern="100" dirty="0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  <a:p>
                <a:pPr marL="342900" indent="-342900" algn="just">
                  <a:lnSpc>
                    <a:spcPct val="110000"/>
                  </a:lnSpc>
                  <a:spcAft>
                    <a:spcPts val="0"/>
                  </a:spcAft>
                  <a:buClr>
                    <a:srgbClr val="000099"/>
                  </a:buClr>
                  <a:buSzPct val="80000"/>
                  <a:buFont typeface="Wingdings" panose="05000000000000000000" pitchFamily="2" charset="2"/>
                  <a:buChar char="l"/>
                </a:pPr>
                <a:r>
                  <a:rPr lang="zh-CN" altLang="zh-CN" sz="2200" b="1" kern="100" dirty="0" smtClean="0"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时钟</a:t>
                </a:r>
                <a:r>
                  <a:rPr lang="zh-CN" altLang="zh-CN" sz="2200" b="1" kern="100" dirty="0"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极性</a:t>
                </a:r>
                <a:r>
                  <a:rPr lang="zh-CN" altLang="zh-CN" sz="2200" b="1" kern="100" dirty="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表示时钟信号在</a:t>
                </a:r>
                <a:r>
                  <a:rPr lang="zh-CN" altLang="zh-CN" sz="2200" b="1" kern="100" dirty="0">
                    <a:solidFill>
                      <a:srgbClr val="000099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空闲时</a:t>
                </a:r>
                <a:r>
                  <a:rPr lang="zh-CN" altLang="zh-CN" sz="2200" b="1" kern="100" dirty="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是高电平还是低电平。</a:t>
                </a:r>
                <a:r>
                  <a:rPr lang="zh-CN" altLang="zh-CN" sz="2200" b="1" kern="100" dirty="0"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时钟相位表示</a:t>
                </a:r>
                <a:r>
                  <a:rPr lang="zh-CN" altLang="zh-CN" sz="2200" b="1" kern="100" dirty="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时钟信号</a:t>
                </a:r>
                <a:r>
                  <a:rPr lang="en-US" altLang="zh-CN" sz="2200" b="1" kern="100" dirty="0">
                    <a:solidFill>
                      <a:srgbClr val="000099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SCK</a:t>
                </a:r>
                <a:r>
                  <a:rPr lang="zh-CN" altLang="zh-CN" sz="2200" b="1" kern="100" dirty="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的第一个边沿出现在第一位数据传输周期的开始位置还是中央位置</a:t>
                </a:r>
                <a:r>
                  <a:rPr lang="zh-CN" altLang="zh-CN" sz="2200" b="1" kern="100" dirty="0" smtClean="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。</a:t>
                </a:r>
                <a:endParaRPr lang="en-US" altLang="zh-CN" sz="2200" b="1" kern="100" dirty="0" smtClean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10000"/>
                  </a:lnSpc>
                  <a:spcBef>
                    <a:spcPts val="300"/>
                  </a:spcBef>
                  <a:spcAft>
                    <a:spcPts val="0"/>
                  </a:spcAft>
                  <a:buClr>
                    <a:srgbClr val="000099"/>
                  </a:buClr>
                  <a:buSzPct val="80000"/>
                </a:pPr>
                <a:r>
                  <a:rPr lang="zh-CN" altLang="en-US" sz="2200" b="1" kern="100" dirty="0" smtClean="0">
                    <a:solidFill>
                      <a:srgbClr val="C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⑤</a:t>
                </a:r>
                <a:r>
                  <a:rPr lang="zh-CN" altLang="zh-CN" sz="2200" b="1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从机选择引脚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zh-CN" altLang="zh-CN" sz="2200" b="1" i="1">
                            <a:solidFill>
                              <a:srgbClr val="C00000"/>
                            </a:solidFill>
                            <a:effectLst/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accPr>
                      <m:e>
                        <m:r>
                          <a:rPr lang="en-US" altLang="zh-CN" sz="2200" b="1" i="1">
                            <a:solidFill>
                              <a:srgbClr val="C00000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𝒔𝒔</m:t>
                        </m:r>
                      </m:e>
                    </m:acc>
                  </m:oMath>
                </a14:m>
                <a:endParaRPr lang="en-US" altLang="zh-CN" sz="2200" b="1" kern="100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  <a:p>
                <a:pPr marL="342900" indent="-342900" algn="just">
                  <a:lnSpc>
                    <a:spcPct val="110000"/>
                  </a:lnSpc>
                  <a:spcAft>
                    <a:spcPts val="0"/>
                  </a:spcAft>
                  <a:buClr>
                    <a:srgbClr val="000099"/>
                  </a:buClr>
                  <a:buSzPct val="80000"/>
                  <a:buFont typeface="Wingdings" panose="05000000000000000000" pitchFamily="2" charset="2"/>
                  <a:buChar char="l"/>
                </a:pPr>
                <a:r>
                  <a:rPr lang="zh-CN" altLang="zh-CN" sz="2200" b="1" kern="100" dirty="0" smtClean="0"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一些</a:t>
                </a:r>
                <a:r>
                  <a:rPr lang="zh-CN" altLang="zh-CN" sz="2200" b="1" kern="100" dirty="0"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芯片带有从机选择引脚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zh-CN" altLang="zh-CN" sz="2200" b="1" i="1" kern="1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accPr>
                      <m:e>
                        <m:r>
                          <a:rPr lang="en-US" altLang="zh-CN" sz="2200" b="1" i="1" kern="100">
                            <a:solidFill>
                              <a:srgbClr val="000000"/>
                            </a:solidFill>
                            <a:latin typeface="Cambria Math"/>
                            <a:ea typeface="黑体"/>
                          </a:rPr>
                          <m:t>𝒔𝒔</m:t>
                        </m:r>
                      </m:e>
                    </m:acc>
                  </m:oMath>
                </a14:m>
                <a:r>
                  <a:rPr lang="zh-CN" altLang="zh-CN" sz="2200" b="1" kern="100" dirty="0"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，也称为片选引脚。若一个</a:t>
                </a:r>
                <a:r>
                  <a:rPr lang="en-US" altLang="zh-CN" sz="2200" b="1" kern="100" dirty="0"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MCU</a:t>
                </a:r>
                <a:r>
                  <a:rPr lang="zh-CN" altLang="zh-CN" sz="2200" b="1" kern="100" dirty="0"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的</a:t>
                </a:r>
                <a:r>
                  <a:rPr lang="en-US" altLang="zh-CN" sz="2200" b="1" kern="100" dirty="0"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SPI</a:t>
                </a:r>
                <a:r>
                  <a:rPr lang="zh-CN" altLang="zh-CN" sz="2200" b="1" kern="100" dirty="0"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工作于主机方式，则该</a:t>
                </a:r>
                <a:r>
                  <a:rPr lang="en-US" altLang="zh-CN" sz="2200" b="1" kern="100" dirty="0"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MCU</a:t>
                </a:r>
                <a:r>
                  <a:rPr lang="zh-CN" altLang="zh-CN" sz="2200" b="1" kern="100" dirty="0"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的 引脚设为高电平。若一个</a:t>
                </a:r>
                <a:r>
                  <a:rPr lang="en-US" altLang="zh-CN" sz="2200" b="1" kern="100" dirty="0"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MCU</a:t>
                </a:r>
                <a:r>
                  <a:rPr lang="zh-CN" altLang="zh-CN" sz="2200" b="1" kern="100" dirty="0"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的</a:t>
                </a:r>
                <a:r>
                  <a:rPr lang="en-US" altLang="zh-CN" sz="2200" b="1" kern="100" dirty="0"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SPI</a:t>
                </a:r>
                <a:r>
                  <a:rPr lang="zh-CN" altLang="zh-CN" sz="2200" b="1" kern="100" dirty="0"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工作于从机方式，当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zh-CN" altLang="zh-CN" sz="2200" b="1" i="1" kern="1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accPr>
                      <m:e>
                        <m:r>
                          <a:rPr lang="en-US" altLang="zh-CN" sz="2200" b="1" i="1" kern="100">
                            <a:solidFill>
                              <a:srgbClr val="000000"/>
                            </a:solidFill>
                            <a:latin typeface="Cambria Math"/>
                            <a:ea typeface="黑体"/>
                          </a:rPr>
                          <m:t>𝒔𝒔</m:t>
                        </m:r>
                      </m:e>
                    </m:acc>
                  </m:oMath>
                </a14:m>
                <a:r>
                  <a:rPr lang="en-US" altLang="zh-CN" sz="2200" b="1" kern="100" dirty="0"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=0</a:t>
                </a:r>
                <a:r>
                  <a:rPr lang="zh-CN" altLang="zh-CN" sz="2200" b="1" kern="100" dirty="0"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时表示主机选中了该从机，反之则未选中该从机</a:t>
                </a:r>
                <a:r>
                  <a:rPr lang="zh-CN" altLang="zh-CN" sz="2200" b="1" kern="100" dirty="0" smtClean="0"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。</a:t>
                </a:r>
                <a:endParaRPr lang="en-US" altLang="zh-CN" sz="2200" b="1" kern="100" dirty="0" smtClean="0">
                  <a:effectLst/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504" y="1268760"/>
                <a:ext cx="8859080" cy="5378395"/>
              </a:xfrm>
              <a:prstGeom prst="rect">
                <a:avLst/>
              </a:prstGeom>
              <a:blipFill rotWithShape="1">
                <a:blip r:embed="rId2"/>
                <a:stretch>
                  <a:fillRect l="-895" t="-1020" r="-895" b="-12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矩形 7"/>
          <p:cNvSpPr/>
          <p:nvPr/>
        </p:nvSpPr>
        <p:spPr>
          <a:xfrm>
            <a:off x="1043608" y="260648"/>
            <a:ext cx="48013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11.1 </a:t>
            </a:r>
            <a:r>
              <a:rPr lang="en-US" altLang="zh-CN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串行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外设接口</a:t>
            </a:r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SPI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模块</a:t>
            </a:r>
          </a:p>
        </p:txBody>
      </p:sp>
      <p:sp>
        <p:nvSpPr>
          <p:cNvPr id="2" name="矩形 1"/>
          <p:cNvSpPr/>
          <p:nvPr/>
        </p:nvSpPr>
        <p:spPr>
          <a:xfrm>
            <a:off x="179512" y="836712"/>
            <a:ext cx="55922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11.1.1  </a:t>
            </a:r>
            <a:r>
              <a:rPr lang="zh-CN" altLang="en-US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串行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外设接口</a:t>
            </a: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的通用基础知识</a:t>
            </a:r>
          </a:p>
        </p:txBody>
      </p:sp>
    </p:spTree>
    <p:extLst>
      <p:ext uri="{BB962C8B-B14F-4D97-AF65-F5344CB8AC3E}">
        <p14:creationId xmlns:p14="http://schemas.microsoft.com/office/powerpoint/2010/main" val="1923861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7</a:t>
            </a:fld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107504" y="1268760"/>
            <a:ext cx="8859080" cy="277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defRPr/>
            </a:pPr>
            <a:r>
              <a:rPr lang="zh-CN" altLang="en-US" sz="22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2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2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en-US" altLang="zh-CN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的数据传输</a:t>
            </a:r>
            <a:r>
              <a:rPr lang="zh-CN" altLang="en-US" sz="22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原理</a:t>
            </a:r>
            <a:endParaRPr lang="en-US" altLang="zh-CN" sz="2200" b="1" kern="0" dirty="0" smtClean="0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r>
              <a:rPr lang="zh-CN" altLang="zh-CN" sz="2200" b="1" kern="1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以</a:t>
            </a:r>
            <a:r>
              <a:rPr lang="zh-CN" altLang="zh-CN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一个单主单从的</a:t>
            </a:r>
            <a:r>
              <a:rPr lang="en-US" altLang="zh-CN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</a:t>
            </a:r>
            <a:r>
              <a:rPr lang="zh-CN" altLang="zh-CN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连接为</a:t>
            </a:r>
            <a:r>
              <a:rPr lang="zh-CN" altLang="zh-CN" sz="2200" b="1" kern="1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例。</a:t>
            </a:r>
            <a:endParaRPr lang="en-US" altLang="zh-CN" sz="2200" b="1" kern="10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r>
              <a:rPr lang="zh-CN" altLang="zh-CN" sz="2200" b="1" kern="1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从</a:t>
            </a:r>
            <a:r>
              <a:rPr lang="zh-CN" altLang="zh-CN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主机</a:t>
            </a:r>
            <a:r>
              <a:rPr lang="en-US" altLang="zh-CN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CPU</a:t>
            </a:r>
            <a:r>
              <a:rPr lang="zh-CN" altLang="zh-CN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发出启动传输信号开始，将要传送的数据装入</a:t>
            </a:r>
            <a:r>
              <a:rPr lang="en-US" altLang="zh-CN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zh-CN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位移位寄存器，并同时产生</a:t>
            </a:r>
            <a:r>
              <a:rPr lang="en-US" altLang="zh-CN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zh-CN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个时钟信号依次从</a:t>
            </a:r>
            <a:r>
              <a:rPr lang="en-US" altLang="zh-CN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SCK</a:t>
            </a:r>
            <a:r>
              <a:rPr lang="zh-CN" altLang="zh-CN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引脚送出，在</a:t>
            </a:r>
            <a:r>
              <a:rPr lang="en-US" altLang="zh-CN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SCK</a:t>
            </a:r>
            <a:r>
              <a:rPr lang="zh-CN" altLang="zh-CN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信号的控制下，主机中</a:t>
            </a:r>
            <a:r>
              <a:rPr lang="en-US" altLang="zh-CN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zh-CN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位移位寄存器中的数据依次从</a:t>
            </a:r>
            <a:r>
              <a:rPr lang="en-US" altLang="zh-CN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MOSI</a:t>
            </a:r>
            <a:r>
              <a:rPr lang="zh-CN" altLang="zh-CN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引脚送出，到从机的</a:t>
            </a:r>
            <a:r>
              <a:rPr lang="en-US" altLang="zh-CN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MOSI</a:t>
            </a:r>
            <a:r>
              <a:rPr lang="zh-CN" altLang="zh-CN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引脚后送入它的</a:t>
            </a:r>
            <a:r>
              <a:rPr lang="en-US" altLang="zh-CN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zh-CN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位移位寄存器；在此过程中，从机的数据也可通过</a:t>
            </a:r>
            <a:r>
              <a:rPr lang="en-US" altLang="zh-CN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MISO</a:t>
            </a:r>
            <a:r>
              <a:rPr lang="zh-CN" altLang="zh-CN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引脚传送到主机</a:t>
            </a:r>
            <a:r>
              <a:rPr lang="zh-CN" altLang="zh-CN" sz="2200" b="1" kern="1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zh-CN" altLang="en-US" sz="2200" b="1" kern="1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 kern="100" dirty="0">
              <a:effectLst/>
              <a:latin typeface="Times New Roman"/>
              <a:ea typeface="宋体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43608" y="260648"/>
            <a:ext cx="48013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11.1 </a:t>
            </a:r>
            <a:r>
              <a:rPr lang="en-US" altLang="zh-CN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串行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外设接口</a:t>
            </a:r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SPI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模块</a:t>
            </a:r>
          </a:p>
        </p:txBody>
      </p:sp>
      <p:sp>
        <p:nvSpPr>
          <p:cNvPr id="2" name="矩形 1"/>
          <p:cNvSpPr/>
          <p:nvPr/>
        </p:nvSpPr>
        <p:spPr>
          <a:xfrm>
            <a:off x="179512" y="836712"/>
            <a:ext cx="55922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11.1.1  </a:t>
            </a:r>
            <a:r>
              <a:rPr lang="zh-CN" altLang="en-US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串行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外设接口</a:t>
            </a: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的通用基础知识</a:t>
            </a:r>
          </a:p>
        </p:txBody>
      </p:sp>
      <p:pic>
        <p:nvPicPr>
          <p:cNvPr id="6" name="图片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4149080"/>
            <a:ext cx="5904656" cy="240608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50767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8</a:t>
            </a:fld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107504" y="1268760"/>
            <a:ext cx="8859080" cy="4753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defRPr/>
            </a:pPr>
            <a:r>
              <a:rPr lang="zh-CN" altLang="en-US" sz="22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2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en-US" altLang="zh-CN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en-US" sz="22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时序</a:t>
            </a:r>
            <a:endParaRPr lang="en-US" altLang="zh-CN" sz="2200" b="1" kern="0" dirty="0" smtClean="0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en-US" altLang="zh-CN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</a:t>
            </a:r>
            <a:r>
              <a:rPr lang="zh-CN" altLang="en-US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en-US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数据传输</a:t>
            </a:r>
            <a:r>
              <a:rPr lang="zh-CN" altLang="en-US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是在时钟信号</a:t>
            </a:r>
            <a:r>
              <a:rPr lang="en-US" altLang="zh-CN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SCK</a:t>
            </a:r>
            <a:r>
              <a:rPr lang="zh-CN" altLang="en-US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的控制下完成的，这个过程涉及到</a:t>
            </a:r>
            <a:r>
              <a:rPr lang="zh-CN" altLang="en-US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时钟极性</a:t>
            </a:r>
            <a:r>
              <a:rPr lang="zh-CN" altLang="en-US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zh-CN" altLang="en-US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时钟相位</a:t>
            </a:r>
            <a:r>
              <a:rPr lang="zh-CN" altLang="en-US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设置问题。要明确的是主机和从机必须使用同样的时钟极性与时钟相位，才能正常通信</a:t>
            </a:r>
            <a:r>
              <a:rPr lang="zh-CN" altLang="en-US" sz="2200" b="1" kern="1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kern="10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zh-CN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对时钟极性与时钟相位的设置的</a:t>
            </a:r>
            <a:r>
              <a:rPr lang="zh-CN" altLang="zh-CN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总体要求</a:t>
            </a:r>
            <a:r>
              <a:rPr lang="zh-CN" altLang="zh-CN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是：确保发送数据在一周期开始的时刻上线，接收方在</a:t>
            </a:r>
            <a:r>
              <a:rPr lang="en-US" altLang="zh-CN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1/2</a:t>
            </a:r>
            <a:r>
              <a:rPr lang="zh-CN" altLang="zh-CN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周期的时刻从线上取数，这样是最稳定的通信方式</a:t>
            </a:r>
            <a:r>
              <a:rPr lang="zh-CN" altLang="zh-CN" sz="2200" b="1" kern="1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kern="10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kern="1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对</a:t>
            </a:r>
            <a:r>
              <a:rPr lang="zh-CN" altLang="en-US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发送方编程必须</a:t>
            </a:r>
            <a:r>
              <a:rPr lang="zh-CN" altLang="en-US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明确两点</a:t>
            </a:r>
            <a:r>
              <a:rPr lang="zh-CN" altLang="en-US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：接收方要求的时钟空闲电平是高电平还是低电平；接收方在时钟的上升沿取数还是下降沿取数</a:t>
            </a:r>
            <a:r>
              <a:rPr lang="zh-CN" altLang="en-US" sz="2200" b="1" kern="1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kern="10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lvl="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defRPr/>
            </a:pPr>
            <a:r>
              <a:rPr lang="en-US" altLang="zh-CN" sz="2200" b="1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</a:t>
            </a:r>
            <a:r>
              <a:rPr lang="zh-CN" altLang="en-US" sz="220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的时钟极性和时钟</a:t>
            </a:r>
            <a:r>
              <a:rPr lang="zh-CN" altLang="en-US" sz="2200" b="1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相位设置方式：</a:t>
            </a:r>
            <a:endParaRPr lang="zh-CN" altLang="en-US" sz="2200" b="1" kern="100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时钟极性</a:t>
            </a:r>
            <a:r>
              <a:rPr lang="zh-CN" altLang="en-US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CPOL</a:t>
            </a:r>
            <a:r>
              <a:rPr lang="zh-CN" altLang="en-US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控制，</a:t>
            </a:r>
            <a:r>
              <a:rPr lang="zh-CN" altLang="en-US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时钟相位</a:t>
            </a:r>
            <a:r>
              <a:rPr lang="zh-CN" altLang="en-US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CPHA</a:t>
            </a:r>
            <a:r>
              <a:rPr lang="zh-CN" altLang="en-US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来控制，二者组合起来共有四种可能的取值情况</a:t>
            </a:r>
            <a:r>
              <a:rPr lang="zh-CN" altLang="en-US" sz="2200" b="1" kern="1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，具体如下：</a:t>
            </a:r>
            <a:endParaRPr lang="zh-CN" altLang="zh-CN" sz="2200" b="1" kern="1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43608" y="260648"/>
            <a:ext cx="48013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11.1 </a:t>
            </a:r>
            <a:r>
              <a:rPr lang="en-US" altLang="zh-CN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串行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外设接口</a:t>
            </a:r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SPI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模块</a:t>
            </a:r>
          </a:p>
        </p:txBody>
      </p:sp>
      <p:sp>
        <p:nvSpPr>
          <p:cNvPr id="2" name="矩形 1"/>
          <p:cNvSpPr/>
          <p:nvPr/>
        </p:nvSpPr>
        <p:spPr>
          <a:xfrm>
            <a:off x="179512" y="836712"/>
            <a:ext cx="55922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11.1.1  </a:t>
            </a:r>
            <a:r>
              <a:rPr lang="zh-CN" altLang="en-US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串行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外设接口</a:t>
            </a: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的通用基础知识</a:t>
            </a:r>
          </a:p>
        </p:txBody>
      </p:sp>
    </p:spTree>
    <p:extLst>
      <p:ext uri="{BB962C8B-B14F-4D97-AF65-F5344CB8AC3E}">
        <p14:creationId xmlns:p14="http://schemas.microsoft.com/office/powerpoint/2010/main" val="2888119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9</a:t>
            </a:fld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107504" y="1196752"/>
            <a:ext cx="8859080" cy="8032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defRPr/>
            </a:pPr>
            <a:r>
              <a:rPr lang="zh-CN" altLang="en-US" sz="22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2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en-US" altLang="zh-CN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en-US" sz="22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时序</a:t>
            </a:r>
            <a:endParaRPr lang="en-US" altLang="zh-CN" sz="2200" b="1" kern="0" dirty="0" smtClean="0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97200" lvl="0" indent="-457200" algn="just" eaLnBrk="0" hangingPunct="0">
              <a:spcBef>
                <a:spcPts val="0"/>
              </a:spcBef>
              <a:buClr>
                <a:srgbClr val="00007D"/>
              </a:buClr>
              <a:buSzPct val="100000"/>
              <a:buFont typeface="+mj-ea"/>
              <a:buAutoNum type="circleNumDbPlain"/>
              <a:defRPr/>
            </a:pPr>
            <a:r>
              <a:rPr lang="zh-CN" altLang="en-US" sz="2200" b="1" kern="100" dirty="0">
                <a:solidFill>
                  <a:schemeClr val="bg2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空闲电平低电平，上升沿取数</a:t>
            </a:r>
            <a:r>
              <a:rPr lang="en-US" altLang="zh-CN" sz="2200" b="1" kern="100" dirty="0">
                <a:solidFill>
                  <a:schemeClr val="bg2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—CPOL=0</a:t>
            </a:r>
            <a:r>
              <a:rPr lang="zh-CN" altLang="en-US" sz="2200" b="1" kern="100" dirty="0">
                <a:solidFill>
                  <a:schemeClr val="bg2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200" b="1" kern="100" dirty="0">
                <a:solidFill>
                  <a:schemeClr val="bg2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CPHA=0</a:t>
            </a:r>
            <a:endParaRPr lang="zh-CN" altLang="zh-CN" sz="2200" b="1" kern="100" dirty="0">
              <a:solidFill>
                <a:schemeClr val="bg2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43608" y="260648"/>
            <a:ext cx="48013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11.1 </a:t>
            </a:r>
            <a:r>
              <a:rPr lang="en-US" altLang="zh-CN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串行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外设接口</a:t>
            </a:r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SPI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模块</a:t>
            </a:r>
          </a:p>
        </p:txBody>
      </p:sp>
      <p:sp>
        <p:nvSpPr>
          <p:cNvPr id="2" name="矩形 1"/>
          <p:cNvSpPr/>
          <p:nvPr/>
        </p:nvSpPr>
        <p:spPr>
          <a:xfrm>
            <a:off x="179512" y="764704"/>
            <a:ext cx="55922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11.1.1  </a:t>
            </a:r>
            <a:r>
              <a:rPr lang="zh-CN" altLang="en-US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串行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外设接口</a:t>
            </a: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的通用基础知识</a:t>
            </a:r>
          </a:p>
        </p:txBody>
      </p:sp>
      <p:pic>
        <p:nvPicPr>
          <p:cNvPr id="6" name="图片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6684" y="2060848"/>
            <a:ext cx="6480720" cy="228483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02700" y="4365104"/>
            <a:ext cx="57976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11-2 </a:t>
            </a:r>
            <a:r>
              <a:rPr lang="en-US" altLang="zh-CN" b="1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CPOL=0</a:t>
            </a:r>
            <a:r>
              <a:rPr lang="zh-CN" altLang="en-US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CPHA=0</a:t>
            </a:r>
            <a:r>
              <a:rPr lang="zh-CN" altLang="en-US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</a:t>
            </a:r>
            <a:r>
              <a:rPr lang="zh-CN" altLang="en-US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的数据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</a:t>
            </a:r>
            <a:r>
              <a:rPr lang="zh-CN" altLang="en-US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时钟时序</a:t>
            </a:r>
            <a:r>
              <a:rPr lang="zh-CN" altLang="en-US" b="1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图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79512" y="4826099"/>
            <a:ext cx="878707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zh-CN" altLang="zh-CN" sz="2000" b="1" kern="100" dirty="0">
                <a:latin typeface="Times New Roman"/>
                <a:ea typeface="宋体"/>
              </a:rPr>
              <a:t>若空闲电平为低电平，接收方在时钟的上升沿取数。为了保证数据的正确传输，第一位数据提前半个时钟周期上线，在第一个时钟信号的上升沿，数据已经上线半个周期，处于稳定状态，接收方此时采样线上信号，最为稳定。这时我们就该设置</a:t>
            </a:r>
            <a:r>
              <a:rPr lang="en-US" altLang="zh-CN" sz="2000" b="1" kern="100" dirty="0">
                <a:latin typeface="Times New Roman"/>
                <a:ea typeface="宋体"/>
              </a:rPr>
              <a:t>CPOL=0</a:t>
            </a:r>
            <a:r>
              <a:rPr lang="zh-CN" altLang="zh-CN" sz="2000" b="1" kern="100" dirty="0">
                <a:latin typeface="Times New Roman"/>
                <a:ea typeface="宋体"/>
              </a:rPr>
              <a:t>，表征空闲电平为低电平，然后设置</a:t>
            </a:r>
            <a:r>
              <a:rPr lang="en-US" altLang="zh-CN" sz="2000" b="1" kern="100" dirty="0">
                <a:latin typeface="Times New Roman"/>
                <a:ea typeface="宋体"/>
              </a:rPr>
              <a:t>CPHA=0</a:t>
            </a:r>
            <a:r>
              <a:rPr lang="zh-CN" altLang="zh-CN" sz="2000" b="1" kern="100" dirty="0">
                <a:latin typeface="Times New Roman"/>
                <a:ea typeface="宋体"/>
              </a:rPr>
              <a:t>，表征第一位数据提前半个时钟周期上线。这样设置保证了主机与从机采用同样的时钟极性与时钟相位，才能正常通信。</a:t>
            </a:r>
            <a:endParaRPr lang="zh-CN" altLang="zh-CN" sz="2000" b="1" kern="100" dirty="0">
              <a:effectLst/>
              <a:latin typeface="Times New Roman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542707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ixel">
  <a:themeElements>
    <a:clrScheme name="Pixel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Pixel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ixel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Pixel">
  <a:themeElements>
    <a:clrScheme name="Pixel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Pixel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ixel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Pixel</Template>
  <TotalTime>3240</TotalTime>
  <Words>5598</Words>
  <Application>Microsoft Office PowerPoint</Application>
  <PresentationFormat>全屏显示(4:3)</PresentationFormat>
  <Paragraphs>683</Paragraphs>
  <Slides>41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55" baseType="lpstr">
      <vt:lpstr>Arial Unicode MS</vt:lpstr>
      <vt:lpstr>黑体</vt:lpstr>
      <vt:lpstr>华文新魏</vt:lpstr>
      <vt:lpstr>楷体</vt:lpstr>
      <vt:lpstr>宋体</vt:lpstr>
      <vt:lpstr>Arial</vt:lpstr>
      <vt:lpstr>Arial Black</vt:lpstr>
      <vt:lpstr>Calibri</vt:lpstr>
      <vt:lpstr>Cambria Math</vt:lpstr>
      <vt:lpstr>Times New Roman</vt:lpstr>
      <vt:lpstr>Wingdings</vt:lpstr>
      <vt:lpstr>Pixel</vt:lpstr>
      <vt:lpstr>1_Pixel</vt:lpstr>
      <vt:lpstr>BMP 图像</vt:lpstr>
      <vt:lpstr>嵌入式系统及应用 1 第11章 SPI、I2C与TSI模块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计算机导论 （Introduction to Computers）</dc:title>
  <dc:creator>User</dc:creator>
  <cp:lastModifiedBy>Windows 用户</cp:lastModifiedBy>
  <cp:revision>780</cp:revision>
  <dcterms:created xsi:type="dcterms:W3CDTF">2007-09-11T12:35:00Z</dcterms:created>
  <dcterms:modified xsi:type="dcterms:W3CDTF">2016-11-16T05:10:16Z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2052-10.1.0.5975</vt:lpwstr>
  </property>
</Properties>
</file>