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65"/>
  </p:notesMasterIdLst>
  <p:sldIdLst>
    <p:sldId id="377" r:id="rId2"/>
    <p:sldId id="470" r:id="rId3"/>
    <p:sldId id="509" r:id="rId4"/>
    <p:sldId id="508" r:id="rId5"/>
    <p:sldId id="472" r:id="rId6"/>
    <p:sldId id="510" r:id="rId7"/>
    <p:sldId id="511" r:id="rId8"/>
    <p:sldId id="512" r:id="rId9"/>
    <p:sldId id="485" r:id="rId10"/>
    <p:sldId id="556" r:id="rId11"/>
    <p:sldId id="513" r:id="rId12"/>
    <p:sldId id="514" r:id="rId13"/>
    <p:sldId id="558" r:id="rId14"/>
    <p:sldId id="515" r:id="rId15"/>
    <p:sldId id="563" r:id="rId16"/>
    <p:sldId id="562" r:id="rId17"/>
    <p:sldId id="516" r:id="rId18"/>
    <p:sldId id="518" r:id="rId19"/>
    <p:sldId id="517" r:id="rId20"/>
    <p:sldId id="557" r:id="rId21"/>
    <p:sldId id="519" r:id="rId22"/>
    <p:sldId id="520" r:id="rId23"/>
    <p:sldId id="559" r:id="rId24"/>
    <p:sldId id="521" r:id="rId25"/>
    <p:sldId id="564" r:id="rId26"/>
    <p:sldId id="522" r:id="rId27"/>
    <p:sldId id="523" r:id="rId28"/>
    <p:sldId id="560" r:id="rId29"/>
    <p:sldId id="524" r:id="rId30"/>
    <p:sldId id="525" r:id="rId31"/>
    <p:sldId id="526" r:id="rId32"/>
    <p:sldId id="527" r:id="rId33"/>
    <p:sldId id="528" r:id="rId34"/>
    <p:sldId id="529" r:id="rId35"/>
    <p:sldId id="565" r:id="rId36"/>
    <p:sldId id="530" r:id="rId37"/>
    <p:sldId id="531" r:id="rId38"/>
    <p:sldId id="532" r:id="rId39"/>
    <p:sldId id="533" r:id="rId40"/>
    <p:sldId id="534" r:id="rId41"/>
    <p:sldId id="535" r:id="rId42"/>
    <p:sldId id="536" r:id="rId43"/>
    <p:sldId id="537" r:id="rId44"/>
    <p:sldId id="538" r:id="rId45"/>
    <p:sldId id="539" r:id="rId46"/>
    <p:sldId id="561" r:id="rId47"/>
    <p:sldId id="540" r:id="rId48"/>
    <p:sldId id="541" r:id="rId49"/>
    <p:sldId id="542" r:id="rId50"/>
    <p:sldId id="543" r:id="rId51"/>
    <p:sldId id="544" r:id="rId52"/>
    <p:sldId id="545" r:id="rId53"/>
    <p:sldId id="546" r:id="rId54"/>
    <p:sldId id="547" r:id="rId55"/>
    <p:sldId id="548" r:id="rId56"/>
    <p:sldId id="549" r:id="rId57"/>
    <p:sldId id="550" r:id="rId58"/>
    <p:sldId id="551" r:id="rId59"/>
    <p:sldId id="552" r:id="rId60"/>
    <p:sldId id="553" r:id="rId61"/>
    <p:sldId id="554" r:id="rId62"/>
    <p:sldId id="555" r:id="rId63"/>
    <p:sldId id="469" r:id="rId6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0099CC"/>
    <a:srgbClr val="008080"/>
    <a:srgbClr val="B52D2D"/>
    <a:srgbClr val="3399FF"/>
    <a:srgbClr val="FFFF00"/>
    <a:srgbClr val="009999"/>
    <a:srgbClr val="0066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32" autoAdjust="0"/>
    <p:restoredTop sz="97790" autoAdjust="0"/>
  </p:normalViewPr>
  <p:slideViewPr>
    <p:cSldViewPr>
      <p:cViewPr varScale="1">
        <p:scale>
          <a:sx n="71" d="100"/>
          <a:sy n="71" d="100"/>
        </p:scale>
        <p:origin x="151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781C754-69B3-4B73-BD1B-795AD743E780}" type="datetimeFigureOut">
              <a:rPr lang="zh-CN" altLang="en-US"/>
              <a:pPr>
                <a:defRPr/>
              </a:pPr>
              <a:t>2017/1/5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71525F1-DEE9-43B2-B323-A23D8CB0BE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2709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</p:grpSp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872966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783C3-2954-4F9A-9F62-E01E048ACD7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556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58B48D-B8FE-46F8-A240-74A81C278EF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299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1C2674-9A4D-4917-8913-707BEA0FE9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485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76213" indent="0">
              <a:buNone/>
              <a:defRPr>
                <a:solidFill>
                  <a:srgbClr val="008080"/>
                </a:solidFill>
              </a:defRPr>
            </a:lvl2pPr>
            <a:lvl3pPr marL="514350" indent="-161925" defTabSz="682625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808038" indent="-228600">
              <a:defRPr b="1">
                <a:solidFill>
                  <a:srgbClr val="FF0000"/>
                </a:solidFill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6778B1-67D4-4AA3-8FD6-2E505E694F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8652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0E416E-4292-4267-B142-03F93B0550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737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5E85A1-997A-4F54-9FE0-7577AB2E22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0977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5C5784-E150-44AC-BDB9-493663182B9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9968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FB9B39-40E6-40EA-B360-6D26B553FE1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7261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 sz="1200"/>
            </a:lvl1pPr>
          </a:lstStyle>
          <a:p>
            <a:fld id="{76BC7B45-20C1-48AE-8B78-AFAD20EA80B5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7598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3C099-5F36-4AC4-A132-BDCACF3F82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4158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104BE1-C08E-4496-A893-AC8F23B694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2897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Black" pitchFamily="34" charset="0"/>
              </a:defRPr>
            </a:lvl1pPr>
          </a:lstStyle>
          <a:p>
            <a:fld id="{36D0FB85-6326-43FC-A78C-00EEC570A6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7" name="Rectangle 106"/>
          <p:cNvSpPr>
            <a:spLocks noChangeArrowheads="1"/>
          </p:cNvSpPr>
          <p:nvPr userDrawn="1"/>
        </p:nvSpPr>
        <p:spPr bwMode="gray">
          <a:xfrm>
            <a:off x="0" y="260648"/>
            <a:ext cx="9144000" cy="572064"/>
          </a:xfrm>
          <a:prstGeom prst="rect">
            <a:avLst/>
          </a:prstGeom>
          <a:solidFill>
            <a:srgbClr val="3399FF">
              <a:alpha val="81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78" r:id="rId2"/>
    <p:sldLayoutId id="2147483877" r:id="rId3"/>
    <p:sldLayoutId id="2147483876" r:id="rId4"/>
    <p:sldLayoutId id="2147483875" r:id="rId5"/>
    <p:sldLayoutId id="2147483874" r:id="rId6"/>
    <p:sldLayoutId id="2147483873" r:id="rId7"/>
    <p:sldLayoutId id="2147483872" r:id="rId8"/>
    <p:sldLayoutId id="2147483871" r:id="rId9"/>
    <p:sldLayoutId id="2147483870" r:id="rId10"/>
    <p:sldLayoutId id="2147483869" r:id="rId11"/>
    <p:sldLayoutId id="2147483868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020763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m.com/products/tools/partners/index.php" TargetMode="External"/><Relationship Id="rId2" Type="http://schemas.openxmlformats.org/officeDocument/2006/relationships/hyperlink" Target="http://maps.google.co.uk/maps?f=q&amp;source=s_q&amp;hl=en&amp;geocode=&amp;q=cb1+9NJ&amp;sll=53.800651,-4.064941&amp;sspn=18.283798,56.99707&amp;ie=UTF8&amp;hq=&amp;hnear=Cambridge+CB1+9NJ,+United+Kingdom&amp;ll=52.182027,0.178855&amp;spn=0.002309,0.006958&amp;t=h&amp;z=18&amp;iwloc=lyrftr:h,3439748846311356248,52.181669,0.1788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ctrTitle"/>
          </p:nvPr>
        </p:nvSpPr>
        <p:spPr>
          <a:xfrm>
            <a:off x="2627784" y="1772816"/>
            <a:ext cx="6379840" cy="2232248"/>
          </a:xfrm>
        </p:spPr>
        <p:txBody>
          <a:bodyPr/>
          <a:lstStyle/>
          <a:p>
            <a:pPr lvl="0" algn="ctr">
              <a:spcBef>
                <a:spcPts val="3000"/>
              </a:spcBef>
            </a:pPr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章 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概述</a:t>
            </a: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187624" y="4509120"/>
            <a:ext cx="7527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教材：王宜怀等著，嵌入式技术基础与实践（</a:t>
            </a:r>
            <a:r>
              <a:rPr lang="zh-CN" altLang="en-US" b="1" dirty="0" smtClean="0"/>
              <a:t>第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版</a:t>
            </a:r>
            <a:r>
              <a:rPr lang="zh-CN" altLang="en-US" b="1" dirty="0"/>
              <a:t>）</a:t>
            </a:r>
            <a:endParaRPr lang="en-US" altLang="zh-CN" b="1" dirty="0"/>
          </a:p>
          <a:p>
            <a:pPr eaLnBrk="1" hangingPunct="1"/>
            <a:r>
              <a:rPr lang="en-US" altLang="zh-CN" b="1" dirty="0"/>
              <a:t>                 —ARM Cortex-M0+ </a:t>
            </a:r>
            <a:r>
              <a:rPr lang="en-US" altLang="zh-CN" b="1" dirty="0" smtClean="0"/>
              <a:t>KL</a:t>
            </a:r>
            <a:r>
              <a:rPr lang="zh-CN" altLang="en-US" b="1" dirty="0"/>
              <a:t>系列微控制器</a:t>
            </a:r>
            <a:endParaRPr lang="en-US" altLang="zh-CN" b="1" dirty="0"/>
          </a:p>
          <a:p>
            <a:pPr eaLnBrk="1" hangingPunct="1"/>
            <a:r>
              <a:rPr lang="zh-CN" altLang="en-US" b="1" dirty="0"/>
              <a:t>参考书：见教材</a:t>
            </a:r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961618"/>
            <a:ext cx="5832648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endParaRPr lang="en-US" altLang="zh-CN" sz="2400" b="1" kern="100" dirty="0" smtClean="0">
              <a:latin typeface="Times New Roman"/>
              <a:ea typeface="黑体"/>
            </a:endParaRPr>
          </a:p>
          <a:p>
            <a:pPr marL="342900" indent="-342900">
              <a:spcBef>
                <a:spcPts val="600"/>
              </a:spcBef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kern="100" dirty="0" smtClean="0">
                <a:latin typeface="Times New Roman"/>
                <a:ea typeface="黑体"/>
              </a:rPr>
              <a:t>2004</a:t>
            </a:r>
            <a:r>
              <a:rPr lang="zh-CN" altLang="zh-CN" sz="2400" b="1" kern="100" dirty="0">
                <a:latin typeface="Times New Roman"/>
                <a:ea typeface="黑体"/>
              </a:rPr>
              <a:t>年开始，</a:t>
            </a:r>
            <a:r>
              <a:rPr lang="en-US" altLang="zh-CN" sz="2400" b="1" kern="100" dirty="0">
                <a:latin typeface="Times New Roman"/>
                <a:ea typeface="黑体"/>
              </a:rPr>
              <a:t>ARM</a:t>
            </a:r>
            <a:r>
              <a:rPr lang="zh-CN" altLang="zh-CN" sz="2400" b="1" kern="100" dirty="0">
                <a:latin typeface="Times New Roman"/>
                <a:ea typeface="黑体"/>
              </a:rPr>
              <a:t>公司在经典处理器</a:t>
            </a:r>
            <a:r>
              <a:rPr lang="en-US" altLang="zh-CN" sz="2400" b="1" kern="100" dirty="0">
                <a:latin typeface="Times New Roman"/>
                <a:ea typeface="黑体"/>
              </a:rPr>
              <a:t>ARM11</a:t>
            </a:r>
            <a:r>
              <a:rPr lang="zh-CN" altLang="zh-CN" sz="2400" b="1" kern="100" dirty="0">
                <a:latin typeface="Times New Roman"/>
                <a:ea typeface="黑体"/>
              </a:rPr>
              <a:t>以后不再用数字命名处理器，而统一改用“</a:t>
            </a:r>
            <a:r>
              <a:rPr lang="en-US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Cortex</a:t>
            </a:r>
            <a:r>
              <a:rPr lang="en-US" altLang="zh-CN" sz="2400" b="1" kern="100" dirty="0">
                <a:latin typeface="Times New Roman"/>
                <a:ea typeface="黑体"/>
              </a:rPr>
              <a:t>”</a:t>
            </a:r>
            <a:r>
              <a:rPr lang="zh-CN" altLang="zh-CN" sz="2400" b="1" kern="100" dirty="0">
                <a:latin typeface="Times New Roman"/>
                <a:ea typeface="黑体"/>
              </a:rPr>
              <a:t>命名，并分为</a:t>
            </a:r>
            <a:r>
              <a:rPr lang="en-US" altLang="zh-CN" sz="2400" b="1" kern="100" dirty="0">
                <a:latin typeface="Times New Roman"/>
                <a:ea typeface="黑体"/>
              </a:rPr>
              <a:t>A</a:t>
            </a:r>
            <a:r>
              <a:rPr lang="zh-CN" altLang="zh-CN" sz="2400" b="1" kern="100" dirty="0">
                <a:latin typeface="Times New Roman"/>
                <a:ea typeface="黑体"/>
              </a:rPr>
              <a:t>、</a:t>
            </a:r>
            <a:r>
              <a:rPr lang="en-US" altLang="zh-CN" sz="2400" b="1" kern="100" dirty="0">
                <a:latin typeface="Times New Roman"/>
                <a:ea typeface="黑体"/>
              </a:rPr>
              <a:t>M</a:t>
            </a:r>
            <a:r>
              <a:rPr lang="zh-CN" altLang="zh-CN" sz="2400" b="1" kern="100" dirty="0">
                <a:latin typeface="Times New Roman"/>
                <a:ea typeface="黑体"/>
              </a:rPr>
              <a:t>和</a:t>
            </a:r>
            <a:r>
              <a:rPr lang="en-US" altLang="zh-CN" sz="2400" b="1" kern="100" dirty="0">
                <a:latin typeface="Times New Roman"/>
                <a:ea typeface="黑体"/>
              </a:rPr>
              <a:t>R</a:t>
            </a:r>
            <a:r>
              <a:rPr lang="zh-CN" altLang="zh-CN" sz="2400" b="1" kern="100" dirty="0">
                <a:latin typeface="Times New Roman"/>
                <a:ea typeface="黑体"/>
              </a:rPr>
              <a:t>三类，旨在为各种不同的市场提供服务</a:t>
            </a:r>
            <a:r>
              <a:rPr lang="zh-CN" altLang="zh-CN" sz="2400" b="1" kern="100" dirty="0" smtClean="0">
                <a:latin typeface="Times New Roman"/>
                <a:ea typeface="黑体"/>
              </a:rPr>
              <a:t>。</a:t>
            </a:r>
            <a:endParaRPr lang="en-US" altLang="zh-CN" sz="2400" b="1" kern="100" dirty="0" smtClean="0">
              <a:latin typeface="Times New Roman"/>
              <a:ea typeface="黑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10</a:t>
            </a:fld>
            <a:endParaRPr lang="en-US" altLang="zh-CN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671" y="1093470"/>
            <a:ext cx="2813298" cy="218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23528" y="4964975"/>
            <a:ext cx="82942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Clr>
                <a:srgbClr val="00007D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Cortex-A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是应用处理器系列，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Cortex-M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是微控制器系列，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Cortex-R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是实时处理器系列。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2016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年，推出了</a:t>
            </a:r>
            <a:r>
              <a:rPr lang="en-US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Cortex-R8</a:t>
            </a:r>
            <a:r>
              <a:rPr lang="zh-CN" altLang="zh-CN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实时处理器。</a:t>
            </a:r>
          </a:p>
        </p:txBody>
      </p:sp>
      <p:sp>
        <p:nvSpPr>
          <p:cNvPr id="7" name="矩形 6"/>
          <p:cNvSpPr/>
          <p:nvPr/>
        </p:nvSpPr>
        <p:spPr>
          <a:xfrm>
            <a:off x="611560" y="3408442"/>
            <a:ext cx="68407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7300" lvl="2" indent="-342900">
              <a:spcBef>
                <a:spcPts val="1200"/>
              </a:spcBef>
              <a:buClr>
                <a:srgbClr val="00007D"/>
              </a:buClr>
              <a:buFont typeface="Wingdings" panose="05000000000000000000" pitchFamily="2" charset="2"/>
              <a:buChar char="Ø"/>
            </a:pPr>
            <a:r>
              <a:rPr lang="en-US" altLang="zh-CN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Cortex-A 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系列 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- 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开放式操作系统的高性能处理器</a:t>
            </a:r>
            <a:endParaRPr lang="en-US" altLang="zh-CN" sz="2000" b="1" kern="100" dirty="0">
              <a:solidFill>
                <a:srgbClr val="000000"/>
              </a:solidFill>
              <a:latin typeface="Times New Roman"/>
              <a:ea typeface="黑体"/>
            </a:endParaRPr>
          </a:p>
          <a:p>
            <a:pPr marL="1257300" lvl="2" indent="-342900">
              <a:spcBef>
                <a:spcPts val="600"/>
              </a:spcBef>
              <a:buClr>
                <a:srgbClr val="00007D"/>
              </a:buClr>
              <a:buFont typeface="Wingdings" panose="05000000000000000000" pitchFamily="2" charset="2"/>
              <a:buChar char="Ø"/>
            </a:pPr>
            <a:r>
              <a:rPr lang="en-US" altLang="zh-CN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Cortex-R 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系列 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- 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面向实时应用的卓越性能</a:t>
            </a:r>
            <a:endParaRPr lang="en-US" altLang="zh-CN" sz="2000" b="1" kern="100" dirty="0">
              <a:solidFill>
                <a:srgbClr val="000000"/>
              </a:solidFill>
              <a:latin typeface="Times New Roman"/>
              <a:ea typeface="黑体"/>
            </a:endParaRPr>
          </a:p>
          <a:p>
            <a:pPr marL="1257300" lvl="2" indent="-342900">
              <a:spcBef>
                <a:spcPts val="600"/>
              </a:spcBef>
              <a:buClr>
                <a:srgbClr val="00007D"/>
              </a:buClr>
              <a:buFont typeface="Wingdings" panose="05000000000000000000" pitchFamily="2" charset="2"/>
              <a:buChar char="Ø"/>
            </a:pPr>
            <a:r>
              <a:rPr lang="en-US" altLang="zh-CN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Cortex-M 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系列 </a:t>
            </a:r>
            <a:r>
              <a:rPr lang="en-US" altLang="zh-CN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- </a:t>
            </a:r>
            <a:r>
              <a:rPr lang="zh-CN" altLang="en-US" sz="2000" b="1" kern="100" dirty="0">
                <a:solidFill>
                  <a:srgbClr val="000000"/>
                </a:solidFill>
                <a:latin typeface="Times New Roman"/>
                <a:ea typeface="黑体"/>
              </a:rPr>
              <a:t>面向具有确定性的微控制器应用的成本敏感型解决方案</a:t>
            </a:r>
            <a:endParaRPr lang="en-US" altLang="zh-CN" sz="2000" b="1" kern="100" dirty="0">
              <a:solidFill>
                <a:srgbClr val="000000"/>
              </a:solidFill>
              <a:latin typeface="Times New Roman"/>
              <a:ea typeface="黑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84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0097" y="980728"/>
            <a:ext cx="8496944" cy="356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1.1.3 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系统的分类</a:t>
            </a:r>
            <a:endParaRPr lang="en-US" altLang="zh-CN" sz="2400" b="1" kern="100" dirty="0" smtClean="0">
              <a:solidFill>
                <a:srgbClr val="C00000"/>
              </a:solidFill>
              <a:latin typeface="Times New Roman"/>
              <a:ea typeface="黑体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Clr>
                <a:srgbClr val="000099"/>
              </a:buClr>
              <a:buFont typeface="Wingdings" panose="05000000000000000000" pitchFamily="2" charset="2"/>
              <a:buChar char="l"/>
            </a:pPr>
            <a:r>
              <a:rPr lang="zh-CN" altLang="en-US" sz="2400" b="1" kern="100" dirty="0" smtClean="0">
                <a:latin typeface="Times New Roman"/>
                <a:ea typeface="黑体"/>
              </a:rPr>
              <a:t>嵌入式</a:t>
            </a:r>
            <a:r>
              <a:rPr lang="zh-CN" altLang="en-US" sz="2400" b="1" kern="100" dirty="0">
                <a:latin typeface="Times New Roman"/>
                <a:ea typeface="黑体"/>
              </a:rPr>
              <a:t>系统的分类标准有很多，有的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按处理器</a:t>
            </a:r>
            <a:r>
              <a:rPr lang="zh-CN" altLang="en-US" sz="2400" b="1" kern="100" dirty="0">
                <a:latin typeface="Times New Roman"/>
                <a:ea typeface="黑体"/>
              </a:rPr>
              <a:t>位数来分，有的按照复杂程度来分，还有的按其他标准来分，这些分类方法各有特点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。</a:t>
            </a:r>
            <a:endParaRPr lang="en-US" altLang="zh-CN" sz="2400" b="1" kern="100" dirty="0" smtClean="0">
              <a:latin typeface="Times New Roman"/>
              <a:ea typeface="黑体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Clr>
                <a:srgbClr val="000099"/>
              </a:buClr>
              <a:buFont typeface="Wingdings" panose="05000000000000000000" pitchFamily="2" charset="2"/>
              <a:buChar char="l"/>
            </a:pPr>
            <a:r>
              <a:rPr lang="zh-CN" altLang="en-US" sz="2400" b="1" kern="100" dirty="0" smtClean="0">
                <a:latin typeface="Times New Roman"/>
                <a:ea typeface="黑体"/>
              </a:rPr>
              <a:t>应用</a:t>
            </a:r>
            <a:r>
              <a:rPr lang="zh-CN" altLang="en-US" sz="2400" b="1" kern="100" dirty="0">
                <a:latin typeface="Times New Roman"/>
                <a:ea typeface="黑体"/>
              </a:rPr>
              <a:t>于不同领域的嵌入式系统，其知识要素与学习方法有所不同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，因此从</a:t>
            </a:r>
            <a:r>
              <a:rPr lang="zh-CN" altLang="en-US" sz="2400" b="1" kern="100" dirty="0">
                <a:latin typeface="Times New Roman"/>
                <a:ea typeface="黑体"/>
              </a:rPr>
              <a:t>嵌入式系统的学习角度来看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，可以</a:t>
            </a:r>
            <a:r>
              <a:rPr lang="zh-CN" altLang="en-US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按应用范围</a:t>
            </a:r>
            <a:r>
              <a:rPr lang="zh-CN" altLang="en-US" sz="2400" b="1" kern="100" dirty="0">
                <a:latin typeface="Times New Roman"/>
                <a:ea typeface="黑体"/>
              </a:rPr>
              <a:t>简单地把嵌入式系统分为电子系统智能化（</a:t>
            </a:r>
            <a:r>
              <a:rPr lang="zh-CN" altLang="en-US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微控制器类</a:t>
            </a:r>
            <a:r>
              <a:rPr lang="zh-CN" altLang="en-US" sz="2400" b="1" kern="100" dirty="0">
                <a:latin typeface="Times New Roman"/>
                <a:ea typeface="黑体"/>
              </a:rPr>
              <a:t>）和计算机应用延伸（</a:t>
            </a:r>
            <a:r>
              <a:rPr lang="zh-CN" altLang="en-US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应用处理器</a:t>
            </a:r>
            <a:r>
              <a:rPr lang="zh-CN" altLang="en-US" sz="2400" b="1" kern="100" dirty="0">
                <a:latin typeface="Times New Roman"/>
                <a:ea typeface="黑体"/>
              </a:rPr>
              <a:t>）这两大类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。</a:t>
            </a:r>
            <a:endParaRPr lang="en-US" altLang="zh-CN" sz="2400" b="1" kern="100" dirty="0" smtClean="0">
              <a:latin typeface="Times New Roman"/>
              <a:ea typeface="黑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11</a:t>
            </a:fld>
            <a:endParaRPr lang="en-US" alt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44780"/>
            <a:ext cx="2599517" cy="219832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750" y="4767411"/>
            <a:ext cx="2887637" cy="1825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4658895"/>
            <a:ext cx="2778603" cy="1929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973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5087" y="980728"/>
            <a:ext cx="849694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0000"/>
              </a:lnSpc>
              <a:spcBef>
                <a:spcPts val="600"/>
              </a:spcBef>
              <a:buClr>
                <a:srgbClr val="000099"/>
              </a:buClr>
              <a:buFont typeface="Wingdings" panose="05000000000000000000" pitchFamily="2" charset="2"/>
              <a:buChar char="l"/>
            </a:pPr>
            <a:r>
              <a:rPr lang="zh-CN" altLang="en-US" sz="2400" b="1" kern="100" dirty="0">
                <a:solidFill>
                  <a:srgbClr val="000000"/>
                </a:solidFill>
                <a:latin typeface="Times New Roman"/>
                <a:ea typeface="黑体"/>
              </a:rPr>
              <a:t>一般来说，微控制器与应用处理器的主要区别在于可靠性、数据处理量、工作频率等方面，相对应用处理器来说，微控制器的可靠性要求更高、数据处理量较小、工作频率较低。</a:t>
            </a:r>
            <a:endParaRPr lang="zh-CN" altLang="zh-CN" sz="2400" b="1" kern="100" dirty="0">
              <a:solidFill>
                <a:srgbClr val="000000"/>
              </a:solidFill>
              <a:latin typeface="Times New Roman"/>
              <a:ea typeface="黑体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1.1.4 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系统的特点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与</a:t>
            </a:r>
            <a:r>
              <a:rPr lang="zh-CN" altLang="en-US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通用计算机相比较，嵌入式系统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的</a:t>
            </a:r>
            <a:r>
              <a:rPr lang="zh-CN" altLang="en-US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主要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特点有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：</a:t>
            </a:r>
            <a:endParaRPr lang="zh-CN" altLang="en-US" sz="2400" b="1" kern="100" dirty="0">
              <a:latin typeface="Times New Roman"/>
              <a:ea typeface="黑体"/>
            </a:endParaRPr>
          </a:p>
          <a:p>
            <a:pPr lvl="0" eaLnBrk="0" hangingPunct="0">
              <a:spcBef>
                <a:spcPts val="600"/>
              </a:spcBef>
              <a:buClr>
                <a:srgbClr val="00007D"/>
              </a:buClr>
              <a:buSzPct val="75000"/>
              <a:tabLst>
                <a:tab pos="347663" algn="l"/>
              </a:tabLst>
            </a:pPr>
            <a:r>
              <a:rPr lang="zh-CN" altLang="en-US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（</a:t>
            </a:r>
            <a:r>
              <a:rPr lang="en-US" altLang="zh-CN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1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）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嵌入式</a:t>
            </a:r>
            <a:r>
              <a:rPr lang="zh-CN" altLang="en-US" sz="2400" b="1" kern="100" dirty="0">
                <a:latin typeface="Times New Roman"/>
                <a:ea typeface="黑体"/>
              </a:rPr>
              <a:t>系统属于计算机系统，但不单独以通用计算机的面目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出现。</a:t>
            </a:r>
            <a:endParaRPr lang="zh-CN" altLang="en-US" sz="2400" b="1" kern="100" dirty="0">
              <a:latin typeface="Times New Roman"/>
              <a:ea typeface="黑体"/>
            </a:endParaRPr>
          </a:p>
          <a:p>
            <a:pPr lvl="0" eaLnBrk="0" hangingPunct="0">
              <a:spcBef>
                <a:spcPts val="600"/>
              </a:spcBef>
              <a:buClr>
                <a:srgbClr val="00007D"/>
              </a:buClr>
              <a:buSzPct val="75000"/>
              <a:tabLst>
                <a:tab pos="231775" algn="l"/>
                <a:tab pos="290513" algn="l"/>
                <a:tab pos="347663" algn="l"/>
              </a:tabLst>
            </a:pP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（</a:t>
            </a:r>
            <a:r>
              <a:rPr lang="en-US" altLang="zh-CN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2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）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嵌入式</a:t>
            </a:r>
            <a:r>
              <a:rPr lang="zh-CN" altLang="en-US" sz="2400" b="1" kern="100" dirty="0">
                <a:latin typeface="Times New Roman"/>
                <a:ea typeface="黑体"/>
              </a:rPr>
              <a:t>系统开发需要专用工具和特殊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方法。</a:t>
            </a:r>
            <a:endParaRPr lang="zh-CN" altLang="en-US" sz="2400" b="1" kern="100" dirty="0">
              <a:latin typeface="Times New Roman"/>
              <a:ea typeface="黑体"/>
            </a:endParaRPr>
          </a:p>
          <a:p>
            <a:pPr lvl="0" eaLnBrk="0" hangingPunct="0">
              <a:spcBef>
                <a:spcPts val="600"/>
              </a:spcBef>
              <a:buClr>
                <a:srgbClr val="00007D"/>
              </a:buClr>
              <a:buSzPct val="75000"/>
              <a:tabLst>
                <a:tab pos="231775" algn="l"/>
                <a:tab pos="290513" algn="l"/>
                <a:tab pos="465138" algn="l"/>
              </a:tabLst>
            </a:pP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（</a:t>
            </a:r>
            <a:r>
              <a:rPr lang="en-US" altLang="zh-CN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3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）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使用</a:t>
            </a:r>
            <a:r>
              <a:rPr lang="en-US" altLang="zh-CN" sz="2400" b="1" kern="100" dirty="0">
                <a:latin typeface="Times New Roman"/>
                <a:ea typeface="黑体"/>
              </a:rPr>
              <a:t>MCU</a:t>
            </a:r>
            <a:r>
              <a:rPr lang="zh-CN" altLang="en-US" sz="2400" b="1" kern="100" dirty="0">
                <a:latin typeface="Times New Roman"/>
                <a:ea typeface="黑体"/>
              </a:rPr>
              <a:t>设计嵌入式系统，数据与程序空间采用不同存储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介质。</a:t>
            </a:r>
            <a:endParaRPr lang="zh-CN" altLang="en-US" sz="2400" b="1" kern="100" dirty="0">
              <a:latin typeface="Times New Roman"/>
              <a:ea typeface="黑体"/>
            </a:endParaRPr>
          </a:p>
          <a:p>
            <a:pPr lvl="0" eaLnBrk="0" hangingPunct="0">
              <a:spcBef>
                <a:spcPts val="600"/>
              </a:spcBef>
              <a:buClr>
                <a:srgbClr val="00007D"/>
              </a:buClr>
              <a:buSzPct val="75000"/>
              <a:tabLst>
                <a:tab pos="231775" algn="l"/>
                <a:tab pos="290513" algn="l"/>
                <a:tab pos="347663" algn="l"/>
              </a:tabLst>
            </a:pPr>
            <a:r>
              <a:rPr lang="zh-CN" altLang="en-US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（</a:t>
            </a:r>
            <a:r>
              <a:rPr lang="en-US" altLang="zh-CN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4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）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开发</a:t>
            </a:r>
            <a:r>
              <a:rPr lang="zh-CN" altLang="en-US" sz="2400" b="1" kern="100" dirty="0">
                <a:latin typeface="Times New Roman"/>
                <a:ea typeface="黑体"/>
              </a:rPr>
              <a:t>嵌入式系统涉及软件、硬件及应用领域的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知识。</a:t>
            </a:r>
            <a:endParaRPr lang="zh-CN" altLang="en-US" sz="2400" b="1" kern="100" dirty="0">
              <a:latin typeface="Times New Roman"/>
              <a:ea typeface="黑体"/>
            </a:endParaRPr>
          </a:p>
          <a:p>
            <a:pPr lvl="0" eaLnBrk="0" hangingPunct="0">
              <a:spcBef>
                <a:spcPts val="600"/>
              </a:spcBef>
              <a:buClr>
                <a:srgbClr val="00007D"/>
              </a:buClr>
              <a:buSzPct val="75000"/>
              <a:tabLst>
                <a:tab pos="231775" algn="l"/>
                <a:tab pos="290513" algn="l"/>
                <a:tab pos="347663" algn="l"/>
              </a:tabLst>
            </a:pPr>
            <a:r>
              <a:rPr lang="zh-CN" altLang="en-US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（</a:t>
            </a:r>
            <a:r>
              <a:rPr lang="en-US" altLang="zh-CN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5</a:t>
            </a:r>
            <a:r>
              <a:rPr lang="zh-CN" altLang="en-US" sz="2400" b="1" kern="100" dirty="0" smtClean="0">
                <a:solidFill>
                  <a:srgbClr val="000099"/>
                </a:solidFill>
                <a:latin typeface="Times New Roman"/>
                <a:ea typeface="黑体"/>
              </a:rPr>
              <a:t>）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嵌入式</a:t>
            </a:r>
            <a:r>
              <a:rPr lang="zh-CN" altLang="en-US" sz="2400" b="1" kern="100" dirty="0">
                <a:latin typeface="Times New Roman"/>
                <a:ea typeface="黑体"/>
              </a:rPr>
              <a:t>系统的其他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特点：</a:t>
            </a:r>
            <a:endParaRPr lang="zh-CN" altLang="en-US" sz="2400" b="1" kern="100" dirty="0">
              <a:latin typeface="Times New Roman"/>
              <a:ea typeface="黑体"/>
            </a:endParaRPr>
          </a:p>
          <a:p>
            <a:pPr lvl="0" eaLnBrk="0" hangingPunct="0">
              <a:spcBef>
                <a:spcPts val="600"/>
              </a:spcBef>
              <a:buClr>
                <a:srgbClr val="00007D"/>
              </a:buClr>
              <a:buSzPct val="75000"/>
              <a:tabLst>
                <a:tab pos="231775" algn="l"/>
                <a:tab pos="290513" algn="l"/>
                <a:tab pos="347663" algn="l"/>
              </a:tabLst>
            </a:pPr>
            <a:r>
              <a:rPr lang="zh-CN" altLang="en-US" sz="2400" b="1" kern="100" dirty="0" smtClean="0">
                <a:latin typeface="Times New Roman"/>
                <a:ea typeface="黑体"/>
              </a:rPr>
              <a:t>    可靠性</a:t>
            </a:r>
            <a:r>
              <a:rPr lang="zh-CN" altLang="en-US" sz="2400" b="1" kern="100" dirty="0">
                <a:latin typeface="Times New Roman"/>
                <a:ea typeface="黑体"/>
              </a:rPr>
              <a:t>、实时性、成本、功耗、生命周期、知识综合等</a:t>
            </a:r>
            <a:r>
              <a:rPr lang="zh-CN" altLang="en-US" sz="2400" b="1" kern="100" dirty="0" smtClean="0">
                <a:latin typeface="Times New Roman"/>
                <a:ea typeface="黑体"/>
              </a:rPr>
              <a:t>。</a:t>
            </a:r>
            <a:endParaRPr lang="zh-CN" altLang="zh-CN" sz="2400" b="1" kern="100" dirty="0">
              <a:latin typeface="Times New Roman"/>
              <a:ea typeface="黑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12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21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504" y="980728"/>
            <a:ext cx="8928991" cy="371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思考题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请你从技术的角度和系统角度给出嵌入式系统的定义。</a:t>
            </a:r>
          </a:p>
          <a:p>
            <a:pPr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谈一谈嵌入式系统的发展趋势（列出五个趋势以上）。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/>
              <a:t>ARM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是什么样的公司？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形形色色的嵌入式系统默默无闻地生活在我们的身边，为我们的学习生活增加了无穷的乐趣。请列举你所熟悉的五个嵌入式应用系统，并对每个嵌入式系统作简单的分析（指出它为什么是嵌入式系统）</a:t>
            </a:r>
            <a:r>
              <a:rPr lang="zh-CN" altLang="zh-CN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13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41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085" y="1124744"/>
            <a:ext cx="8671409" cy="476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1.2.1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嵌入式系统的学习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困惑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系统学习的基本原则</a:t>
            </a:r>
            <a:endParaRPr lang="en-US" altLang="zh-CN" sz="24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457200" eaLnBrk="0" hangingPunct="0">
              <a:lnSpc>
                <a:spcPct val="110000"/>
              </a:lnSpc>
              <a:spcBef>
                <a:spcPts val="1200"/>
              </a:spcBef>
              <a:buClr>
                <a:srgbClr val="00007D"/>
              </a:buClr>
              <a:buSzPct val="75000"/>
            </a:pPr>
            <a:r>
              <a:rPr lang="zh-CN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入门时间较快、硬件成本较少，软硬件资料规范、知识要素较多，学习难度较低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10000"/>
              </a:lnSpc>
              <a:spcBef>
                <a:spcPts val="12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．嵌入式系统学习困惑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－选择入门芯片：是微控制器还是微处理器？</a:t>
            </a:r>
            <a:endParaRPr lang="en-US" altLang="zh-CN" sz="2400" b="1" kern="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457200" eaLnBrk="0" hangingPunct="0">
              <a:lnSpc>
                <a:spcPct val="110000"/>
              </a:lnSpc>
              <a:spcBef>
                <a:spcPts val="12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要想成为一名知识结构合理且比较全面的嵌入式系统工程师，应该选择一个较典型的微控制器作为入门芯片，且从不带操作系统（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 Operating System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NOS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）学起，由浅入深，逐步推进。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338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085" y="1124744"/>
            <a:ext cx="867140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1.2.1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嵌入式系统的学习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困惑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．嵌入式系统学习困惑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－选择操作系统：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NOS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EOS</a:t>
            </a:r>
          </a:p>
          <a:p>
            <a:pPr lvl="0" indent="457200" eaLnBrk="0" hangingPunct="0">
              <a:lnSpc>
                <a:spcPct val="110000"/>
              </a:lnSpc>
              <a:spcBef>
                <a:spcPts val="12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首先把嵌入式系统软件与硬件基础打好了，再根据实际应用需要，选择一种实时操作系统（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）进行实践。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．嵌入式系统学习困惑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－硬件与软件：如何平衡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kern="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457200" eaLnBrk="0" hangingPunct="0">
              <a:lnSpc>
                <a:spcPct val="110000"/>
              </a:lnSpc>
              <a:spcBef>
                <a:spcPts val="12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系统设计是一个软件、硬件协同设计工程，不能像通用计算机那样，软件、硬件完全分开来看，要在一个大的框架内协调工作。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89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085" y="1124744"/>
            <a:ext cx="8671409" cy="3157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1.2.1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嵌入式系统的学习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困惑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建议：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indent="45720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微控制器作为入门芯片，开始阶段，不学习操作系统，着重打好底层驱动的软硬件基础。关于硬件与软件平衡问题，应该认识到：嵌入式系统与硬件紧密相关，是软件与硬件的综合体，没有对硬件的理解就不可能写好嵌入式软件，同样没有对软件的理解也不可能设计好嵌入式硬件。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18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4203" y="980728"/>
            <a:ext cx="8671409" cy="252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1.2.2 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系统的知识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体系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为核心嵌入式系统的知识体系如下：</a:t>
            </a:r>
          </a:p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）硬件最小系统（包括电源、晶振、复位、写入调试器接口等）及软件最小系统框架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zh-CN" sz="2400" dirty="0"/>
          </a:p>
          <a:p>
            <a:endParaRPr lang="zh-CN" altLang="zh-CN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17</a:t>
            </a:fld>
            <a:endParaRPr lang="en-US" altLang="zh-CN"/>
          </a:p>
        </p:txBody>
      </p:sp>
      <p:pic>
        <p:nvPicPr>
          <p:cNvPr id="7" name="图片 6" descr="未命名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2882" y="2780928"/>
            <a:ext cx="5755023" cy="39604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03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18</a:t>
            </a:fld>
            <a:endParaRPr lang="en-US" altLang="zh-CN"/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5688632" cy="568863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13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836712"/>
            <a:ext cx="8671409" cy="1455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1.2.2 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系统的知识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体系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I/O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GPIO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）、模数转换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、数模转换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、定时器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等硬件原理及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驱动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19</a:t>
            </a:fld>
            <a:endParaRPr lang="en-US" altLang="zh-CN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11803"/>
            <a:ext cx="5544616" cy="436638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89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343000"/>
            <a:ext cx="8064896" cy="3886200"/>
          </a:xfrm>
        </p:spPr>
        <p:txBody>
          <a:bodyPr/>
          <a:lstStyle/>
          <a:p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  <a:r>
              <a:rPr lang="zh-CN" altLang="en-US" dirty="0">
                <a:solidFill>
                  <a:srgbClr val="C00000"/>
                </a:solidFill>
              </a:rPr>
              <a:t>：</a:t>
            </a:r>
          </a:p>
          <a:p>
            <a:pPr marL="457200" lvl="1" indent="-914400"/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  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嵌入式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系统定义、发展简史、分类及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914400"/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  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嵌入式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系统的学习困惑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体系及学习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</a:t>
            </a:r>
          </a:p>
          <a:p>
            <a:pPr lvl="1" indent="-914400"/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  </a:t>
            </a:r>
            <a:r>
              <a:rPr lang="zh-CN" alt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</a:t>
            </a:r>
            <a:r>
              <a:rPr lang="zh-CN" alt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控制器与应用处理器简介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914400"/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  </a:t>
            </a:r>
            <a:r>
              <a:rPr lang="zh-CN" altLang="zh-CN" dirty="0" smtClean="0">
                <a:solidFill>
                  <a:srgbClr val="000099"/>
                </a:solidFill>
              </a:rPr>
              <a:t>嵌入式</a:t>
            </a:r>
            <a:r>
              <a:rPr lang="zh-CN" altLang="zh-CN" dirty="0">
                <a:solidFill>
                  <a:srgbClr val="000099"/>
                </a:solidFill>
              </a:rPr>
              <a:t>系统常用</a:t>
            </a:r>
            <a:r>
              <a:rPr lang="zh-CN" altLang="zh-CN" dirty="0" smtClean="0">
                <a:solidFill>
                  <a:srgbClr val="000099"/>
                </a:solidFill>
              </a:rPr>
              <a:t>术语</a:t>
            </a:r>
            <a:endParaRPr lang="en-US" altLang="zh-CN" dirty="0" smtClean="0">
              <a:solidFill>
                <a:srgbClr val="000099"/>
              </a:solidFill>
            </a:endParaRPr>
          </a:p>
          <a:p>
            <a:pPr lvl="1" indent="-914400"/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 </a:t>
            </a:r>
            <a:r>
              <a:rPr lang="zh-CN" altLang="zh-CN" dirty="0" smtClean="0">
                <a:solidFill>
                  <a:srgbClr val="000099"/>
                </a:solidFill>
              </a:rPr>
              <a:t>嵌入式</a:t>
            </a:r>
            <a:r>
              <a:rPr lang="zh-CN" altLang="zh-CN" dirty="0">
                <a:solidFill>
                  <a:srgbClr val="000099"/>
                </a:solidFill>
              </a:rPr>
              <a:t>系统常用的</a:t>
            </a:r>
            <a:r>
              <a:rPr lang="en-US" altLang="zh-CN" dirty="0">
                <a:solidFill>
                  <a:srgbClr val="000099"/>
                </a:solidFill>
              </a:rPr>
              <a:t>C</a:t>
            </a:r>
            <a:r>
              <a:rPr lang="zh-CN" altLang="zh-CN" dirty="0">
                <a:solidFill>
                  <a:srgbClr val="000099"/>
                </a:solidFill>
              </a:rPr>
              <a:t>语言基本语法概要</a:t>
            </a:r>
            <a:endParaRPr lang="zh-CN" altLang="en-US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5047" y="260648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 概述</a:t>
            </a:r>
            <a:endParaRPr lang="zh-CN" altLang="en-US" sz="32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025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1052736"/>
            <a:ext cx="8671409" cy="167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1.2.2 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嵌入式系统的知识体系</a:t>
            </a:r>
            <a:endParaRPr lang="en-US" altLang="zh-CN" sz="28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嵌入式通信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（如串行通信接口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UART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、串行外设接口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、集成电路互联总线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I2C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CAN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、嵌入式以太网、无线传感器网络等）硬件原理及驱动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构件。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20</a:t>
            </a:fld>
            <a:endParaRPr lang="en-US" altLang="zh-CN"/>
          </a:p>
        </p:txBody>
      </p:sp>
      <p:pic>
        <p:nvPicPr>
          <p:cNvPr id="3074" name="Picture 2" descr="http://b.hiphotos.baidu.com/baike/w%3D268%3Bg%3D0/sign=434407ba4c90f60304b09b410129d426/91ef76c6a7efce1b54d04341a951f3deb58f65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82" y="3154875"/>
            <a:ext cx="2223641" cy="166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71600" y="4878452"/>
            <a:ext cx="103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232</a:t>
            </a:r>
            <a:r>
              <a:rPr lang="zh-CN" altLang="en-US" b="1" dirty="0"/>
              <a:t>接口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18495"/>
            <a:ext cx="2251091" cy="162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635896" y="4839617"/>
            <a:ext cx="1136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USB</a:t>
            </a:r>
            <a:r>
              <a:rPr lang="zh-CN" altLang="en-US" b="1" dirty="0" smtClean="0"/>
              <a:t>接口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824" y="3413666"/>
            <a:ext cx="3634777" cy="142595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95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678" y="1019622"/>
            <a:ext cx="8671409" cy="204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1.2.2 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嵌入式系统的知识体系</a:t>
            </a:r>
            <a:endParaRPr lang="en-US" altLang="zh-CN" sz="28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显示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LED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、触摸屏等）、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（控制各种设备，包括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PWM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等控制技术）等应用模块的硬件原理及驱动构件；以及数据处理（图形、图像、语音、视频等处理或识别）等软件构件的制作与应用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21</a:t>
            </a:fld>
            <a:endParaRPr lang="en-US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6489" y="3395752"/>
            <a:ext cx="3779447" cy="77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711445"/>
            <a:ext cx="1872208" cy="236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70382" y="5008160"/>
            <a:ext cx="83780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）作为软件辅助开发工具的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实时操作系统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，也可以作为一个知识要素。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）掌握嵌入式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调试方法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。如断点调试、打桩调试、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printf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调试方法等。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688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3444" y="1045929"/>
            <a:ext cx="8243011" cy="460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1.2.3</a:t>
            </a: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基础阶段的学习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建议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第一：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遵循“先易后难，由浅入深”的原则，打好软硬件基础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第二：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充分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理解知识要素、掌握底层驱动构件的使用方法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第三：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基本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掌握底层驱动构件的制作方法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第四：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掌握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单步跟踪调试、打桩调试、</a:t>
            </a:r>
            <a:r>
              <a:rPr lang="en-US" altLang="zh-CN" sz="24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printf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输出调试等调试手段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第五：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特别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重要的是日积月累，勤学好问，充分利用本书及相关资源。关键点是学习嵌入式切忌急功近利，需要日积月累、循序渐进、水滴石穿、十年磨一剑。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565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045929"/>
            <a:ext cx="64807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12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 </a:t>
            </a:r>
            <a:r>
              <a:rPr lang="zh-CN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什么是嵌入式处理器的最小系统？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嵌入式系统与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嵌入式系统与通用计算机之间的区别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1.2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系统的学习困惑、知识体系、学习建议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84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1.3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微控制器与应用处理器简介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442" y="908720"/>
            <a:ext cx="8243011" cy="2111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1.3.1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微控制器（</a:t>
            </a: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简介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．微控制器（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）的基本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含义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/>
              <a:t>M</a:t>
            </a:r>
            <a:r>
              <a:rPr lang="en-US" altLang="zh-CN" sz="2200" dirty="0" smtClean="0"/>
              <a:t>icro</a:t>
            </a:r>
            <a:r>
              <a:rPr lang="en-US" altLang="zh-CN" sz="2200" b="1" dirty="0" smtClean="0"/>
              <a:t>c</a:t>
            </a:r>
            <a:r>
              <a:rPr lang="en-US" altLang="zh-CN" sz="2200" dirty="0" smtClean="0"/>
              <a:t>ontroller </a:t>
            </a:r>
            <a:r>
              <a:rPr lang="en-US" altLang="zh-CN" sz="2200" b="1" dirty="0" smtClean="0"/>
              <a:t>U</a:t>
            </a:r>
            <a:r>
              <a:rPr lang="en-US" altLang="zh-CN" sz="2200" dirty="0" smtClean="0"/>
              <a:t>nit</a:t>
            </a:r>
            <a:r>
              <a:rPr lang="zh-CN" altLang="en-US" sz="2200" dirty="0" smtClean="0"/>
              <a:t>）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基本含义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是：在一块芯片内集成了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、存储器、定时器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计数器及多种输入输出（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I/O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）接口的比较完整的数字处理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系统。</a:t>
            </a:r>
            <a:endParaRPr lang="en-US" altLang="zh-CN" sz="2200" b="1" kern="0" dirty="0" smtClean="0">
              <a:solidFill>
                <a:srgbClr val="00808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24</a:t>
            </a:fld>
            <a:endParaRPr lang="en-US" altLang="zh-CN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053" y="3006338"/>
            <a:ext cx="5462600" cy="180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79512" y="4797152"/>
            <a:ext cx="871296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/>
              <a:t>以</a:t>
            </a:r>
            <a:r>
              <a:rPr lang="en-US" altLang="zh-CN" sz="2200" b="1" dirty="0"/>
              <a:t>MCU</a:t>
            </a:r>
            <a:r>
              <a:rPr lang="zh-CN" altLang="en-US" sz="2200" b="1" dirty="0"/>
              <a:t>为核心的系统是应用最广的嵌入式系统，是现代测控系统的核心。</a:t>
            </a:r>
          </a:p>
          <a:p>
            <a:pPr marL="342900" indent="-342900" algn="just"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200" b="1" dirty="0"/>
              <a:t>MCU</a:t>
            </a:r>
            <a:r>
              <a:rPr lang="zh-CN" altLang="en-US" sz="2200" b="1" dirty="0"/>
              <a:t>出现之前，人们必须用纯硬件电路实现测控系统，</a:t>
            </a:r>
            <a:r>
              <a:rPr lang="en-US" altLang="zh-CN" sz="2200" b="1" dirty="0"/>
              <a:t>MCU</a:t>
            </a:r>
            <a:r>
              <a:rPr lang="zh-CN" altLang="en-US" sz="2200" b="1" dirty="0"/>
              <a:t>出现以后，测控系统中的大部分计算与控制功能由</a:t>
            </a:r>
            <a:r>
              <a:rPr lang="en-US" altLang="zh-CN" sz="2200" b="1" dirty="0"/>
              <a:t>MCU</a:t>
            </a:r>
            <a:r>
              <a:rPr lang="zh-CN" altLang="en-US" sz="2200" b="1" dirty="0"/>
              <a:t>的软件实现，输入、输出与执行动作等通过硬件实现，带来了设计上的本质变化。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627" y="2573173"/>
            <a:ext cx="1963474" cy="1206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343" y="3737210"/>
            <a:ext cx="1255713" cy="102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942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1.3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微控制器与应用处理器简介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442" y="908720"/>
            <a:ext cx="8243011" cy="947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1.3.1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微控制器（</a:t>
            </a: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简介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．嵌入式系统与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25</a:t>
            </a:fld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323528" y="1856672"/>
            <a:ext cx="87129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/>
              <a:t>大部分嵌入式系统以</a:t>
            </a:r>
            <a:r>
              <a:rPr lang="en-US" altLang="zh-CN" sz="2200" b="1" dirty="0"/>
              <a:t>MCU</a:t>
            </a:r>
            <a:r>
              <a:rPr lang="zh-CN" altLang="en-US" sz="2200" b="1" dirty="0"/>
              <a:t>为核心进行设计</a:t>
            </a:r>
            <a:r>
              <a:rPr lang="zh-CN" altLang="en-US" sz="2200" b="1" dirty="0" smtClean="0"/>
              <a:t>。</a:t>
            </a:r>
            <a:endParaRPr lang="zh-CN" altLang="en-US" sz="2200" b="1" dirty="0"/>
          </a:p>
          <a:p>
            <a:pPr marL="342900" indent="-342900" algn="just"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/>
              <a:t>以</a:t>
            </a:r>
            <a:r>
              <a:rPr lang="en-US" altLang="zh-CN" sz="2200" b="1" dirty="0"/>
              <a:t>MCU</a:t>
            </a:r>
            <a:r>
              <a:rPr lang="zh-CN" altLang="en-US" sz="2200" b="1" dirty="0"/>
              <a:t>为核心的系统是应用最广的嵌入式系统</a:t>
            </a:r>
            <a:r>
              <a:rPr lang="zh-CN" altLang="en-US" sz="2200" b="1" dirty="0" smtClean="0"/>
              <a:t>。</a:t>
            </a:r>
            <a:endParaRPr lang="zh-CN" altLang="en-US" sz="2200" b="1" dirty="0"/>
          </a:p>
        </p:txBody>
      </p:sp>
      <p:sp>
        <p:nvSpPr>
          <p:cNvPr id="9" name="矩形 8"/>
          <p:cNvSpPr/>
          <p:nvPr/>
        </p:nvSpPr>
        <p:spPr>
          <a:xfrm>
            <a:off x="450494" y="2635719"/>
            <a:ext cx="8243011" cy="277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出现之后测控系统设计方法发生的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变化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indent="45720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200" b="1" dirty="0"/>
              <a:t>MCU</a:t>
            </a:r>
            <a:r>
              <a:rPr lang="zh-CN" altLang="en-US" sz="2200" b="1" dirty="0"/>
              <a:t>出现以后，测控系统设计方法逐步产生变化，系统中的大部分计算与控制功能由</a:t>
            </a:r>
            <a:r>
              <a:rPr lang="en-US" altLang="zh-CN" sz="2200" b="1" dirty="0"/>
              <a:t>MCU</a:t>
            </a:r>
            <a:r>
              <a:rPr lang="zh-CN" altLang="en-US" sz="2200" b="1" dirty="0"/>
              <a:t>的软件实现。其它电子线路成为</a:t>
            </a:r>
            <a:r>
              <a:rPr lang="en-US" altLang="zh-CN" sz="2200" b="1" dirty="0"/>
              <a:t>MCU</a:t>
            </a:r>
            <a:r>
              <a:rPr lang="zh-CN" altLang="en-US" sz="2200" b="1" dirty="0"/>
              <a:t>的外围接口电路，承担着输入、输出与执行动作等功能，而计算、比较与判断等原来必须用电路实现的功能，可以用软件取代，大大地提高了系统的性能与稳定性，这种控制技术称之为嵌入式控制技术。</a:t>
            </a:r>
            <a:endParaRPr lang="en-US" altLang="zh-CN" sz="2200" b="1" dirty="0"/>
          </a:p>
        </p:txBody>
      </p:sp>
    </p:spTree>
    <p:extLst>
      <p:ext uri="{BB962C8B-B14F-4D97-AF65-F5344CB8AC3E}">
        <p14:creationId xmlns:p14="http://schemas.microsoft.com/office/powerpoint/2010/main" val="356375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836712"/>
            <a:ext cx="8712968" cy="192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1.3.2 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为核心的嵌入式测控产品的基本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组成</a:t>
            </a:r>
            <a:endParaRPr lang="en-US" altLang="zh-CN" sz="24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为核心的嵌入式测控产品的基本组成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1-2]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，是以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为核心，辅以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工作支撑电路、开关量信号输入电路、模拟信号输入电路、其他输入信号或通信电路、输出执行机构电路等。这样，简化了硬件电路设计，软件起到了重要作用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0" dirty="0" smtClean="0">
              <a:solidFill>
                <a:srgbClr val="00808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26</a:t>
            </a:fld>
            <a:endParaRPr lang="en-US" altLang="zh-CN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599" y="2602801"/>
            <a:ext cx="5430794" cy="3596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29811" y="6273801"/>
            <a:ext cx="428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图</a:t>
            </a:r>
            <a:r>
              <a:rPr lang="en-US" altLang="zh-CN" b="1" dirty="0"/>
              <a:t>1-2 </a:t>
            </a:r>
            <a:r>
              <a:rPr lang="zh-CN" altLang="zh-CN" b="1" dirty="0"/>
              <a:t>一个典型的嵌入式测控系统框图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1.3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微控制器与应用处理器简介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51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1.3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微控制器与应用处理器简介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442" y="908720"/>
            <a:ext cx="8243011" cy="479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1.3.3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处理器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简介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zh-CN" sz="2400" b="1" dirty="0" smtClean="0"/>
              <a:t>应用</a:t>
            </a:r>
            <a:r>
              <a:rPr lang="zh-CN" altLang="zh-CN" sz="2400" b="1" dirty="0"/>
              <a:t>处理器的全名是多媒体应用</a:t>
            </a:r>
            <a:r>
              <a:rPr lang="zh-CN" altLang="zh-CN" sz="2400" b="1" dirty="0" smtClean="0"/>
              <a:t>处理器</a:t>
            </a:r>
            <a:r>
              <a:rPr lang="zh-CN" altLang="zh-CN" sz="2400" b="1" dirty="0"/>
              <a:t>（</a:t>
            </a:r>
            <a:r>
              <a:rPr lang="en-US" altLang="zh-CN" sz="2400" b="1" dirty="0"/>
              <a:t>Multimedia Application Processor</a:t>
            </a:r>
            <a:r>
              <a:rPr lang="zh-CN" altLang="zh-CN" sz="2400" b="1" dirty="0"/>
              <a:t>） </a:t>
            </a:r>
            <a:r>
              <a:rPr lang="zh-CN" altLang="zh-CN" sz="2400" b="1" dirty="0" smtClean="0"/>
              <a:t>，</a:t>
            </a:r>
            <a:r>
              <a:rPr lang="zh-CN" altLang="zh-CN" sz="2400" b="1" dirty="0"/>
              <a:t>简称</a:t>
            </a:r>
            <a:r>
              <a:rPr lang="en-US" altLang="zh-CN" sz="2400" b="1" dirty="0"/>
              <a:t>MAP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zh-CN" sz="2400" b="1" dirty="0" smtClean="0"/>
              <a:t>它</a:t>
            </a:r>
            <a:r>
              <a:rPr lang="zh-CN" altLang="zh-CN" sz="2400" b="1" dirty="0"/>
              <a:t>是在低功耗</a:t>
            </a:r>
            <a:r>
              <a:rPr lang="en-US" altLang="zh-CN" sz="2400" b="1" dirty="0"/>
              <a:t>CPU</a:t>
            </a:r>
            <a:r>
              <a:rPr lang="zh-CN" altLang="zh-CN" sz="2400" b="1" dirty="0"/>
              <a:t>的基础上扩展音视频功能和专用接口的超大规模集成电路，是伴随着便携式移动设备特别是智能手机而产生的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en-US" altLang="zh-CN" sz="2400" b="1" dirty="0" smtClean="0"/>
              <a:t>NXP</a:t>
            </a:r>
            <a:r>
              <a:rPr lang="zh-CN" altLang="zh-CN" sz="2400" b="1" dirty="0"/>
              <a:t>的</a:t>
            </a:r>
            <a:r>
              <a:rPr lang="en-US" altLang="zh-CN" sz="2400" b="1" dirty="0"/>
              <a:t>i.MX</a:t>
            </a:r>
            <a:r>
              <a:rPr lang="zh-CN" altLang="zh-CN" sz="2400" b="1" dirty="0"/>
              <a:t>就是基于</a:t>
            </a:r>
            <a:r>
              <a:rPr lang="en-US" altLang="zh-CN" sz="2400" b="1" dirty="0"/>
              <a:t>ARM</a:t>
            </a:r>
            <a:r>
              <a:rPr lang="zh-CN" altLang="zh-CN" sz="2400" b="1" dirty="0"/>
              <a:t>的单核</a:t>
            </a:r>
            <a:r>
              <a:rPr lang="en-US" altLang="zh-CN" sz="2400" b="1" dirty="0"/>
              <a:t>/</a:t>
            </a:r>
            <a:r>
              <a:rPr lang="zh-CN" altLang="zh-CN" sz="2400" b="1" dirty="0"/>
              <a:t>多核应用处理器解决方案，适用于中高端消费电子、多媒体、网络通信等应用，</a:t>
            </a:r>
            <a:r>
              <a:rPr lang="en-US" altLang="zh-CN" sz="2400" b="1" dirty="0"/>
              <a:t>i.MX</a:t>
            </a:r>
            <a:r>
              <a:rPr lang="zh-CN" altLang="zh-CN" sz="2400" b="1" dirty="0"/>
              <a:t>产品主要有</a:t>
            </a:r>
            <a:r>
              <a:rPr lang="en-US" altLang="zh-CN" sz="2400" b="1" dirty="0"/>
              <a:t>2015</a:t>
            </a:r>
            <a:r>
              <a:rPr lang="zh-CN" altLang="zh-CN" sz="2400" b="1" dirty="0"/>
              <a:t>年开始推出的</a:t>
            </a:r>
            <a:r>
              <a:rPr lang="en-US" altLang="zh-CN" sz="2400" b="1" dirty="0"/>
              <a:t>i.MX 7</a:t>
            </a:r>
            <a:r>
              <a:rPr lang="zh-CN" altLang="zh-CN" sz="2400" b="1" dirty="0"/>
              <a:t>系列，</a:t>
            </a:r>
            <a:r>
              <a:rPr lang="en-US" altLang="zh-CN" sz="2400" b="1" dirty="0"/>
              <a:t>2013</a:t>
            </a:r>
            <a:r>
              <a:rPr lang="zh-CN" altLang="zh-CN" sz="2400" b="1" dirty="0"/>
              <a:t>至</a:t>
            </a:r>
            <a:r>
              <a:rPr lang="en-US" altLang="zh-CN" sz="2400" b="1" dirty="0"/>
              <a:t>2015</a:t>
            </a:r>
            <a:r>
              <a:rPr lang="zh-CN" altLang="zh-CN" sz="2400" b="1" dirty="0"/>
              <a:t>年间推出的</a:t>
            </a:r>
            <a:r>
              <a:rPr lang="en-US" altLang="zh-CN" sz="2400" b="1" dirty="0"/>
              <a:t>i.MX 6</a:t>
            </a:r>
            <a:r>
              <a:rPr lang="zh-CN" altLang="zh-CN" sz="2400" b="1" dirty="0"/>
              <a:t>及</a:t>
            </a:r>
            <a:r>
              <a:rPr lang="en-US" altLang="zh-CN" sz="2400" b="1" dirty="0"/>
              <a:t>2010</a:t>
            </a:r>
            <a:r>
              <a:rPr lang="zh-CN" altLang="zh-CN" sz="2400" b="1" dirty="0"/>
              <a:t>至</a:t>
            </a:r>
            <a:r>
              <a:rPr lang="en-US" altLang="zh-CN" sz="2400" b="1" dirty="0"/>
              <a:t>2012</a:t>
            </a:r>
            <a:r>
              <a:rPr lang="zh-CN" altLang="zh-CN" sz="2400" b="1" dirty="0"/>
              <a:t>年间推出</a:t>
            </a:r>
            <a:r>
              <a:rPr lang="en-US" altLang="zh-CN" sz="2400" b="1" dirty="0"/>
              <a:t>i.MX 5X</a:t>
            </a:r>
            <a:r>
              <a:rPr lang="zh-CN" altLang="zh-CN" sz="2400" b="1" dirty="0"/>
              <a:t>系列等</a:t>
            </a:r>
            <a:r>
              <a:rPr lang="zh-CN" altLang="zh-CN" sz="2400" b="1" dirty="0" smtClean="0"/>
              <a:t>。</a:t>
            </a:r>
            <a:endParaRPr lang="zh-CN" altLang="en-US" sz="2400" b="1" kern="0" dirty="0">
              <a:solidFill>
                <a:srgbClr val="00808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905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45432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1.3  MCU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和应用处理器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简介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443" y="1218525"/>
            <a:ext cx="7594942" cy="248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en-US" sz="3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</a:t>
            </a:r>
            <a:endParaRPr lang="en-US" altLang="zh-CN" sz="3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、什么叫嵌入式处理器？嵌入式处理器分为哪几类？</a:t>
            </a:r>
            <a:endParaRPr lang="en-US" altLang="zh-CN" sz="2400" b="1" kern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（微控制器）的基本组成。</a:t>
            </a:r>
            <a:endParaRPr lang="en-US" altLang="zh-CN" sz="2400" b="1" kern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dirty="0" smtClean="0">
                <a:solidFill>
                  <a:srgbClr val="000000"/>
                </a:solidFill>
              </a:rPr>
              <a:t>、</a:t>
            </a:r>
            <a:r>
              <a:rPr lang="zh-CN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单片机是不是嵌入式系统？它与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</a:t>
            </a:r>
            <a:r>
              <a:rPr lang="zh-CN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嵌入式系统有何异同</a:t>
            </a:r>
            <a:r>
              <a:rPr lang="zh-CN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744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442" y="908720"/>
            <a:ext cx="8243011" cy="1794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1.4.1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）封装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Package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用塑料、金属或陶瓷材料等把集成电路封在其中。封装可以保护芯片，并使芯片与外部世界相连。常用的封装形式可分为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通孔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封装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贴片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封装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29</a:t>
            </a:fld>
            <a:endParaRPr lang="en-US" altLang="zh-CN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2" t="9775"/>
          <a:stretch/>
        </p:blipFill>
        <p:spPr bwMode="auto">
          <a:xfrm>
            <a:off x="2445008" y="3167378"/>
            <a:ext cx="5561781" cy="3429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71600" y="270305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C00000"/>
                </a:solidFill>
              </a:rPr>
              <a:t>通孔封装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0768" y="3436648"/>
            <a:ext cx="19543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单列直插型</a:t>
            </a:r>
            <a:r>
              <a:rPr lang="zh-CN" altLang="zh-CN" dirty="0"/>
              <a:t>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3568" y="4697698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双列直插型：</a:t>
            </a:r>
          </a:p>
        </p:txBody>
      </p:sp>
      <p:sp>
        <p:nvSpPr>
          <p:cNvPr id="8" name="矩形 7"/>
          <p:cNvSpPr/>
          <p:nvPr/>
        </p:nvSpPr>
        <p:spPr>
          <a:xfrm>
            <a:off x="827584" y="5805264"/>
            <a:ext cx="19191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/>
              <a:t>Z</a:t>
            </a:r>
            <a:r>
              <a:rPr lang="zh-CN" altLang="en-US" sz="2400" b="1" dirty="0"/>
              <a:t>字形封装：</a:t>
            </a:r>
          </a:p>
        </p:txBody>
      </p:sp>
    </p:spTree>
    <p:extLst>
      <p:ext uri="{BB962C8B-B14F-4D97-AF65-F5344CB8AC3E}">
        <p14:creationId xmlns:p14="http://schemas.microsoft.com/office/powerpoint/2010/main" val="105032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59" y="2130101"/>
            <a:ext cx="3019717" cy="1961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15" y="4091854"/>
            <a:ext cx="2651006" cy="1928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84086"/>
            <a:ext cx="4032448" cy="3013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23528" y="1456735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首先看</a:t>
            </a:r>
            <a:r>
              <a:rPr lang="zh-CN" altLang="zh-CN" sz="28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嵌入式</a:t>
            </a:r>
            <a:r>
              <a:rPr lang="zh-CN" altLang="zh-CN" sz="2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系统的一些</a:t>
            </a:r>
            <a:r>
              <a:rPr lang="zh-CN" altLang="zh-CN" sz="28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BC7B45-20C1-48AE-8B78-AFAD20EA80B5}" type="slidenum">
              <a:rPr lang="en-US" altLang="zh-CN" smtClean="0"/>
              <a:pPr/>
              <a:t>3</a:t>
            </a:fld>
            <a:endParaRPr lang="en-US" altLang="zh-CN" dirty="0"/>
          </a:p>
        </p:txBody>
      </p:sp>
      <p:sp>
        <p:nvSpPr>
          <p:cNvPr id="9" name="矩形 8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9878" y="5867137"/>
            <a:ext cx="83961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根据这些</a:t>
            </a:r>
            <a:r>
              <a:rPr lang="zh-CN" altLang="zh-CN" sz="28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r>
              <a:rPr lang="zh-CN" altLang="en-US" sz="28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：请同学们举例，总结特点</a:t>
            </a:r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970751"/>
            <a:ext cx="3969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1.1.1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嵌入式系统的定义</a:t>
            </a:r>
          </a:p>
        </p:txBody>
      </p:sp>
    </p:spTree>
    <p:extLst>
      <p:ext uri="{BB962C8B-B14F-4D97-AF65-F5344CB8AC3E}">
        <p14:creationId xmlns:p14="http://schemas.microsoft.com/office/powerpoint/2010/main" val="192167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30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827584" y="112474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贴片封装</a:t>
            </a:r>
          </a:p>
        </p:txBody>
      </p:sp>
      <p:sp>
        <p:nvSpPr>
          <p:cNvPr id="3" name="矩形 2"/>
          <p:cNvSpPr/>
          <p:nvPr/>
        </p:nvSpPr>
        <p:spPr>
          <a:xfrm>
            <a:off x="1765450" y="1762400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小外形封装</a:t>
            </a:r>
            <a:r>
              <a:rPr lang="zh-CN" altLang="en-US" sz="2400" b="1" dirty="0" smtClean="0"/>
              <a:t>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77275" y="3431998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紧缩小外形封装</a:t>
            </a:r>
            <a:r>
              <a:rPr lang="zh-CN" altLang="en-US" sz="2400" b="1" dirty="0" smtClean="0"/>
              <a:t>：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1269846" y="5149315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四方扁平封装</a:t>
            </a:r>
            <a:r>
              <a:rPr lang="zh-CN" altLang="en-US" sz="2400" b="1" dirty="0"/>
              <a:t>：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35909"/>
            <a:ext cx="2088232" cy="135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40968"/>
            <a:ext cx="2088232" cy="1168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169" y="4788856"/>
            <a:ext cx="2319983" cy="142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30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908720"/>
            <a:ext cx="8892480" cy="1743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1.4.1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印刷电路板（</a:t>
            </a:r>
            <a:r>
              <a:rPr lang="en-US" altLang="zh-CN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PCB</a:t>
            </a:r>
            <a:r>
              <a:rPr lang="zh-CN" altLang="en-US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也叫</a:t>
            </a:r>
            <a:r>
              <a:rPr lang="en-US" altLang="zh-CN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PCB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Printed Circuit Board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）板，是组装电子元件用的基板，是电路原理图的实物化。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PCB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的主要功能是提供集成电路等各种电子元器件固定、装配的机械支撑。。</a:t>
            </a:r>
            <a:endParaRPr lang="en-US" altLang="zh-CN" sz="23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31</a:t>
            </a:fld>
            <a:endParaRPr lang="en-US" altLang="zh-CN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436" y="2652274"/>
            <a:ext cx="5291247" cy="372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8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908720"/>
            <a:ext cx="8892480" cy="3454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1.4.1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）动态可读写随机存储器（</a:t>
            </a:r>
            <a:r>
              <a:rPr lang="en-US" altLang="zh-CN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DRAM</a:t>
            </a:r>
            <a:r>
              <a:rPr lang="zh-CN" altLang="en-US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）与静态可读写随机存储器（</a:t>
            </a:r>
            <a:r>
              <a:rPr lang="en-US" altLang="zh-CN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SRAM</a:t>
            </a:r>
            <a:r>
              <a:rPr lang="zh-CN" altLang="en-US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））</a:t>
            </a:r>
            <a:endParaRPr lang="en-US" altLang="zh-CN" sz="23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分为</a:t>
            </a:r>
            <a:r>
              <a:rPr lang="en-US" altLang="zh-CN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DRAM</a:t>
            </a:r>
            <a:r>
              <a:rPr lang="zh-CN" altLang="en-US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（动态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可读写</a:t>
            </a:r>
            <a:r>
              <a:rPr lang="zh-CN" altLang="en-US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随机存储器）和</a:t>
            </a:r>
            <a:r>
              <a:rPr lang="en-US" altLang="zh-CN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SRAM</a:t>
            </a:r>
            <a:r>
              <a:rPr lang="zh-CN" altLang="en-US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（静态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可读写</a:t>
            </a:r>
            <a:r>
              <a:rPr lang="zh-CN" altLang="en-US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随机存储器）；</a:t>
            </a:r>
            <a:endParaRPr lang="en-US" altLang="zh-CN" sz="23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en-US" altLang="zh-CN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DRAM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由一个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MOS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管组成一个二进制存储位电路，一般每隔一段时间就要控制刷新信息，给其充电。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DRAM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价格低，但控制繁琐，接口复杂。一般用于内存、显</a:t>
            </a:r>
            <a:r>
              <a:rPr lang="zh-CN" altLang="en-US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存。下图为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：内存显存。</a:t>
            </a:r>
            <a:endParaRPr lang="en-US" altLang="zh-CN" sz="23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32</a:t>
            </a:fld>
            <a:endParaRPr lang="en-US" altLang="zh-CN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10" b="9720"/>
          <a:stretch/>
        </p:blipFill>
        <p:spPr bwMode="auto">
          <a:xfrm>
            <a:off x="5615608" y="4293096"/>
            <a:ext cx="3138560" cy="2471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79512" y="4293096"/>
            <a:ext cx="543609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SRAM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一般由四个或者六个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MOS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管构成一个二进制位电路。当通电工作时，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SRAM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不用刷新，可以保持原有的数据不变。一般用于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的缓存。</a:t>
            </a:r>
          </a:p>
        </p:txBody>
      </p:sp>
    </p:spTree>
    <p:extLst>
      <p:ext uri="{BB962C8B-B14F-4D97-AF65-F5344CB8AC3E}">
        <p14:creationId xmlns:p14="http://schemas.microsoft.com/office/powerpoint/2010/main" val="317925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908720"/>
            <a:ext cx="8892480" cy="259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1.4.1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只读存储器（</a:t>
            </a:r>
            <a:r>
              <a:rPr lang="en-US" altLang="zh-CN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ROM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3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数据可以读出，但不可以</a:t>
            </a:r>
            <a:r>
              <a:rPr lang="zh-CN" altLang="en-US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修改。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通常用来存储一些固定不变的信息，如：常数、程序等。</a:t>
            </a: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ROM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有固定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ROM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、可编程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ROM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（即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）和可擦除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ROM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（即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EPROM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）等</a:t>
            </a:r>
            <a:r>
              <a:rPr lang="zh-CN" altLang="en-US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几种，如下图所示，闪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</a:t>
            </a: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也是一种</a:t>
            </a:r>
            <a:r>
              <a:rPr lang="en-US" altLang="zh-CN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ROM</a:t>
            </a:r>
            <a:r>
              <a:rPr lang="zh-CN" altLang="en-US" sz="23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3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33</a:t>
            </a:fld>
            <a:endParaRPr lang="en-US" altLang="zh-CN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17032"/>
            <a:ext cx="21637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718" y="3717032"/>
            <a:ext cx="2286000" cy="171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74556"/>
            <a:ext cx="1895475" cy="180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86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052736"/>
            <a:ext cx="8640960" cy="376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1.4.1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）闪速存储器（</a:t>
            </a:r>
            <a:r>
              <a:rPr lang="en-US" altLang="zh-CN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Flash Memory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3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4572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闪速存储器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简称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闪存，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是一种新型快速的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E2PROM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。由于工艺和结构上的改进，闪存比普通的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E2PROM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的擦除速度更快，集成度更高。闪存相对于传统的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E2PROM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来说，其最大的优点是系统内编程，也就是说不需要另外的器件来修改内容。闪存的结构随着时代的发展而有些变动，尽管现代的快速闪存是系统内可编程的，但仍然没有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RAM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使用起来方便。擦写操作必须通过特定的程序算法来实现。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63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052736"/>
            <a:ext cx="8640960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1.4.1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模拟量与开关量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模拟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量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是指时间连续、数值也连续的物理量，如温度、压力、流量、速度、声音等。在工程技术上，为了便于分析，常用传感器、变换器将模拟量转换为电流、电压或电阻等电学量。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开关量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是指一种二值信号，用两个电平（高电平和低电平）分别来表示两个逻辑值（逻辑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和逻辑</a:t>
            </a:r>
            <a:r>
              <a:rPr lang="en-US" altLang="zh-CN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35</a:t>
            </a:fld>
            <a:endParaRPr lang="en-US" altLang="zh-CN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35105" y="4332487"/>
            <a:ext cx="4574735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002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993" y="908720"/>
            <a:ext cx="8640960" cy="2811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1.4.2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与通信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相关的术语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3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并行通信和串行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通信</a:t>
            </a:r>
            <a:endParaRPr lang="en-US" altLang="zh-CN" sz="23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0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并行</a:t>
            </a:r>
            <a:r>
              <a:rPr lang="zh-CN" altLang="en-US" sz="20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通信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是指数据的各位同时在多根并行数据线上进行传输的通信方式，数据的各位同时由源到达目的地。如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位、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位、</a:t>
            </a:r>
            <a:r>
              <a:rPr lang="en-US" altLang="zh-CN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位等同时传输。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0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串行通信</a:t>
            </a:r>
            <a:r>
              <a:rPr lang="zh-CN" altLang="en-US" sz="20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是指数据在单线（电平高低表征信号）或双线（差分信号）上，按时间先后一位一位地逐位传送，其优点是节省传输线，但相对于并行通信来说，速度较慢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36</a:t>
            </a:fld>
            <a:endParaRPr lang="en-US" altLang="zh-CN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7757342" cy="2804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46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993" y="908720"/>
            <a:ext cx="8640960" cy="187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1.4.2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与通信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相关的术语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串行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外设接口</a:t>
            </a:r>
            <a:r>
              <a:rPr lang="en-US" altLang="zh-CN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SPI</a:t>
            </a:r>
            <a:endParaRPr lang="zh-CN" altLang="en-US" sz="24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Motorola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公司推出的一种串行通信方式，主要用于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扩展外围芯片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37</a:t>
            </a:fld>
            <a:endParaRPr lang="en-US" altLang="zh-CN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69545"/>
            <a:ext cx="7694817" cy="244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358092" y="5373216"/>
            <a:ext cx="24897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SPI</a:t>
            </a:r>
            <a:r>
              <a:rPr lang="zh-CN" altLang="en-US" sz="2000" b="1" dirty="0"/>
              <a:t>全双工主</a:t>
            </a:r>
            <a:r>
              <a:rPr lang="en-US" altLang="zh-CN" sz="2000" b="1" dirty="0"/>
              <a:t>-</a:t>
            </a:r>
            <a:r>
              <a:rPr lang="zh-CN" altLang="en-US" sz="2000" b="1" dirty="0"/>
              <a:t>从连接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93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01993" y="908720"/>
                <a:ext cx="8640960" cy="2295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eaLnBrk="0" hangingPunct="0">
                  <a:lnSpc>
                    <a:spcPct val="110000"/>
                  </a:lnSpc>
                  <a:spcBef>
                    <a:spcPts val="600"/>
                  </a:spcBef>
                  <a:buClr>
                    <a:srgbClr val="00007D"/>
                  </a:buClr>
                  <a:buSzPct val="75000"/>
                </a:pPr>
                <a:r>
                  <a:rPr lang="en-US" altLang="zh-CN" sz="2400" b="1" kern="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1.4.2 </a:t>
                </a:r>
                <a:r>
                  <a:rPr lang="zh-CN" altLang="en-US" sz="2400" b="1" kern="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与通信</a:t>
                </a:r>
                <a:r>
                  <a:rPr lang="zh-CN" altLang="en-US" sz="2400" b="1" kern="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相关的术语</a:t>
                </a:r>
                <a:endParaRPr lang="en-US" altLang="zh-CN" sz="24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just" eaLnBrk="0" hangingPunct="0">
                  <a:lnSpc>
                    <a:spcPct val="110000"/>
                  </a:lnSpc>
                  <a:spcBef>
                    <a:spcPts val="600"/>
                  </a:spcBef>
                  <a:buClr>
                    <a:srgbClr val="00007D"/>
                  </a:buClr>
                  <a:buSzPct val="75000"/>
                </a:pPr>
                <a:r>
                  <a:rPr lang="zh-CN" altLang="en-US" sz="2300" b="1" kern="0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300" b="1" kern="0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300" b="1" kern="0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zh-CN" altLang="en-US" sz="2400" b="1" kern="0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集成电路互连总线</a:t>
                </a:r>
                <a:r>
                  <a:rPr lang="en-US" altLang="zh-CN" sz="2400" b="1" kern="0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I2C</a:t>
                </a:r>
              </a:p>
              <a:p>
                <a:pPr marL="342900" indent="-342900" algn="just" eaLnBrk="0" hangingPunct="0">
                  <a:lnSpc>
                    <a:spcPct val="110000"/>
                  </a:lnSpc>
                  <a:spcBef>
                    <a:spcPts val="600"/>
                  </a:spcBef>
                  <a:buClr>
                    <a:srgbClr val="00007D"/>
                  </a:buClr>
                  <a:buSzPct val="75000"/>
                  <a:buFont typeface="Wingdings" panose="05000000000000000000" pitchFamily="2" charset="2"/>
                  <a:buChar char="l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kern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400" b="1" i="0" kern="0" smtClean="0">
                            <a:solidFill>
                              <a:srgbClr val="C00000"/>
                            </a:solidFill>
                            <a:latin typeface="Cambria Math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𝐈</m:t>
                        </m:r>
                      </m:e>
                      <m:sup>
                        <m:r>
                          <a:rPr lang="en-US" altLang="zh-CN" sz="2400" b="1" i="0" kern="0" smtClean="0">
                            <a:solidFill>
                              <a:srgbClr val="C00000"/>
                            </a:solidFill>
                            <a:latin typeface="Cambria Math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400" b="1" kern="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kern="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zh-CN" altLang="en-US" sz="2400" b="1" kern="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另一种简写为</a:t>
                </a:r>
                <a:r>
                  <a:rPr lang="en-US" altLang="zh-CN" sz="2400" b="1" kern="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I2C</a:t>
                </a:r>
                <a:r>
                  <a:rPr lang="zh-CN" altLang="en-US" sz="2400" b="1" kern="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kern="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Inter-Integrated Circuit</a:t>
                </a:r>
                <a:r>
                  <a:rPr lang="zh-CN" altLang="en-US" sz="2400" b="1" kern="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），是一种由</a:t>
                </a:r>
                <a:r>
                  <a:rPr lang="en-US" altLang="zh-CN" sz="2400" b="1" kern="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PHILIPS</a:t>
                </a:r>
                <a:r>
                  <a:rPr lang="zh-CN" altLang="en-US" sz="2400" b="1" kern="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公司开发的两线式串行总线，有的书籍也记为</a:t>
                </a:r>
                <a:r>
                  <a:rPr lang="en-US" altLang="zh-CN" sz="2400" b="1" kern="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IIC</a:t>
                </a:r>
                <a:r>
                  <a:rPr lang="zh-CN" altLang="en-US" sz="2400" b="1" kern="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kern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400" b="1" i="0" kern="0" smtClean="0">
                            <a:solidFill>
                              <a:srgbClr val="C00000"/>
                            </a:solidFill>
                            <a:latin typeface="Cambria Math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𝐈</m:t>
                        </m:r>
                      </m:e>
                      <m:sup>
                        <m:r>
                          <a:rPr lang="en-US" altLang="zh-CN" sz="2400" b="1" i="0" kern="0" smtClean="0">
                            <a:solidFill>
                              <a:srgbClr val="C00000"/>
                            </a:solidFill>
                            <a:latin typeface="Cambria Math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400" b="1" kern="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en-US" sz="2400" b="1" kern="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400" b="1" kern="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主要用于用户电路板内</a:t>
                </a:r>
                <a:r>
                  <a:rPr lang="en-US" altLang="zh-CN" sz="2400" b="1" kern="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MCU</a:t>
                </a:r>
                <a:r>
                  <a:rPr lang="zh-CN" altLang="en-US" sz="2400" b="1" kern="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与其外围电路的连接。</a:t>
                </a:r>
                <a:endParaRPr lang="zh-CN" altLang="en-US" sz="2000" b="1" kern="0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93" y="908720"/>
                <a:ext cx="8640960" cy="2295885"/>
              </a:xfrm>
              <a:prstGeom prst="rect">
                <a:avLst/>
              </a:prstGeom>
              <a:blipFill rotWithShape="1">
                <a:blip r:embed="rId2"/>
                <a:stretch>
                  <a:fillRect l="-1129" t="-2653" r="-1059" b="-3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38</a:t>
            </a:fld>
            <a:endParaRPr lang="en-US" altLang="zh-CN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597" y="3284984"/>
            <a:ext cx="7601851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563888" y="6053226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I2C</a:t>
            </a:r>
            <a:r>
              <a:rPr lang="zh-CN" altLang="en-US" sz="2000" b="1" dirty="0"/>
              <a:t>的典型连接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597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993" y="908720"/>
            <a:ext cx="8640960" cy="282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1.4.2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与通信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相关的术语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3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通用串行总线</a:t>
            </a:r>
            <a:r>
              <a:rPr lang="en-US" altLang="zh-CN" sz="2400" b="1" dirty="0">
                <a:solidFill>
                  <a:srgbClr val="000099"/>
                </a:solidFill>
                <a:latin typeface="Times New Roman"/>
                <a:ea typeface="仿宋_GB2312"/>
              </a:rPr>
              <a:t>USB</a:t>
            </a:r>
            <a:endParaRPr lang="zh-CN" altLang="zh-CN" sz="2400" b="1" dirty="0">
              <a:solidFill>
                <a:srgbClr val="000099"/>
              </a:solidFill>
              <a:latin typeface="Times New Roman"/>
              <a:ea typeface="仿宋_GB2312"/>
            </a:endParaRPr>
          </a:p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通用</a:t>
            </a: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串行总线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USB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Universal Serial Bus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），是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与外界进行数据通信的一种新的方式，其速度快，抗干扰能力强，在嵌入式系统中得到了广泛的应用。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USB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不仅成为通用计算机上最重要通信接口，也是手机、家电等嵌入式产品的重要通信接口。</a:t>
            </a:r>
            <a:endParaRPr lang="zh-CN" altLang="en-US" sz="2000" b="1" kern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39</a:t>
            </a:fld>
            <a:endParaRPr lang="en-US" altLang="zh-CN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16524"/>
            <a:ext cx="3177797" cy="1526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93038"/>
            <a:ext cx="2016224" cy="1837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190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299999" y="1493971"/>
            <a:ext cx="8716778" cy="4114800"/>
          </a:xfrm>
        </p:spPr>
        <p:txBody>
          <a:bodyPr/>
          <a:lstStyle/>
          <a:p>
            <a:pPr marL="0" indent="720000"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ea typeface="黑体" pitchFamily="2" charset="-122"/>
              </a:rPr>
              <a:t>美国</a:t>
            </a:r>
            <a:r>
              <a:rPr lang="en-US" altLang="zh-CN" sz="2400" b="1" dirty="0" smtClean="0">
                <a:solidFill>
                  <a:schemeClr val="tx1"/>
                </a:solidFill>
                <a:ea typeface="黑体" pitchFamily="2" charset="-122"/>
              </a:rPr>
              <a:t>CMP Books</a:t>
            </a:r>
            <a:r>
              <a:rPr lang="zh-CN" altLang="en-US" sz="2400" b="1" dirty="0" smtClean="0">
                <a:solidFill>
                  <a:schemeClr val="tx1"/>
                </a:solidFill>
                <a:ea typeface="黑体" pitchFamily="2" charset="-122"/>
              </a:rPr>
              <a:t>出版的</a:t>
            </a:r>
            <a:r>
              <a:rPr lang="en-US" altLang="zh-CN" sz="2400" b="1" dirty="0" smtClean="0">
                <a:solidFill>
                  <a:schemeClr val="tx1"/>
                </a:solidFill>
                <a:ea typeface="黑体" pitchFamily="2" charset="-122"/>
              </a:rPr>
              <a:t>Jack </a:t>
            </a:r>
            <a:r>
              <a:rPr lang="en-US" altLang="zh-CN" sz="2400" b="1" dirty="0" err="1" smtClean="0">
                <a:solidFill>
                  <a:schemeClr val="tx1"/>
                </a:solidFill>
                <a:ea typeface="黑体" pitchFamily="2" charset="-122"/>
              </a:rPr>
              <a:t>Ganssle</a:t>
            </a:r>
            <a:r>
              <a:rPr lang="zh-CN" altLang="en-US" sz="2400" b="1" dirty="0" smtClean="0">
                <a:solidFill>
                  <a:schemeClr val="tx1"/>
                </a:solidFill>
                <a:ea typeface="黑体" pitchFamily="2" charset="-122"/>
              </a:rPr>
              <a:t>和</a:t>
            </a:r>
            <a:r>
              <a:rPr lang="en-US" altLang="zh-CN" sz="2400" b="1" dirty="0" smtClean="0">
                <a:solidFill>
                  <a:schemeClr val="tx1"/>
                </a:solidFill>
                <a:ea typeface="黑体" pitchFamily="2" charset="-122"/>
              </a:rPr>
              <a:t>Michael Barr</a:t>
            </a:r>
            <a:r>
              <a:rPr lang="zh-CN" altLang="en-US" sz="2400" b="1" dirty="0" smtClean="0">
                <a:solidFill>
                  <a:schemeClr val="tx1"/>
                </a:solidFill>
                <a:ea typeface="黑体" pitchFamily="2" charset="-122"/>
              </a:rPr>
              <a:t>著作</a:t>
            </a:r>
            <a:r>
              <a:rPr lang="en-US" altLang="zh-CN" sz="2400" b="1" dirty="0" smtClean="0">
                <a:solidFill>
                  <a:schemeClr val="tx1"/>
                </a:solidFill>
                <a:ea typeface="黑体" pitchFamily="2" charset="-122"/>
              </a:rPr>
              <a:t>《Embedded System Dictionary》</a:t>
            </a:r>
            <a:r>
              <a:rPr lang="zh-CN" altLang="en-US" sz="2400" b="1" dirty="0" smtClean="0">
                <a:solidFill>
                  <a:schemeClr val="tx1"/>
                </a:solidFill>
                <a:ea typeface="黑体" pitchFamily="2" charset="-122"/>
              </a:rPr>
              <a:t>给出的 定义：</a:t>
            </a:r>
            <a:endParaRPr lang="en-US" altLang="zh-CN" sz="2400" b="1" dirty="0" smtClean="0">
              <a:solidFill>
                <a:schemeClr val="tx1"/>
              </a:solidFill>
              <a:ea typeface="黑体" pitchFamily="2" charset="-122"/>
            </a:endParaRPr>
          </a:p>
          <a:p>
            <a:pPr marL="0" indent="720000">
              <a:spcBef>
                <a:spcPts val="600"/>
              </a:spcBef>
              <a:buFontTx/>
              <a:buNone/>
              <a:defRPr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嵌入式系统一种计算机硬件和软件的组合，也许还有机械装置，用于实现一个特定功能。在某些特定情况下，嵌入式系统是一个大系统或产品的一部分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720000">
              <a:spcBef>
                <a:spcPts val="6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ea typeface="黑体" pitchFamily="2" charset="-122"/>
              </a:rPr>
              <a:t>中国</a:t>
            </a:r>
            <a:r>
              <a:rPr lang="en-US" altLang="zh-CN" sz="2400" b="1" dirty="0" smtClean="0">
                <a:solidFill>
                  <a:schemeClr val="tx1"/>
                </a:solidFill>
                <a:ea typeface="黑体" pitchFamily="2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ea typeface="黑体" pitchFamily="2" charset="-122"/>
              </a:rPr>
              <a:t>国家标准</a:t>
            </a:r>
            <a:r>
              <a:rPr lang="en-US" altLang="zh-CN" sz="2400" b="1" dirty="0" smtClean="0">
                <a:solidFill>
                  <a:schemeClr val="tx1"/>
                </a:solidFill>
                <a:ea typeface="黑体" pitchFamily="2" charset="-122"/>
              </a:rPr>
              <a:t>GB/T 5271</a:t>
            </a:r>
            <a:r>
              <a:rPr lang="zh-CN" altLang="en-US" sz="2400" b="1" dirty="0" smtClean="0">
                <a:solidFill>
                  <a:schemeClr val="tx1"/>
                </a:solidFill>
                <a:ea typeface="黑体" pitchFamily="2" charset="-122"/>
              </a:rPr>
              <a:t>信息技术词汇－嵌入式系统与单片机</a:t>
            </a:r>
            <a:r>
              <a:rPr lang="en-US" altLang="zh-CN" sz="2400" b="1" dirty="0" smtClean="0">
                <a:solidFill>
                  <a:schemeClr val="tx1"/>
                </a:solidFill>
                <a:ea typeface="黑体" pitchFamily="2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ea typeface="黑体" pitchFamily="2" charset="-122"/>
              </a:rPr>
              <a:t>部分，给出的嵌入式系统定义是：</a:t>
            </a:r>
            <a:endParaRPr lang="en-US" altLang="zh-CN" sz="2400" dirty="0">
              <a:solidFill>
                <a:schemeClr val="tx1"/>
              </a:solidFill>
              <a:ea typeface="黑体" pitchFamily="2" charset="-122"/>
            </a:endParaRPr>
          </a:p>
          <a:p>
            <a:pPr marL="0" indent="623888">
              <a:spcBef>
                <a:spcPts val="600"/>
              </a:spcBef>
              <a:buFontTx/>
              <a:buNone/>
              <a:defRPr/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系统是置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入应用对象内部起信息处理和控制作用的专用计算机系统。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970751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zh-CN" altLang="en-US" sz="28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嵌入式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系统的</a:t>
            </a:r>
            <a:r>
              <a:rPr lang="zh-CN" altLang="en-US" sz="28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定义：</a:t>
            </a:r>
            <a:endParaRPr lang="zh-CN" altLang="en-US" sz="28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792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992" y="966377"/>
            <a:ext cx="8862495" cy="4321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1.4.2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与通信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相关的术语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控制器局域网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CAN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Controller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Area Network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），</a:t>
            </a:r>
            <a:endParaRPr lang="en-US" altLang="zh-CN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也称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CAN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总线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，是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一种全数字、全开放的现场总线控制网络，目前在汽车电子中应用最广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zh-CN" altLang="en-US" sz="2400" b="1" dirty="0" smtClean="0">
                <a:solidFill>
                  <a:srgbClr val="000099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0099"/>
                </a:solidFill>
              </a:rPr>
              <a:t>6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）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背景调试模式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BDM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/>
              <a:t>Background </a:t>
            </a:r>
            <a:r>
              <a:rPr lang="en-US" altLang="zh-CN" sz="2400" dirty="0"/>
              <a:t>Debug Mode</a:t>
            </a:r>
            <a:r>
              <a:rPr lang="zh-CN" altLang="zh-CN" sz="2400" dirty="0"/>
              <a:t>），</a:t>
            </a:r>
            <a:endParaRPr lang="zh-CN" altLang="zh-CN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 smtClean="0"/>
              <a:t>是</a:t>
            </a:r>
            <a:r>
              <a:rPr lang="en-US" altLang="zh-CN" sz="2400" b="1" dirty="0" err="1"/>
              <a:t>Freescale</a:t>
            </a:r>
            <a:r>
              <a:rPr lang="zh-CN" altLang="zh-CN" sz="2400" b="1" dirty="0"/>
              <a:t>半导体公司提出的一种调试接口，主要用于嵌入式</a:t>
            </a:r>
            <a:r>
              <a:rPr lang="en-US" altLang="zh-CN" sz="2400" b="1" dirty="0"/>
              <a:t>MCU</a:t>
            </a:r>
            <a:r>
              <a:rPr lang="zh-CN" altLang="zh-CN" sz="2400" b="1" dirty="0"/>
              <a:t>的程序下载与程序调试。</a:t>
            </a:r>
          </a:p>
          <a:p>
            <a:pPr>
              <a:spcBef>
                <a:spcPts val="1200"/>
              </a:spcBef>
            </a:pP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边界扫描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测试协议</a:t>
            </a:r>
            <a:r>
              <a:rPr lang="en-US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JTAG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JTAG</a:t>
            </a:r>
            <a:r>
              <a:rPr lang="zh-CN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Joint Test Action Group</a:t>
            </a:r>
            <a:r>
              <a:rPr lang="zh-CN" altLang="zh-CN" sz="22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22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 smtClean="0"/>
              <a:t>是</a:t>
            </a:r>
            <a:r>
              <a:rPr lang="zh-CN" altLang="zh-CN" sz="2400" b="1" dirty="0"/>
              <a:t>由国际联合测试行动组开发，对芯片进行测试的一种方式，可将其用于对</a:t>
            </a:r>
            <a:r>
              <a:rPr lang="en-US" altLang="zh-CN" sz="2400" b="1" dirty="0"/>
              <a:t>MCU</a:t>
            </a:r>
            <a:r>
              <a:rPr lang="zh-CN" altLang="zh-CN" sz="2400" b="1" dirty="0"/>
              <a:t>的程序进行载入与调试</a:t>
            </a:r>
            <a:r>
              <a:rPr lang="zh-CN" altLang="zh-CN" sz="2400" b="1" dirty="0" smtClean="0"/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40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56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993" y="836712"/>
            <a:ext cx="885627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1.4.2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与通信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相关的术语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）串行线调试技术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SWD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Serial Wire Debug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  <a:p>
            <a:pPr marL="34290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该技术使用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针调试端口，是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JTAG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的低针数和高性能替代品，通常用于小封装微控制器的程序写入与调试。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SWD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适用于所有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处理器，并兼容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JTAG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41</a:t>
            </a:fld>
            <a:endParaRPr lang="en-US" altLang="zh-C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51920" y="3329443"/>
            <a:ext cx="5106343" cy="307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80112" y="6401255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/>
              <a:t>ZigBee</a:t>
            </a:r>
            <a:r>
              <a:rPr lang="zh-CN" altLang="en-US" b="1" dirty="0" smtClean="0"/>
              <a:t>应用领域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135727" y="3329443"/>
            <a:ext cx="32841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关于通信相关的术语还有嵌入式以太网、无线传感器网络、</a:t>
            </a:r>
            <a:r>
              <a:rPr lang="en-US" altLang="zh-CN" sz="2400" b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Zigbee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、射频通信等，本章不再进一步介绍。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430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992" y="928401"/>
            <a:ext cx="8862495" cy="5829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1.4.3 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功能模块及软件相关的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通用输入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输出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GPIO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General Purpose I/O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基本的输入</a:t>
            </a: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输出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，有时也称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并行</a:t>
            </a: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I/O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。作为通用输入引脚时，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内部程序可以读取该引脚，知道该引脚是“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（高电平）或“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0”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（低电平），即开关量输入。作为通用输出引脚时，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内部程序向该引脚输出“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（高电平）或“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0”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（低电平），即开关量输出。</a:t>
            </a:r>
          </a:p>
          <a:p>
            <a:pPr algn="just">
              <a:spcBef>
                <a:spcPts val="1200"/>
              </a:spcBef>
              <a:buClr>
                <a:srgbClr val="000099"/>
              </a:buClr>
              <a:buSzPct val="80000"/>
            </a:pP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转换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Analog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Digital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转换模块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的功能是将电压信号（模拟量）转换为对应的数字量。实际应用中，这个电压信号可能由温度、湿度、压力等实际物理量经过传感器和相应的变换电路转化而来。经过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转换，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就可以处理这些物理量。而与之相反，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DA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转换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则是将数字量转换为电压信号（模拟量）。</a:t>
            </a:r>
          </a:p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n"/>
            </a:pP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42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734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992" y="928401"/>
            <a:ext cx="8862495" cy="187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1.4.3 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功能模块及软件相关的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）脉冲宽度调制器</a:t>
            </a:r>
            <a:r>
              <a:rPr lang="en-US" altLang="zh-CN" sz="24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PWM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Pulse 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Width Modulator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是一个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D/A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转换器，可以产生一个高电平和低电平之间重复交替的输出信号，该信号就是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PWM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信号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43</a:t>
            </a:fld>
            <a:endParaRPr lang="en-US" altLang="zh-CN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37"/>
          <a:stretch/>
        </p:blipFill>
        <p:spPr bwMode="auto">
          <a:xfrm>
            <a:off x="467544" y="2799683"/>
            <a:ext cx="7964360" cy="1515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74000" y="4523636"/>
            <a:ext cx="8574464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99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0099"/>
                </a:solidFill>
              </a:rPr>
              <a:t>4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）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看门狗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Watch Dog</a:t>
            </a:r>
            <a:r>
              <a:rPr lang="zh-CN" altLang="en-US" sz="2400" b="1" dirty="0" smtClean="0"/>
              <a:t>）</a:t>
            </a:r>
            <a:endParaRPr lang="zh-CN" altLang="en-US" sz="2400" b="1" dirty="0"/>
          </a:p>
          <a:p>
            <a:pPr marL="342900" indent="-342900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一个为了防止程序跑飞而设计的一种自动定时器。当程序跑飞时，由于无法正常执行清除看门狗定时器，看门狗定时器会自动溢出，使系统程序复位。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642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462" y="960666"/>
            <a:ext cx="6123722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1.4.3 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功能模块及软件相关的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液晶显示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LCD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Liquid Crystal </a:t>
            </a:r>
            <a:r>
              <a:rPr lang="en-US" altLang="zh-CN" sz="22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Dispaly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是电子信息产品的一种显示器件，可分为字段型、点阵字符型、点阵图形型三类。</a:t>
            </a:r>
            <a:endParaRPr lang="zh-CN" altLang="en-US" sz="24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44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376267" y="3524613"/>
            <a:ext cx="558011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99"/>
                </a:solidFill>
              </a:rPr>
              <a:t>（</a:t>
            </a:r>
            <a:r>
              <a:rPr lang="en-US" altLang="zh-CN" sz="2400" b="1" dirty="0">
                <a:solidFill>
                  <a:srgbClr val="000099"/>
                </a:solidFill>
              </a:rPr>
              <a:t>6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）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发光二极管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LE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b="1" dirty="0" smtClean="0"/>
              <a:t>（</a:t>
            </a:r>
            <a:r>
              <a:rPr lang="en-US" altLang="zh-CN" sz="2400" b="1" dirty="0"/>
              <a:t>Light Emitting Diode</a:t>
            </a:r>
            <a:r>
              <a:rPr lang="zh-CN" altLang="en-US" sz="2400" b="1" dirty="0" smtClean="0"/>
              <a:t>）</a:t>
            </a:r>
            <a:endParaRPr lang="zh-CN" altLang="en-US" sz="2400" b="1" dirty="0"/>
          </a:p>
          <a:p>
            <a:pPr marL="342900" indent="-342900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一种将电流顺向通到半导体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PN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结处而发光的器件。常用于家电指示灯、汽车灯和交通警示灯。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1" b="16659"/>
          <a:stretch/>
        </p:blipFill>
        <p:spPr bwMode="auto">
          <a:xfrm>
            <a:off x="6228184" y="1196752"/>
            <a:ext cx="2915816" cy="202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314" y="3463850"/>
            <a:ext cx="2573337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83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453" y="980728"/>
            <a:ext cx="547565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1.4.3 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功能模块及软件相关的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术语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solidFill>
                  <a:srgbClr val="000099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）实时操作系统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Real Time Operating System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是指一种运行于嵌入式系统上的操作环境，可以提供建立多任务环境。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为每个任务建立一个可执行的环境，区分任务执行的优先级等。实时操作系统</a:t>
            </a:r>
            <a:r>
              <a:rPr lang="en-US" altLang="zh-CN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4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可以将一个嵌入式系统工程分解为一系列较小、较简单的并行任务来实现，降低复杂度，增强模块化程度。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45</a:t>
            </a:fld>
            <a:endParaRPr lang="en-US" altLang="zh-CN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508" y="1401674"/>
            <a:ext cx="3246477" cy="454194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929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980728"/>
            <a:ext cx="8640960" cy="2982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思考题</a:t>
            </a:r>
            <a:endParaRPr lang="en-US" altLang="zh-CN" sz="28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LED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为什么是第四代光源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绿色照明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)?</a:t>
            </a:r>
            <a:endParaRPr lang="en-US" altLang="zh-CN" sz="2200" dirty="0" smtClean="0"/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在嵌入式系统常用的输入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输出方式有哪几种？</a:t>
            </a:r>
            <a:r>
              <a:rPr lang="zh-CN" altLang="zh-CN" sz="2400" b="1" dirty="0"/>
              <a:t>（</a:t>
            </a:r>
            <a:r>
              <a:rPr lang="zh-CN" altLang="zh-CN" sz="2400" b="1" dirty="0" smtClean="0"/>
              <a:t>举</a:t>
            </a:r>
            <a:r>
              <a:rPr lang="en-US" altLang="zh-CN" sz="2400" b="1" dirty="0" smtClean="0"/>
              <a:t>3</a:t>
            </a:r>
            <a:r>
              <a:rPr lang="zh-CN" altLang="zh-CN" sz="2400" b="1" dirty="0"/>
              <a:t>例</a:t>
            </a:r>
            <a:r>
              <a:rPr lang="zh-CN" altLang="zh-CN" sz="2400" b="1" dirty="0" smtClean="0"/>
              <a:t>）</a:t>
            </a:r>
            <a:endParaRPr lang="en-US" altLang="zh-CN" sz="2400" b="1" dirty="0" smtClean="0"/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LCD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是我们常用的产品，举出一些我们使用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LCD</a:t>
            </a:r>
            <a:r>
              <a:rPr lang="zh-CN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zh-CN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品。</a:t>
            </a:r>
            <a:endParaRPr lang="en-US" altLang="zh-CN" sz="24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为什么要进行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</a:t>
            </a:r>
            <a:r>
              <a:rPr lang="zh-CN" altLang="zh-CN" sz="2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转换</a:t>
            </a:r>
            <a:r>
              <a:rPr lang="zh-CN" altLang="zh-CN" sz="24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4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、开发嵌入式系统工程，是否一定</a:t>
            </a:r>
            <a:r>
              <a:rPr lang="zh-CN" altLang="en-US" sz="2400" b="1" kern="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需要嵌入式</a:t>
            </a:r>
            <a:r>
              <a:rPr lang="zh-CN" altLang="en-US" sz="2400" b="1" kern="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实时操作系统？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46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1.4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嵌入式系统常用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术语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19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43323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461" y="836712"/>
            <a:ext cx="867418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</a:pP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1.5.1  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开发语言</a:t>
            </a:r>
            <a:r>
              <a:rPr lang="zh-CN" alt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</a:t>
            </a:r>
            <a:endParaRPr lang="en-US" altLang="zh-CN" sz="24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zh-CN" sz="2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选择的原则主要看</a:t>
            </a:r>
            <a:r>
              <a:rPr lang="zh-C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性能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安全性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开发效率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三个方面。我们把可用于嵌入式软件开发的语言分为</a:t>
            </a:r>
            <a:r>
              <a:rPr lang="zh-C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汇编语言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其他高级语言</a:t>
            </a:r>
            <a:r>
              <a:rPr lang="zh-CN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三类，从上述原则进行比较。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47</a:t>
            </a:fld>
            <a:endParaRPr lang="en-US" altLang="zh-CN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44" y="2538048"/>
            <a:ext cx="8025604" cy="1971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04461" y="4586352"/>
            <a:ext cx="89320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用汇编语言进行软件开发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，效率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和安全性都非常低，但执行的效率却很高。</a:t>
            </a:r>
          </a:p>
          <a:p>
            <a:pPr marL="342900" indent="-342900"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用其他的高级语言进行嵌入式软件的开发，开发的效率较高，安全性也能得到很好保障，但执行的性能却非常的低下。</a:t>
            </a:r>
          </a:p>
          <a:p>
            <a:pPr marL="342900" indent="-342900"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而利用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语言进行嵌入式软件的开发，其开发效率较高、性能较汇编语言差点，安全性不高，但可通过安全规范来提升。</a:t>
            </a:r>
          </a:p>
          <a:p>
            <a:pPr marL="342900" indent="-342900">
              <a:buClr>
                <a:schemeClr val="bg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综合语言选择的三个原则，嵌入式软件的开发选用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语言是切实可行的。</a:t>
            </a:r>
          </a:p>
        </p:txBody>
      </p:sp>
    </p:spTree>
    <p:extLst>
      <p:ext uri="{BB962C8B-B14F-4D97-AF65-F5344CB8AC3E}">
        <p14:creationId xmlns:p14="http://schemas.microsoft.com/office/powerpoint/2010/main" val="368873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96" y="922655"/>
            <a:ext cx="8940993" cy="1977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）数据类型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语言的数据类型分为</a:t>
            </a:r>
            <a:r>
              <a:rPr lang="zh-CN" altLang="en-US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基本数据类型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3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构造类型</a:t>
            </a:r>
            <a:endParaRPr lang="en-US" altLang="zh-CN" sz="23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基本数据类型</a:t>
            </a:r>
            <a:r>
              <a:rPr lang="zh-CN" altLang="en-US" sz="23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包括字节型、整型、实型，其用法也较为简单，在嵌入式开发中需要注意的是每种数据类型表示的数值的范围。</a:t>
            </a:r>
            <a:endParaRPr lang="en-US" altLang="zh-CN" sz="23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48</a:t>
            </a:fld>
            <a:endParaRPr lang="en-US" altLang="zh-CN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96952"/>
            <a:ext cx="8937950" cy="3618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748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922655"/>
            <a:ext cx="8640960" cy="4101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）数据类型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构造类型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有数组、结构体、联合体、枚举、指针和空类型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3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结构体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和联合体是基本数据类型的组合。枚举是一个被命名为整型常量的集合。空类型字节长度为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，主要有两个用途：一是明确地表示一个函数不返回任何值；二是产生一个同一类型指针，然后可根据需要动态地分配给其内存。</a:t>
            </a: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一般来说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，变量的值是存放在内存中的。但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语言允许使用关键字“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register”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声明变量，使得被声明的变量采用寄存器存放，从而提高存取效率。不过由于寄存器数量有限，不能定义任意多个寄存器变量。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49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146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2" y="1052736"/>
            <a:ext cx="8676456" cy="1440160"/>
          </a:xfrm>
        </p:spPr>
        <p:txBody>
          <a:bodyPr/>
          <a:lstStyle/>
          <a:p>
            <a:pPr marL="0" indent="0">
              <a:buClr>
                <a:srgbClr val="00007D"/>
              </a:buClr>
              <a:buNone/>
            </a:pPr>
            <a:r>
              <a:rPr lang="zh-CN" altLang="zh-CN" sz="2800" kern="12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800" kern="12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通用计算机对比</a:t>
            </a:r>
            <a:r>
              <a:rPr lang="zh-CN" altLang="en-US" sz="2800" kern="12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</a:t>
            </a:r>
            <a:r>
              <a:rPr lang="zh-CN" altLang="zh-CN" sz="2800" kern="12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zh-CN" altLang="zh-CN" sz="2800" kern="120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zh-CN" sz="2800" kern="120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</a:t>
            </a:r>
            <a:endParaRPr lang="en-US" altLang="zh-CN" sz="2800" kern="12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347663" algn="just">
              <a:spcAft>
                <a:spcPts val="0"/>
              </a:spcAft>
            </a:pPr>
            <a:r>
              <a:rPr lang="en-US" altLang="zh-CN" sz="2600" kern="100" dirty="0">
                <a:solidFill>
                  <a:schemeClr val="tx1"/>
                </a:solidFill>
                <a:latin typeface="Times New Roman"/>
                <a:ea typeface="黑体"/>
              </a:rPr>
              <a:t>《Embedded System Dictionary》</a:t>
            </a:r>
            <a:r>
              <a:rPr lang="zh-CN" altLang="zh-CN" sz="2600" kern="100" dirty="0" smtClean="0">
                <a:solidFill>
                  <a:schemeClr val="tx1"/>
                </a:solidFill>
                <a:latin typeface="Times New Roman"/>
                <a:ea typeface="黑体"/>
              </a:rPr>
              <a:t>给</a:t>
            </a:r>
            <a:r>
              <a:rPr lang="zh-CN" altLang="zh-CN" sz="2600" kern="100" dirty="0">
                <a:solidFill>
                  <a:schemeClr val="tx1"/>
                </a:solidFill>
                <a:latin typeface="Times New Roman"/>
                <a:ea typeface="黑体"/>
              </a:rPr>
              <a:t>出的通用计算机定义是：</a:t>
            </a:r>
            <a:r>
              <a:rPr lang="zh-CN" altLang="zh-CN" sz="2600" kern="100" dirty="0">
                <a:latin typeface="Times New Roman"/>
                <a:ea typeface="黑体"/>
              </a:rPr>
              <a:t>计算机硬件和软件的组合，用作通用计算平台</a:t>
            </a:r>
            <a:r>
              <a:rPr lang="zh-CN" altLang="zh-CN" sz="2600" kern="100" dirty="0" smtClean="0">
                <a:latin typeface="Times New Roman"/>
                <a:ea typeface="黑体"/>
              </a:rPr>
              <a:t>。</a:t>
            </a:r>
            <a:endParaRPr lang="en-US" altLang="zh-CN" sz="2600" kern="100" dirty="0">
              <a:latin typeface="Times New Roman"/>
              <a:ea typeface="黑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</a:t>
            </a:fld>
            <a:endParaRPr lang="en-US" altLang="zh-CN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3225800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750478" y="2492896"/>
            <a:ext cx="50040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7663" algn="just" eaLnBrk="0" hangingPunct="0">
              <a:spcBef>
                <a:spcPct val="20000"/>
              </a:spcBef>
              <a:spcAft>
                <a:spcPts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黑体"/>
              </a:rPr>
              <a:t>总的说来，</a:t>
            </a:r>
            <a:r>
              <a:rPr lang="zh-CN" altLang="zh-CN" sz="2800" b="1" kern="100" dirty="0">
                <a:latin typeface="Times New Roman"/>
                <a:ea typeface="黑体"/>
              </a:rPr>
              <a:t>可以从计算机本身角度概括表述嵌入式系统，那就是：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/>
                <a:ea typeface="黑体"/>
              </a:rPr>
              <a:t>嵌入式系统，即嵌入式计算机系统，它不以计算机面目出现的“计算机”，这个计算机系统隐含在各类具体的产品之中，这些产品中，计算机程序起到了重要作用。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6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922655"/>
            <a:ext cx="864096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）运算符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en-US" altLang="zh-CN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语言运算符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分为算术运算符、逻辑运算符、关系运算符、位运算符、增量和减量运算符、复合赋值运算符、指针和地址运算符、输出格式转换等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。其中</a:t>
            </a:r>
            <a:r>
              <a:rPr lang="zh-CN" altLang="en-US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位运算符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在普通的软件开发中使用的比较少，而在嵌入式开发中使用的比较频繁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3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50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2771800" y="3626882"/>
            <a:ext cx="37224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表</a:t>
            </a:r>
            <a:r>
              <a:rPr lang="en-US" altLang="zh-CN" sz="2400" b="1" dirty="0"/>
              <a:t>1-2 C</a:t>
            </a:r>
            <a:r>
              <a:rPr lang="zh-CN" altLang="en-US" sz="2400" b="1" dirty="0"/>
              <a:t>语言的常用</a:t>
            </a:r>
            <a:r>
              <a:rPr lang="zh-CN" altLang="en-US" sz="2400" b="1" dirty="0" smtClean="0"/>
              <a:t>运算符</a:t>
            </a:r>
            <a:endParaRPr lang="en-US" altLang="zh-CN" sz="2400" b="1" dirty="0" smtClean="0"/>
          </a:p>
          <a:p>
            <a:endParaRPr lang="en-US" altLang="zh-CN" sz="2400" b="1" dirty="0"/>
          </a:p>
          <a:p>
            <a:r>
              <a:rPr lang="en-US" altLang="zh-CN" sz="2400" b="1" dirty="0" smtClean="0"/>
              <a:t>              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9646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836712"/>
            <a:ext cx="882047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）流程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主要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包括</a:t>
            </a:r>
            <a:r>
              <a:rPr lang="zh-CN" altLang="en-US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顺序结构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选择结构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循环结构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三种基本控制结构。</a:t>
            </a: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C00000"/>
                </a:solidFill>
                <a:latin typeface="宋体"/>
                <a:ea typeface="宋体"/>
              </a:rPr>
              <a:t> </a:t>
            </a:r>
            <a:r>
              <a:rPr lang="zh-CN" altLang="en-US" sz="2300" b="1" dirty="0" smtClean="0">
                <a:solidFill>
                  <a:srgbClr val="000099"/>
                </a:solidFill>
                <a:latin typeface="宋体"/>
                <a:ea typeface="宋体"/>
              </a:rPr>
              <a:t>①</a:t>
            </a:r>
            <a:r>
              <a:rPr lang="zh-CN" altLang="en-US" sz="2300" b="1" dirty="0" smtClean="0">
                <a:solidFill>
                  <a:srgbClr val="C00000"/>
                </a:solidFill>
                <a:latin typeface="宋体"/>
                <a:ea typeface="宋体"/>
              </a:rPr>
              <a:t> </a:t>
            </a:r>
            <a:r>
              <a:rPr lang="zh-CN" altLang="en-US" sz="23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顺序结构：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按语句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出现的先后顺序依次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有序执行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各条语句。</a:t>
            </a: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C00000"/>
                </a:solidFill>
                <a:latin typeface="宋体"/>
                <a:ea typeface="宋体"/>
              </a:rPr>
              <a:t> </a:t>
            </a:r>
            <a:r>
              <a:rPr lang="zh-CN" altLang="en-US" sz="2300" b="1" dirty="0" smtClean="0">
                <a:solidFill>
                  <a:srgbClr val="000099"/>
                </a:solidFill>
                <a:latin typeface="宋体"/>
                <a:ea typeface="宋体"/>
              </a:rPr>
              <a:t>②</a:t>
            </a:r>
            <a:r>
              <a:rPr lang="zh-CN" altLang="en-US" sz="2300" b="1" dirty="0" smtClean="0">
                <a:solidFill>
                  <a:srgbClr val="C00000"/>
                </a:solidFill>
                <a:latin typeface="宋体"/>
                <a:ea typeface="宋体"/>
              </a:rPr>
              <a:t> </a:t>
            </a:r>
            <a:r>
              <a:rPr lang="zh-CN" altLang="en-US" sz="23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选择结构：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按照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分支的多少分为单分支、双分支和多分支结构。其中单分支、双分支结构采用</a:t>
            </a:r>
            <a:r>
              <a:rPr lang="en-US" altLang="zh-CN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if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以及</a:t>
            </a:r>
            <a:r>
              <a:rPr lang="en-US" altLang="zh-CN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if...else...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结构实现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。多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分支结构可采用</a:t>
            </a:r>
            <a:r>
              <a:rPr lang="en-US" altLang="zh-CN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if...else if...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嵌套实现，也可以采用</a:t>
            </a:r>
            <a:r>
              <a:rPr lang="en-US" altLang="zh-CN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switch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语句实现。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51</a:t>
            </a:fld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58639" y="4035762"/>
            <a:ext cx="24732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99"/>
                </a:solidFill>
              </a:rPr>
              <a:t>单分支：</a:t>
            </a:r>
          </a:p>
          <a:p>
            <a:r>
              <a:rPr lang="en-US" altLang="zh-CN" sz="2000" b="1" dirty="0"/>
              <a:t>if (</a:t>
            </a:r>
            <a:r>
              <a:rPr lang="zh-CN" altLang="en-US" sz="2000" b="1" dirty="0"/>
              <a:t>表达式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语句项</a:t>
            </a:r>
            <a:r>
              <a:rPr lang="en-US" altLang="zh-CN" sz="2000" b="1" dirty="0"/>
              <a:t>;</a:t>
            </a:r>
          </a:p>
          <a:p>
            <a:r>
              <a:rPr lang="zh-CN" altLang="en-US" sz="2000" b="1" dirty="0">
                <a:solidFill>
                  <a:srgbClr val="000099"/>
                </a:solidFill>
              </a:rPr>
              <a:t>双分支：</a:t>
            </a:r>
          </a:p>
          <a:p>
            <a:r>
              <a:rPr lang="en-US" altLang="zh-CN" sz="2000" b="1" dirty="0"/>
              <a:t>if (</a:t>
            </a:r>
            <a:r>
              <a:rPr lang="zh-CN" altLang="en-US" sz="2000" b="1" dirty="0"/>
              <a:t>表达式</a:t>
            </a:r>
            <a:r>
              <a:rPr lang="en-US" altLang="zh-CN" sz="2000" b="1" dirty="0"/>
              <a:t>)</a:t>
            </a:r>
          </a:p>
          <a:p>
            <a:r>
              <a:rPr lang="zh-CN" altLang="en-US" sz="2000" b="1" dirty="0"/>
              <a:t>语句项</a:t>
            </a:r>
            <a:r>
              <a:rPr lang="en-US" altLang="zh-CN" sz="2000" b="1" dirty="0"/>
              <a:t>;</a:t>
            </a:r>
          </a:p>
          <a:p>
            <a:r>
              <a:rPr lang="en-US" altLang="zh-CN" sz="2000" b="1" dirty="0"/>
              <a:t>else</a:t>
            </a:r>
          </a:p>
          <a:p>
            <a:r>
              <a:rPr lang="zh-CN" altLang="en-US" sz="2000" b="1" dirty="0"/>
              <a:t>语句项</a:t>
            </a:r>
            <a:r>
              <a:rPr lang="en-US" altLang="zh-CN" sz="2000" b="1" dirty="0"/>
              <a:t>;</a:t>
            </a:r>
          </a:p>
        </p:txBody>
      </p:sp>
      <p:sp>
        <p:nvSpPr>
          <p:cNvPr id="13" name="矩形 12"/>
          <p:cNvSpPr/>
          <p:nvPr/>
        </p:nvSpPr>
        <p:spPr>
          <a:xfrm>
            <a:off x="3366120" y="4028161"/>
            <a:ext cx="25202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99"/>
                </a:solidFill>
              </a:rPr>
              <a:t>多分支</a:t>
            </a:r>
            <a:r>
              <a:rPr lang="en-US" altLang="zh-CN" b="1" dirty="0">
                <a:solidFill>
                  <a:srgbClr val="000099"/>
                </a:solidFill>
              </a:rPr>
              <a:t>-if...else if</a:t>
            </a:r>
            <a:r>
              <a:rPr lang="zh-CN" altLang="en-US" b="1" dirty="0">
                <a:solidFill>
                  <a:srgbClr val="000099"/>
                </a:solidFill>
              </a:rPr>
              <a:t>嵌套</a:t>
            </a:r>
            <a:r>
              <a:rPr lang="zh-CN" altLang="en-US" b="1" dirty="0"/>
              <a:t>：</a:t>
            </a:r>
          </a:p>
          <a:p>
            <a:r>
              <a:rPr lang="en-US" altLang="zh-CN" b="1" dirty="0"/>
              <a:t>if (</a:t>
            </a:r>
            <a:r>
              <a:rPr lang="zh-CN" altLang="en-US" b="1" dirty="0"/>
              <a:t>表达式</a:t>
            </a:r>
            <a:r>
              <a:rPr lang="en-US" altLang="zh-CN" b="1" dirty="0"/>
              <a:t>)</a:t>
            </a:r>
          </a:p>
          <a:p>
            <a:r>
              <a:rPr lang="zh-CN" altLang="en-US" b="1" dirty="0"/>
              <a:t>语句项</a:t>
            </a:r>
            <a:r>
              <a:rPr lang="en-US" altLang="zh-CN" b="1" dirty="0"/>
              <a:t>;</a:t>
            </a:r>
          </a:p>
          <a:p>
            <a:r>
              <a:rPr lang="en-US" altLang="zh-CN" b="1" dirty="0"/>
              <a:t>else if (</a:t>
            </a:r>
            <a:r>
              <a:rPr lang="zh-CN" altLang="en-US" b="1" dirty="0"/>
              <a:t>表达式</a:t>
            </a:r>
            <a:r>
              <a:rPr lang="en-US" altLang="zh-CN" b="1" dirty="0"/>
              <a:t>)</a:t>
            </a:r>
          </a:p>
          <a:p>
            <a:r>
              <a:rPr lang="zh-CN" altLang="en-US" b="1" dirty="0"/>
              <a:t>语句项</a:t>
            </a:r>
            <a:r>
              <a:rPr lang="en-US" altLang="zh-CN" b="1" dirty="0"/>
              <a:t>;</a:t>
            </a:r>
          </a:p>
          <a:p>
            <a:r>
              <a:rPr lang="en-US" altLang="zh-CN" b="1" dirty="0"/>
              <a:t>...</a:t>
            </a:r>
          </a:p>
          <a:p>
            <a:r>
              <a:rPr lang="en-US" altLang="zh-CN" b="1" dirty="0"/>
              <a:t>else</a:t>
            </a:r>
          </a:p>
          <a:p>
            <a:r>
              <a:rPr lang="en-US" altLang="zh-CN" b="1" dirty="0"/>
              <a:t>   </a:t>
            </a:r>
            <a:r>
              <a:rPr lang="zh-CN" altLang="en-US" b="1" dirty="0"/>
              <a:t>语句项</a:t>
            </a:r>
            <a:r>
              <a:rPr lang="en-US" altLang="zh-CN" b="1" dirty="0"/>
              <a:t>;</a:t>
            </a:r>
          </a:p>
          <a:p>
            <a:endParaRPr lang="en-US" altLang="zh-CN" dirty="0"/>
          </a:p>
        </p:txBody>
      </p:sp>
      <p:sp>
        <p:nvSpPr>
          <p:cNvPr id="14" name="矩形 13"/>
          <p:cNvSpPr/>
          <p:nvPr/>
        </p:nvSpPr>
        <p:spPr>
          <a:xfrm>
            <a:off x="6303627" y="3566502"/>
            <a:ext cx="231505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000099"/>
                </a:solidFill>
              </a:rPr>
              <a:t>多分支</a:t>
            </a:r>
            <a:r>
              <a:rPr lang="en-US" altLang="zh-CN" sz="1600" b="1" dirty="0">
                <a:solidFill>
                  <a:srgbClr val="000099"/>
                </a:solidFill>
              </a:rPr>
              <a:t>-switch</a:t>
            </a:r>
            <a:r>
              <a:rPr lang="zh-CN" altLang="en-US" sz="1600" b="1" dirty="0">
                <a:solidFill>
                  <a:srgbClr val="000099"/>
                </a:solidFill>
              </a:rPr>
              <a:t>结构：</a:t>
            </a:r>
          </a:p>
          <a:p>
            <a:r>
              <a:rPr lang="en-US" altLang="zh-CN" sz="1600" b="1" dirty="0"/>
              <a:t>switch(</a:t>
            </a:r>
            <a:r>
              <a:rPr lang="zh-CN" altLang="en-US" sz="1600" b="1" dirty="0"/>
              <a:t>表达式</a:t>
            </a:r>
            <a:r>
              <a:rPr lang="en-US" altLang="zh-CN" sz="1600" b="1" dirty="0"/>
              <a:t>)</a:t>
            </a:r>
          </a:p>
          <a:p>
            <a:r>
              <a:rPr lang="en-US" altLang="zh-CN" sz="1600" b="1" dirty="0"/>
              <a:t>{</a:t>
            </a:r>
          </a:p>
          <a:p>
            <a:r>
              <a:rPr lang="en-US" altLang="zh-CN" sz="1600" b="1" dirty="0"/>
              <a:t>case </a:t>
            </a:r>
            <a:r>
              <a:rPr lang="zh-CN" altLang="en-US" sz="1600" b="1" dirty="0"/>
              <a:t>常数</a:t>
            </a:r>
            <a:r>
              <a:rPr lang="en-US" altLang="zh-CN" sz="1600" b="1" dirty="0"/>
              <a:t>1:</a:t>
            </a:r>
          </a:p>
          <a:p>
            <a:r>
              <a:rPr lang="zh-CN" altLang="en-US" sz="1600" b="1" dirty="0"/>
              <a:t>语句项</a:t>
            </a:r>
            <a:r>
              <a:rPr lang="en-US" altLang="zh-CN" sz="1600" b="1" dirty="0"/>
              <a:t>1;</a:t>
            </a:r>
          </a:p>
          <a:p>
            <a:r>
              <a:rPr lang="en-US" altLang="zh-CN" sz="1600" b="1" dirty="0"/>
              <a:t>break;</a:t>
            </a:r>
          </a:p>
          <a:p>
            <a:r>
              <a:rPr lang="en-US" altLang="zh-CN" sz="1600" b="1" dirty="0"/>
              <a:t>case</a:t>
            </a:r>
            <a:r>
              <a:rPr lang="zh-CN" altLang="en-US" sz="1600" b="1" dirty="0"/>
              <a:t>常数</a:t>
            </a:r>
            <a:r>
              <a:rPr lang="en-US" altLang="zh-CN" sz="1600" b="1" dirty="0"/>
              <a:t>2:</a:t>
            </a:r>
          </a:p>
          <a:p>
            <a:r>
              <a:rPr lang="zh-CN" altLang="en-US" sz="1600" b="1" dirty="0"/>
              <a:t>语句项</a:t>
            </a:r>
            <a:r>
              <a:rPr lang="en-US" altLang="zh-CN" sz="1600" b="1" dirty="0"/>
              <a:t>2;</a:t>
            </a:r>
          </a:p>
          <a:p>
            <a:r>
              <a:rPr lang="en-US" altLang="zh-CN" sz="1600" b="1" dirty="0"/>
              <a:t>break;</a:t>
            </a:r>
          </a:p>
          <a:p>
            <a:r>
              <a:rPr lang="en-US" altLang="zh-CN" sz="1600" b="1" dirty="0"/>
              <a:t>…………</a:t>
            </a:r>
          </a:p>
          <a:p>
            <a:r>
              <a:rPr lang="en-US" altLang="zh-CN" sz="1600" b="1" dirty="0"/>
              <a:t>default:</a:t>
            </a:r>
          </a:p>
          <a:p>
            <a:r>
              <a:rPr lang="zh-CN" altLang="en-US" sz="1600" b="1" dirty="0"/>
              <a:t>语句项</a:t>
            </a:r>
            <a:r>
              <a:rPr lang="en-US" altLang="zh-CN" sz="1600" b="1" dirty="0"/>
              <a:t>;</a:t>
            </a:r>
          </a:p>
          <a:p>
            <a:r>
              <a:rPr lang="en-US" altLang="zh-CN" sz="1600" b="1" dirty="0"/>
              <a:t>}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89083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836712"/>
            <a:ext cx="8820472" cy="3116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宋体"/>
                <a:ea typeface="宋体"/>
              </a:rPr>
              <a:t>③ </a:t>
            </a:r>
            <a:r>
              <a:rPr lang="zh-CN" altLang="en-US" sz="23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循环结构</a:t>
            </a:r>
            <a:endParaRPr lang="en-US" altLang="zh-CN" sz="23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常用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的是</a:t>
            </a:r>
            <a:r>
              <a:rPr lang="en-US" altLang="zh-CN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循环，</a:t>
            </a:r>
            <a:r>
              <a:rPr lang="en-US" altLang="zh-CN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while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循环与</a:t>
            </a:r>
            <a:r>
              <a:rPr lang="en-US" altLang="zh-CN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do...while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循环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3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ts val="3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dirty="0">
                <a:solidFill>
                  <a:srgbClr val="C00000"/>
                </a:solidFill>
              </a:rPr>
              <a:t>for</a:t>
            </a:r>
            <a:r>
              <a:rPr lang="zh-CN" altLang="zh-CN" sz="2400" b="1" dirty="0">
                <a:solidFill>
                  <a:srgbClr val="C00000"/>
                </a:solidFill>
              </a:rPr>
              <a:t>循环</a:t>
            </a:r>
            <a:r>
              <a:rPr lang="zh-CN" altLang="zh-CN" sz="2400" b="1" dirty="0"/>
              <a:t>结构执行过程为：先求解初始化表达式；再判断条件表达式，若为假（</a:t>
            </a:r>
            <a:r>
              <a:rPr lang="en-US" altLang="zh-CN" sz="2400" b="1" dirty="0"/>
              <a:t>0</a:t>
            </a:r>
            <a:r>
              <a:rPr lang="zh-CN" altLang="zh-CN" sz="2400" b="1" dirty="0"/>
              <a:t>），则结束循环，转到循环下面的语句；如果其值为真（非</a:t>
            </a:r>
            <a:r>
              <a:rPr lang="en-US" altLang="zh-CN" sz="2400" b="1" dirty="0"/>
              <a:t>0</a:t>
            </a:r>
            <a:r>
              <a:rPr lang="zh-CN" altLang="zh-CN" sz="2400" b="1" dirty="0"/>
              <a:t>），则执行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循环体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中语句。然后求解修正表达式；再转到判断条件表达式处根据情况决定是否继续执行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循环体</a:t>
            </a:r>
            <a:r>
              <a:rPr lang="en-US" altLang="zh-CN" sz="2400" b="1" dirty="0"/>
              <a:t>”</a:t>
            </a:r>
            <a:r>
              <a:rPr lang="zh-CN" altLang="zh-CN" sz="2400" b="1" dirty="0" smtClean="0"/>
              <a:t>。</a:t>
            </a: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52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2123728" y="4149080"/>
            <a:ext cx="597666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CN" sz="2000" b="1" dirty="0" smtClean="0">
                <a:solidFill>
                  <a:srgbClr val="000099"/>
                </a:solidFill>
              </a:rPr>
              <a:t>for</a:t>
            </a:r>
            <a:r>
              <a:rPr lang="zh-CN" altLang="en-US" sz="2000" b="1" dirty="0" smtClean="0">
                <a:solidFill>
                  <a:srgbClr val="000099"/>
                </a:solidFill>
              </a:rPr>
              <a:t>循环格式：</a:t>
            </a:r>
            <a:endParaRPr lang="zh-CN" altLang="en-US" sz="2000" b="1" dirty="0">
              <a:solidFill>
                <a:srgbClr val="000099"/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for(</a:t>
            </a:r>
            <a:r>
              <a:rPr lang="zh-CN" altLang="en-US" sz="2000" b="1" dirty="0"/>
              <a:t>初始化表达式；条件表达式；修正表达式</a:t>
            </a:r>
            <a:r>
              <a:rPr lang="en-US" altLang="zh-CN" sz="2000" b="1" dirty="0"/>
              <a:t>)</a:t>
            </a: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{</a:t>
            </a:r>
            <a:r>
              <a:rPr lang="zh-CN" altLang="en-US" sz="2000" b="1" dirty="0"/>
              <a:t>循环体</a:t>
            </a:r>
            <a:r>
              <a:rPr lang="en-US" altLang="zh-CN" sz="2000" b="1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9571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836712"/>
            <a:ext cx="8820472" cy="350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③ </a:t>
            </a:r>
            <a:r>
              <a:rPr lang="zh-CN" altLang="en-US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循环结构</a:t>
            </a:r>
          </a:p>
          <a:p>
            <a:pPr marL="342900" indent="-342900" algn="just">
              <a:spcBef>
                <a:spcPts val="3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dirty="0" smtClean="0">
                <a:solidFill>
                  <a:srgbClr val="C00000"/>
                </a:solidFill>
              </a:rPr>
              <a:t>while</a:t>
            </a:r>
            <a:r>
              <a:rPr lang="zh-CN" altLang="en-US" sz="2400" b="1" dirty="0">
                <a:solidFill>
                  <a:srgbClr val="C00000"/>
                </a:solidFill>
              </a:rPr>
              <a:t>循环</a:t>
            </a:r>
            <a:r>
              <a:rPr lang="zh-CN" altLang="en-US" sz="2400" b="1" dirty="0"/>
              <a:t>结构执行过程为：当表达式的值为真（非</a:t>
            </a:r>
            <a:r>
              <a:rPr lang="en-US" altLang="zh-CN" sz="2400" b="1" dirty="0"/>
              <a:t>0</a:t>
            </a:r>
            <a:r>
              <a:rPr lang="zh-CN" altLang="en-US" sz="2400" b="1" dirty="0"/>
              <a:t>）时执行循环体。其特点是先判断后执行。</a:t>
            </a:r>
            <a:r>
              <a:rPr lang="en-US" altLang="zh-CN" sz="2400" b="1" dirty="0">
                <a:solidFill>
                  <a:srgbClr val="C00000"/>
                </a:solidFill>
              </a:rPr>
              <a:t>do...while</a:t>
            </a:r>
            <a:r>
              <a:rPr lang="zh-CN" altLang="en-US" sz="2400" b="1" dirty="0"/>
              <a:t>循环与</a:t>
            </a:r>
            <a:r>
              <a:rPr lang="en-US" altLang="zh-CN" sz="2400" b="1" dirty="0">
                <a:solidFill>
                  <a:srgbClr val="C00000"/>
                </a:solidFill>
              </a:rPr>
              <a:t>while</a:t>
            </a:r>
            <a:r>
              <a:rPr lang="zh-CN" altLang="en-US" sz="2400" b="1" dirty="0"/>
              <a:t>类似，区别在于它会先执行后判断。</a:t>
            </a:r>
          </a:p>
          <a:p>
            <a:pPr marL="342900" indent="-342900" algn="just">
              <a:spcBef>
                <a:spcPts val="3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400" b="1" dirty="0"/>
              <a:t>在循环中常常需要使用</a:t>
            </a:r>
            <a:r>
              <a:rPr lang="en-US" altLang="zh-CN" sz="2400" b="1" dirty="0">
                <a:solidFill>
                  <a:srgbClr val="C00000"/>
                </a:solidFill>
              </a:rPr>
              <a:t>break</a:t>
            </a:r>
            <a:r>
              <a:rPr lang="zh-CN" altLang="en-US" sz="2400" b="1" dirty="0"/>
              <a:t>语句和</a:t>
            </a:r>
            <a:r>
              <a:rPr lang="en-US" altLang="zh-CN" sz="2400" b="1" dirty="0">
                <a:solidFill>
                  <a:srgbClr val="C00000"/>
                </a:solidFill>
              </a:rPr>
              <a:t>continue</a:t>
            </a:r>
            <a:r>
              <a:rPr lang="zh-CN" altLang="en-US" sz="2400" b="1" dirty="0"/>
              <a:t>语句来改变循环的执行情况。</a:t>
            </a:r>
            <a:r>
              <a:rPr lang="en-US" altLang="zh-CN" sz="2400" b="1" dirty="0">
                <a:solidFill>
                  <a:srgbClr val="C00000"/>
                </a:solidFill>
              </a:rPr>
              <a:t>break</a:t>
            </a:r>
            <a:r>
              <a:rPr lang="zh-CN" altLang="en-US" sz="2400" b="1" dirty="0"/>
              <a:t>语句用来从循环体中强行跳出循环，终止整个循环的执行；</a:t>
            </a:r>
            <a:r>
              <a:rPr lang="en-US" altLang="zh-CN" sz="2400" b="1" dirty="0">
                <a:solidFill>
                  <a:srgbClr val="C00000"/>
                </a:solidFill>
              </a:rPr>
              <a:t>continue</a:t>
            </a:r>
            <a:r>
              <a:rPr lang="zh-CN" altLang="en-US" sz="2400" b="1" dirty="0"/>
              <a:t>语句为结束本次循环，进行新的一次循环</a:t>
            </a:r>
            <a:r>
              <a:rPr lang="zh-CN" altLang="en-US" sz="2400" b="1" dirty="0" smtClean="0"/>
              <a:t>。</a:t>
            </a:r>
            <a:endPara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53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1619672" y="4647619"/>
            <a:ext cx="237626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CN" sz="2000" b="1" dirty="0" smtClean="0">
                <a:solidFill>
                  <a:srgbClr val="000099"/>
                </a:solidFill>
              </a:rPr>
              <a:t>while</a:t>
            </a:r>
            <a:r>
              <a:rPr lang="zh-CN" altLang="en-US" sz="2000" b="1" dirty="0" smtClean="0">
                <a:solidFill>
                  <a:srgbClr val="000099"/>
                </a:solidFill>
              </a:rPr>
              <a:t>循环格式：</a:t>
            </a:r>
            <a:endParaRPr lang="zh-CN" altLang="en-US" sz="2000" b="1" dirty="0">
              <a:solidFill>
                <a:srgbClr val="000099"/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while(</a:t>
            </a:r>
            <a:r>
              <a:rPr lang="zh-CN" altLang="en-US" sz="2000" b="1" dirty="0"/>
              <a:t>条件表达式</a:t>
            </a:r>
            <a:r>
              <a:rPr lang="en-US" altLang="zh-CN" sz="2000" b="1" dirty="0"/>
              <a:t>)</a:t>
            </a: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{</a:t>
            </a:r>
            <a:r>
              <a:rPr lang="zh-CN" altLang="en-US" sz="2000" b="1" dirty="0"/>
              <a:t>循环体</a:t>
            </a:r>
            <a:r>
              <a:rPr lang="en-US" altLang="zh-CN" sz="2000" b="1" dirty="0" smtClean="0"/>
              <a:t>}</a:t>
            </a:r>
            <a:endParaRPr lang="en-US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4626260" y="4509119"/>
            <a:ext cx="3065809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CN" sz="2000" b="1" dirty="0" smtClean="0">
                <a:solidFill>
                  <a:srgbClr val="000099"/>
                </a:solidFill>
              </a:rPr>
              <a:t>do</a:t>
            </a:r>
            <a:r>
              <a:rPr lang="en-US" altLang="zh-CN" sz="2000" b="1" dirty="0">
                <a:solidFill>
                  <a:srgbClr val="000099"/>
                </a:solidFill>
              </a:rPr>
              <a:t>....while</a:t>
            </a:r>
            <a:r>
              <a:rPr lang="zh-CN" altLang="en-US" sz="2000" b="1" dirty="0" smtClean="0">
                <a:solidFill>
                  <a:srgbClr val="000099"/>
                </a:solidFill>
              </a:rPr>
              <a:t>循环格式：</a:t>
            </a:r>
            <a:endParaRPr lang="zh-CN" altLang="en-US" sz="2000" b="1" dirty="0">
              <a:solidFill>
                <a:srgbClr val="000099"/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do</a:t>
            </a: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{</a:t>
            </a:r>
            <a:r>
              <a:rPr lang="zh-CN" altLang="en-US" sz="2000" b="1" dirty="0"/>
              <a:t>循环体</a:t>
            </a:r>
            <a:r>
              <a:rPr lang="en-US" altLang="zh-CN" sz="2000" b="1" dirty="0"/>
              <a:t>}</a:t>
            </a: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while(</a:t>
            </a:r>
            <a:r>
              <a:rPr lang="zh-CN" altLang="en-US" sz="2000" b="1" dirty="0"/>
              <a:t>条件表达式</a:t>
            </a:r>
            <a:r>
              <a:rPr lang="en-US" altLang="zh-CN" sz="2000" b="1" dirty="0"/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22384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961802"/>
            <a:ext cx="8532440" cy="3475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ts val="2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>
                <a:solidFill>
                  <a:srgbClr val="C00000"/>
                </a:solidFill>
              </a:rPr>
              <a:t>函数</a:t>
            </a:r>
            <a:r>
              <a:rPr lang="zh-CN" altLang="zh-CN" sz="2400" b="1" dirty="0"/>
              <a:t>就是子程序，也就是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语句的集合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，就是说把经常使用的语句群定义成函数，供其他程序调用，函数的编写与使用要遵循软件工程的基本规范。</a:t>
            </a:r>
          </a:p>
          <a:p>
            <a:pPr marL="342900" indent="-342900">
              <a:spcBef>
                <a:spcPts val="2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zh-CN" sz="2400" b="1" dirty="0"/>
              <a:t>在函数体内可使用</a:t>
            </a:r>
            <a:r>
              <a:rPr lang="en-US" altLang="zh-CN" sz="2400" b="1" dirty="0"/>
              <a:t>return</a:t>
            </a:r>
            <a:r>
              <a:rPr lang="zh-CN" altLang="zh-CN" sz="2400" b="1" dirty="0"/>
              <a:t>表达式将处理的结果进行返回，执行到</a:t>
            </a:r>
            <a:r>
              <a:rPr lang="en-US" altLang="zh-CN" sz="2400" b="1" dirty="0"/>
              <a:t>return</a:t>
            </a:r>
            <a:r>
              <a:rPr lang="zh-CN" altLang="zh-CN" sz="2400" b="1" dirty="0"/>
              <a:t>语句时立即结束函数，并返回一确定值给调用程序。如果函数的类型和</a:t>
            </a:r>
            <a:r>
              <a:rPr lang="en-US" altLang="zh-CN" sz="2400" b="1" dirty="0"/>
              <a:t>return</a:t>
            </a:r>
            <a:r>
              <a:rPr lang="zh-CN" altLang="zh-CN" sz="2400" b="1" dirty="0"/>
              <a:t>语句中表达式的值不一致，则以函数类型为准，即函数类型决定返回值的类型</a:t>
            </a:r>
            <a:r>
              <a:rPr lang="zh-CN" altLang="zh-CN" sz="2400" b="1" dirty="0" smtClean="0"/>
              <a:t>。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174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961802"/>
            <a:ext cx="8532440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几个构造数据类型：数组、指针、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结构体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zh-CN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3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数组</a:t>
            </a:r>
            <a:endParaRPr lang="en-US" altLang="zh-CN" sz="23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基本类型数据按照一定的规则组成的。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是有序数据的集合，其中的每一个元素都属于同一个数据类型。用数组名和下标唯一地确定数组中的元素，使用时应注意下标的范围从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开始到元素个数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-1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55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1547664" y="4005064"/>
            <a:ext cx="6480720" cy="1746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zh-CN" altLang="en-US" sz="2000" b="1" dirty="0">
                <a:solidFill>
                  <a:srgbClr val="000099"/>
                </a:solidFill>
              </a:rPr>
              <a:t>字符</a:t>
            </a:r>
            <a:r>
              <a:rPr lang="zh-CN" altLang="en-US" sz="2000" b="1" dirty="0" smtClean="0">
                <a:solidFill>
                  <a:srgbClr val="000099"/>
                </a:solidFill>
              </a:rPr>
              <a:t>数组示例：</a:t>
            </a:r>
            <a:endParaRPr lang="en-US" altLang="zh-CN" sz="2000" b="1" dirty="0" smtClean="0">
              <a:solidFill>
                <a:srgbClr val="000099"/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zh-CN" sz="2000" b="1" dirty="0" smtClean="0"/>
              <a:t>char  </a:t>
            </a:r>
            <a:r>
              <a:rPr lang="en-US" altLang="zh-CN" sz="2000" b="1" dirty="0"/>
              <a:t>c[6];</a:t>
            </a: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c[0] = ‘</a:t>
            </a:r>
            <a:r>
              <a:rPr lang="en-US" altLang="zh-CN" sz="2000" b="1" dirty="0" err="1"/>
              <a:t>t’;c</a:t>
            </a:r>
            <a:r>
              <a:rPr lang="en-US" altLang="zh-CN" sz="2000" b="1" dirty="0"/>
              <a:t>[1] = ‘a’; c[2] = ‘b’; c[3] = ‘l’; c[4] = ‘</a:t>
            </a:r>
            <a:r>
              <a:rPr lang="en-US" altLang="zh-CN" sz="2000" b="1" dirty="0" err="1"/>
              <a:t>e’;c</a:t>
            </a:r>
            <a:r>
              <a:rPr lang="en-US" altLang="zh-CN" sz="2000" b="1" dirty="0"/>
              <a:t>[5] = ‘\0’;</a:t>
            </a: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//</a:t>
            </a:r>
            <a:r>
              <a:rPr lang="zh-CN" altLang="en-US" sz="2000" b="1" dirty="0"/>
              <a:t>字符数组</a:t>
            </a:r>
            <a:r>
              <a:rPr lang="en-US" altLang="zh-CN" sz="2000" b="1" dirty="0"/>
              <a:t>c[6]</a:t>
            </a:r>
            <a:r>
              <a:rPr lang="zh-CN" altLang="en-US" sz="2000" b="1" dirty="0"/>
              <a:t>中存放的就是字符串“</a:t>
            </a:r>
            <a:r>
              <a:rPr lang="en-US" altLang="zh-CN" sz="2000" b="1" dirty="0"/>
              <a:t>table\0”</a:t>
            </a:r>
            <a:r>
              <a:rPr lang="zh-CN" altLang="en-US" sz="20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1408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961802"/>
            <a:ext cx="853244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）几个构造数据类型：数组、指针、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结构体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宋体"/>
                <a:ea typeface="宋体"/>
              </a:rPr>
              <a:t>② </a:t>
            </a:r>
            <a:r>
              <a:rPr lang="zh-CN" altLang="en-US" sz="23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指针</a:t>
            </a:r>
            <a:endParaRPr lang="en-US" altLang="zh-CN" sz="23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指针是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语言中广泛使用的一种数据类型。利用指针变量可以表示各种数据结构，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实质上就是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存储单元的地址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，根据指向内存中的数据类型不同，可以是整型指针、浮点型指针、字符型指针、结构指针和联合指针等等。</a:t>
            </a: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作为变量时，指针变量同普通变量一样，使用之前不仅要进行声明，而且必须赋予具体的值，指针变量只能赋予地址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另外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可以使用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*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定义“无类型指针”，即用来定义指针变量，不指定它是指向任何类型的数据，但可以把它转化成所需的任一种类型的指针。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074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961802"/>
            <a:ext cx="853244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）几个构造数据类型：数组、指针、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结构体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宋体"/>
                <a:ea typeface="宋体"/>
              </a:rPr>
              <a:t>② </a:t>
            </a:r>
            <a:r>
              <a:rPr lang="zh-CN" altLang="en-US" sz="23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指针</a:t>
            </a:r>
            <a:endParaRPr lang="en-US" altLang="zh-CN" sz="23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57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1907704" y="2192908"/>
            <a:ext cx="6264696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</a:pPr>
            <a:r>
              <a:rPr lang="zh-CN" altLang="en-US" sz="2000" b="1" dirty="0">
                <a:solidFill>
                  <a:srgbClr val="000099"/>
                </a:solidFill>
              </a:rPr>
              <a:t>指针的声明与</a:t>
            </a:r>
            <a:r>
              <a:rPr lang="zh-CN" altLang="en-US" sz="2000" b="1" dirty="0" smtClean="0">
                <a:solidFill>
                  <a:srgbClr val="000099"/>
                </a:solidFill>
              </a:rPr>
              <a:t>赋值示例：</a:t>
            </a:r>
            <a:endParaRPr lang="zh-CN" altLang="en-US" sz="2000" b="1" dirty="0">
              <a:solidFill>
                <a:srgbClr val="000099"/>
              </a:solidFill>
            </a:endParaRPr>
          </a:p>
          <a:p>
            <a:pPr>
              <a:spcBef>
                <a:spcPts val="200"/>
              </a:spcBef>
            </a:pPr>
            <a:r>
              <a:rPr lang="en-US" altLang="zh-CN" sz="2000" b="1" dirty="0" err="1"/>
              <a:t>int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a,b</a:t>
            </a:r>
            <a:r>
              <a:rPr lang="en-US" altLang="zh-CN" sz="2000" b="1" dirty="0"/>
              <a:t>;          //</a:t>
            </a:r>
            <a:r>
              <a:rPr lang="en-US" altLang="zh-CN" sz="2000" b="1" dirty="0" err="1"/>
              <a:t>a,b</a:t>
            </a:r>
            <a:r>
              <a:rPr lang="zh-CN" altLang="en-US" sz="2000" b="1" dirty="0"/>
              <a:t>为整型数据变量</a:t>
            </a:r>
          </a:p>
          <a:p>
            <a:pPr>
              <a:spcBef>
                <a:spcPts val="200"/>
              </a:spcBef>
            </a:pPr>
            <a:r>
              <a:rPr lang="en-US" altLang="zh-CN" sz="2000" b="1" dirty="0" err="1"/>
              <a:t>int</a:t>
            </a:r>
            <a:r>
              <a:rPr lang="en-US" altLang="zh-CN" sz="2000" b="1" dirty="0"/>
              <a:t> *p1;         //</a:t>
            </a:r>
            <a:r>
              <a:rPr lang="zh-CN" altLang="en-US" sz="2000" b="1" dirty="0"/>
              <a:t>声明</a:t>
            </a:r>
            <a:r>
              <a:rPr lang="en-US" altLang="zh-CN" sz="2000" b="1" dirty="0"/>
              <a:t>p1</a:t>
            </a:r>
            <a:r>
              <a:rPr lang="zh-CN" altLang="en-US" sz="2000" b="1" dirty="0"/>
              <a:t>是整型指针变量</a:t>
            </a:r>
          </a:p>
          <a:p>
            <a:pPr>
              <a:spcBef>
                <a:spcPts val="200"/>
              </a:spcBef>
            </a:pPr>
            <a:r>
              <a:rPr lang="en-US" altLang="zh-CN" sz="2000" b="1" dirty="0"/>
              <a:t>p1 =&amp;a;        //</a:t>
            </a:r>
            <a:r>
              <a:rPr lang="zh-CN" altLang="en-US" sz="2000" b="1" dirty="0"/>
              <a:t>将</a:t>
            </a:r>
            <a:r>
              <a:rPr lang="en-US" altLang="zh-CN" sz="2000" b="1" dirty="0"/>
              <a:t>a</a:t>
            </a:r>
            <a:r>
              <a:rPr lang="zh-CN" altLang="en-US" sz="2000" b="1" dirty="0"/>
              <a:t>的地址作为</a:t>
            </a:r>
            <a:r>
              <a:rPr lang="en-US" altLang="zh-CN" sz="2000" b="1" dirty="0"/>
              <a:t>p1</a:t>
            </a:r>
            <a:r>
              <a:rPr lang="zh-CN" altLang="en-US" sz="2000" b="1" dirty="0"/>
              <a:t>初值</a:t>
            </a:r>
          </a:p>
          <a:p>
            <a:pPr>
              <a:spcBef>
                <a:spcPts val="200"/>
              </a:spcBef>
            </a:pPr>
            <a:r>
              <a:rPr lang="en-US" altLang="zh-CN" sz="2000" b="1" dirty="0"/>
              <a:t>a=80;</a:t>
            </a:r>
          </a:p>
          <a:p>
            <a:pPr>
              <a:spcBef>
                <a:spcPts val="200"/>
              </a:spcBef>
            </a:pPr>
            <a:r>
              <a:rPr lang="en-US" altLang="zh-CN" sz="2000" b="1" dirty="0"/>
              <a:t>b=*p1;         //</a:t>
            </a:r>
            <a:r>
              <a:rPr lang="zh-CN" altLang="en-US" sz="2000" b="1" dirty="0"/>
              <a:t>运行结果</a:t>
            </a:r>
            <a:r>
              <a:rPr lang="en-US" altLang="zh-CN" sz="2000" b="1" dirty="0"/>
              <a:t>:b=80</a:t>
            </a:r>
            <a:r>
              <a:rPr lang="zh-CN" altLang="en-US" sz="2000" b="1" dirty="0"/>
              <a:t>，即为</a:t>
            </a:r>
            <a:r>
              <a:rPr lang="en-US" altLang="zh-CN" sz="2000" b="1" dirty="0"/>
              <a:t>a</a:t>
            </a:r>
            <a:r>
              <a:rPr lang="zh-CN" altLang="en-US" sz="2000" b="1" dirty="0"/>
              <a:t>的值</a:t>
            </a:r>
          </a:p>
          <a:p>
            <a:pPr>
              <a:spcBef>
                <a:spcPts val="200"/>
              </a:spcBef>
            </a:pPr>
            <a:r>
              <a:rPr lang="zh-CN" altLang="en-US" sz="2000" b="1" dirty="0"/>
              <a:t>任何类型的指针都可以直接赋值给</a:t>
            </a:r>
            <a:r>
              <a:rPr lang="en-US" altLang="zh-CN" sz="2000" b="1" dirty="0"/>
              <a:t>void *</a:t>
            </a:r>
            <a:r>
              <a:rPr lang="zh-CN" altLang="en-US" sz="2000" b="1" dirty="0"/>
              <a:t>类型，无需进行强制类型转换：</a:t>
            </a:r>
          </a:p>
          <a:p>
            <a:pPr>
              <a:spcBef>
                <a:spcPts val="200"/>
              </a:spcBef>
            </a:pPr>
            <a:r>
              <a:rPr lang="en-US" altLang="zh-CN" sz="2000" b="1" dirty="0"/>
              <a:t>void *p1;        //</a:t>
            </a:r>
            <a:r>
              <a:rPr lang="zh-CN" altLang="en-US" sz="2000" b="1" dirty="0"/>
              <a:t>声明</a:t>
            </a:r>
            <a:r>
              <a:rPr lang="en-US" altLang="zh-CN" sz="2000" b="1" dirty="0"/>
              <a:t>p1</a:t>
            </a:r>
            <a:r>
              <a:rPr lang="zh-CN" altLang="en-US" sz="2000" b="1" dirty="0"/>
              <a:t>无类型指针</a:t>
            </a:r>
          </a:p>
          <a:p>
            <a:pPr>
              <a:spcBef>
                <a:spcPts val="200"/>
              </a:spcBef>
            </a:pPr>
            <a:r>
              <a:rPr lang="en-US" altLang="zh-CN" sz="2000" b="1" dirty="0" err="1"/>
              <a:t>int</a:t>
            </a:r>
            <a:r>
              <a:rPr lang="en-US" altLang="zh-CN" sz="2000" b="1" dirty="0"/>
              <a:t> *p2;          //</a:t>
            </a:r>
            <a:r>
              <a:rPr lang="zh-CN" altLang="en-US" sz="2000" b="1" dirty="0"/>
              <a:t>声明</a:t>
            </a:r>
            <a:r>
              <a:rPr lang="en-US" altLang="zh-CN" sz="2000" b="1" dirty="0"/>
              <a:t>p2</a:t>
            </a:r>
            <a:r>
              <a:rPr lang="zh-CN" altLang="en-US" sz="2000" b="1" dirty="0"/>
              <a:t>为整型指针</a:t>
            </a:r>
          </a:p>
          <a:p>
            <a:pPr>
              <a:spcBef>
                <a:spcPts val="200"/>
              </a:spcBef>
            </a:pPr>
            <a:r>
              <a:rPr lang="en-US" altLang="zh-CN" sz="2000" b="1" dirty="0"/>
              <a:t>p1 = p2;         //</a:t>
            </a:r>
            <a:r>
              <a:rPr lang="zh-CN" altLang="en-US" sz="2000" b="1" dirty="0"/>
              <a:t>用整型指针</a:t>
            </a:r>
            <a:r>
              <a:rPr lang="en-US" altLang="zh-CN" sz="2000" b="1" dirty="0"/>
              <a:t>p2</a:t>
            </a:r>
            <a:r>
              <a:rPr lang="zh-CN" altLang="en-US" sz="2000" b="1" dirty="0"/>
              <a:t>的值给</a:t>
            </a:r>
            <a:r>
              <a:rPr lang="en-US" altLang="zh-CN" sz="2000" b="1" dirty="0"/>
              <a:t>p1</a:t>
            </a:r>
            <a:r>
              <a:rPr lang="zh-CN" altLang="en-US" sz="2000" b="1" dirty="0"/>
              <a:t>直接赋值</a:t>
            </a:r>
          </a:p>
        </p:txBody>
      </p:sp>
    </p:spTree>
    <p:extLst>
      <p:ext uri="{BB962C8B-B14F-4D97-AF65-F5344CB8AC3E}">
        <p14:creationId xmlns:p14="http://schemas.microsoft.com/office/powerpoint/2010/main" val="411526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961802"/>
            <a:ext cx="8532440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）几个构造数据类型：数组、指针、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结构体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宋体"/>
                <a:ea typeface="宋体"/>
              </a:rPr>
              <a:t>③ </a:t>
            </a:r>
            <a:r>
              <a:rPr lang="zh-CN" altLang="en-US" sz="23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结构体</a:t>
            </a:r>
            <a:endParaRPr lang="en-US" altLang="zh-CN" sz="23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嵌入式系统开发中，结构体类型的使用是非常频繁，所以结构体类型相当重要。</a:t>
            </a: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结构体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是由基本数据类型构成，并用一个标识符来命名的各种变量的组合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3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一个结构体变量类型后，可以使用该结构体类型定义一个具体的变量，定义好以后可以用“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.”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对结构体类型变量中的成员进行访问。除了使用“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.”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以外，还可以采用结构体类型指针对结构体类型的变量进行操作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3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0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961802"/>
            <a:ext cx="853244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）几个构造数据类型：数组、指针、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结构体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宋体"/>
                <a:ea typeface="宋体"/>
              </a:rPr>
              <a:t>③ </a:t>
            </a:r>
            <a:r>
              <a:rPr lang="zh-CN" altLang="en-US" sz="23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结构体</a:t>
            </a:r>
            <a:endParaRPr lang="en-US" altLang="zh-CN" sz="23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59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461243" y="2492896"/>
            <a:ext cx="3370363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zh-CN" altLang="en-US" sz="1600" b="1" dirty="0">
                <a:solidFill>
                  <a:srgbClr val="000099"/>
                </a:solidFill>
              </a:rPr>
              <a:t>定义一个名为</a:t>
            </a:r>
            <a:r>
              <a:rPr lang="en-US" altLang="zh-CN" sz="1600" b="1" dirty="0">
                <a:solidFill>
                  <a:srgbClr val="000099"/>
                </a:solidFill>
              </a:rPr>
              <a:t>student</a:t>
            </a:r>
            <a:r>
              <a:rPr lang="zh-CN" altLang="en-US" sz="1600" b="1" dirty="0">
                <a:solidFill>
                  <a:srgbClr val="000099"/>
                </a:solidFill>
              </a:rPr>
              <a:t>的结构体变量</a:t>
            </a:r>
            <a:r>
              <a:rPr lang="zh-CN" altLang="en-US" sz="1600" b="1" dirty="0" smtClean="0">
                <a:solidFill>
                  <a:srgbClr val="000099"/>
                </a:solidFill>
              </a:rPr>
              <a:t>类型示例：</a:t>
            </a:r>
            <a:endParaRPr lang="zh-CN" altLang="en-US" sz="1600" b="1" dirty="0">
              <a:solidFill>
                <a:srgbClr val="000099"/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zh-CN" sz="1600" b="1" dirty="0" err="1"/>
              <a:t>struct</a:t>
            </a:r>
            <a:r>
              <a:rPr lang="en-US" altLang="zh-CN" sz="1600" b="1" dirty="0"/>
              <a:t> </a:t>
            </a:r>
            <a:r>
              <a:rPr lang="en-US" altLang="zh-CN" sz="1600" b="1" dirty="0" smtClean="0"/>
              <a:t>student </a:t>
            </a:r>
          </a:p>
          <a:p>
            <a:pPr>
              <a:spcBef>
                <a:spcPts val="300"/>
              </a:spcBef>
            </a:pPr>
            <a:r>
              <a:rPr lang="en-US" altLang="zh-CN" sz="1600" b="1" dirty="0" smtClean="0"/>
              <a:t>{</a:t>
            </a:r>
          </a:p>
          <a:p>
            <a:pPr>
              <a:spcBef>
                <a:spcPts val="300"/>
              </a:spcBef>
            </a:pPr>
            <a:r>
              <a:rPr lang="en-US" altLang="zh-CN" sz="1600" b="1" dirty="0" smtClean="0"/>
              <a:t>        </a:t>
            </a:r>
            <a:r>
              <a:rPr lang="en-US" altLang="zh-CN" sz="1600" b="1" dirty="0"/>
              <a:t>char name[8];    //</a:t>
            </a:r>
            <a:r>
              <a:rPr lang="zh-CN" altLang="en-US" sz="1600" b="1" dirty="0"/>
              <a:t>成员变量“</a:t>
            </a:r>
            <a:r>
              <a:rPr lang="en-US" altLang="zh-CN" sz="1600" b="1" dirty="0"/>
              <a:t>name”</a:t>
            </a:r>
            <a:r>
              <a:rPr lang="zh-CN" altLang="en-US" sz="1600" b="1" dirty="0"/>
              <a:t>为字符型数组</a:t>
            </a:r>
          </a:p>
          <a:p>
            <a:pPr>
              <a:spcBef>
                <a:spcPts val="300"/>
              </a:spcBef>
            </a:pPr>
            <a:r>
              <a:rPr lang="zh-CN" altLang="en-US" sz="1600" b="1" dirty="0"/>
              <a:t>    </a:t>
            </a:r>
            <a:r>
              <a:rPr lang="zh-CN" altLang="en-US" sz="1600" b="1" dirty="0" smtClean="0"/>
              <a:t>    </a:t>
            </a:r>
            <a:r>
              <a:rPr lang="en-US" altLang="zh-CN" sz="1600" b="1" dirty="0" smtClean="0"/>
              <a:t>char </a:t>
            </a:r>
            <a:r>
              <a:rPr lang="en-US" altLang="zh-CN" sz="1600" b="1" dirty="0"/>
              <a:t>class[10];   //</a:t>
            </a:r>
            <a:r>
              <a:rPr lang="zh-CN" altLang="en-US" sz="1600" b="1" dirty="0"/>
              <a:t>成员变量“</a:t>
            </a:r>
            <a:r>
              <a:rPr lang="en-US" altLang="zh-CN" sz="1600" b="1" dirty="0"/>
              <a:t>class”</a:t>
            </a:r>
            <a:r>
              <a:rPr lang="zh-CN" altLang="en-US" sz="1600" b="1" dirty="0"/>
              <a:t>为字符型数组</a:t>
            </a:r>
          </a:p>
          <a:p>
            <a:pPr>
              <a:spcBef>
                <a:spcPts val="300"/>
              </a:spcBef>
            </a:pPr>
            <a:r>
              <a:rPr lang="zh-CN" altLang="en-US" sz="1600" b="1" dirty="0"/>
              <a:t>   </a:t>
            </a:r>
            <a:r>
              <a:rPr lang="zh-CN" altLang="en-US" sz="1600" b="1" dirty="0" smtClean="0"/>
              <a:t>      </a:t>
            </a:r>
            <a:r>
              <a:rPr lang="en-US" altLang="zh-CN" sz="1600" b="1" dirty="0" err="1"/>
              <a:t>int</a:t>
            </a:r>
            <a:r>
              <a:rPr lang="en-US" altLang="zh-CN" sz="1600" b="1" dirty="0"/>
              <a:t> age;         //</a:t>
            </a:r>
            <a:r>
              <a:rPr lang="zh-CN" altLang="en-US" sz="1600" b="1" dirty="0"/>
              <a:t>成员变量“</a:t>
            </a:r>
            <a:r>
              <a:rPr lang="en-US" altLang="zh-CN" sz="1600" b="1" dirty="0"/>
              <a:t>age”</a:t>
            </a:r>
            <a:r>
              <a:rPr lang="zh-CN" altLang="en-US" sz="1600" b="1" dirty="0"/>
              <a:t>为整型</a:t>
            </a:r>
          </a:p>
          <a:p>
            <a:pPr>
              <a:spcBef>
                <a:spcPts val="300"/>
              </a:spcBef>
            </a:pPr>
            <a:r>
              <a:rPr lang="en-US" altLang="zh-CN" sz="1600" b="1" dirty="0"/>
              <a:t>};</a:t>
            </a:r>
          </a:p>
        </p:txBody>
      </p:sp>
      <p:sp>
        <p:nvSpPr>
          <p:cNvPr id="3" name="矩形 2"/>
          <p:cNvSpPr/>
          <p:nvPr/>
        </p:nvSpPr>
        <p:spPr>
          <a:xfrm>
            <a:off x="4067944" y="1988840"/>
            <a:ext cx="475252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</a:pPr>
            <a:r>
              <a:rPr lang="zh-CN" altLang="en-US" sz="1600" b="1" dirty="0">
                <a:solidFill>
                  <a:srgbClr val="000099"/>
                </a:solidFill>
              </a:rPr>
              <a:t>定义一个</a:t>
            </a:r>
            <a:r>
              <a:rPr lang="en-US" altLang="zh-CN" sz="1600" b="1" dirty="0">
                <a:solidFill>
                  <a:srgbClr val="000099"/>
                </a:solidFill>
              </a:rPr>
              <a:t>student</a:t>
            </a:r>
            <a:r>
              <a:rPr lang="zh-CN" altLang="en-US" sz="1600" b="1" dirty="0">
                <a:solidFill>
                  <a:srgbClr val="000099"/>
                </a:solidFill>
              </a:rPr>
              <a:t>的结构体类型的变量</a:t>
            </a:r>
            <a:r>
              <a:rPr lang="en-US" altLang="zh-CN" sz="1600" b="1" dirty="0" smtClean="0">
                <a:solidFill>
                  <a:srgbClr val="000099"/>
                </a:solidFill>
              </a:rPr>
              <a:t>s1</a:t>
            </a:r>
            <a:r>
              <a:rPr lang="zh-CN" altLang="en-US" sz="1600" b="1" dirty="0" smtClean="0">
                <a:solidFill>
                  <a:srgbClr val="000099"/>
                </a:solidFill>
              </a:rPr>
              <a:t>示例子：</a:t>
            </a:r>
            <a:endParaRPr lang="zh-CN" altLang="en-US" sz="1600" b="1" dirty="0">
              <a:solidFill>
                <a:srgbClr val="000099"/>
              </a:solidFill>
            </a:endParaRPr>
          </a:p>
          <a:p>
            <a:pPr>
              <a:spcBef>
                <a:spcPts val="200"/>
              </a:spcBef>
            </a:pPr>
            <a:r>
              <a:rPr lang="en-US" altLang="zh-CN" sz="1600" b="1" dirty="0" smtClean="0"/>
              <a:t>   </a:t>
            </a:r>
            <a:r>
              <a:rPr lang="en-US" altLang="zh-CN" sz="1600" b="1" dirty="0" err="1" smtClean="0"/>
              <a:t>struct</a:t>
            </a:r>
            <a:r>
              <a:rPr lang="en-US" altLang="zh-CN" sz="1600" b="1" dirty="0" smtClean="0"/>
              <a:t> </a:t>
            </a:r>
            <a:r>
              <a:rPr lang="en-US" altLang="zh-CN" sz="1600" b="1" dirty="0"/>
              <a:t>student s1;   //</a:t>
            </a:r>
            <a:r>
              <a:rPr lang="zh-CN" altLang="en-US" sz="1600" b="1" dirty="0"/>
              <a:t>声明</a:t>
            </a:r>
            <a:r>
              <a:rPr lang="en-US" altLang="zh-CN" sz="1600" b="1" dirty="0"/>
              <a:t>s1</a:t>
            </a:r>
            <a:r>
              <a:rPr lang="zh-CN" altLang="en-US" sz="1600" b="1" dirty="0"/>
              <a:t>为“</a:t>
            </a:r>
            <a:r>
              <a:rPr lang="en-US" altLang="zh-CN" sz="1600" b="1" dirty="0"/>
              <a:t>student”</a:t>
            </a:r>
            <a:r>
              <a:rPr lang="zh-CN" altLang="en-US" sz="1600" b="1" dirty="0"/>
              <a:t>类型的结构体变量</a:t>
            </a:r>
          </a:p>
          <a:p>
            <a:pPr>
              <a:spcBef>
                <a:spcPts val="200"/>
              </a:spcBef>
            </a:pPr>
            <a:r>
              <a:rPr lang="zh-CN" altLang="en-US" sz="1600" b="1" dirty="0">
                <a:solidFill>
                  <a:srgbClr val="000099"/>
                </a:solidFill>
              </a:rPr>
              <a:t>结构体成员的表示方式为：</a:t>
            </a:r>
          </a:p>
          <a:p>
            <a:pPr>
              <a:spcBef>
                <a:spcPts val="200"/>
              </a:spcBef>
            </a:pPr>
            <a:r>
              <a:rPr lang="zh-CN" altLang="en-US" sz="1600" b="1" dirty="0" smtClean="0"/>
              <a:t>    结构体</a:t>
            </a:r>
            <a:r>
              <a:rPr lang="zh-CN" altLang="en-US" sz="1600" b="1" dirty="0"/>
              <a:t>变量</a:t>
            </a:r>
            <a:r>
              <a:rPr lang="en-US" altLang="zh-CN" sz="1600" b="1" dirty="0"/>
              <a:t>.</a:t>
            </a:r>
            <a:r>
              <a:rPr lang="zh-CN" altLang="en-US" sz="1600" b="1" dirty="0"/>
              <a:t>成员名</a:t>
            </a:r>
          </a:p>
          <a:p>
            <a:pPr>
              <a:spcBef>
                <a:spcPts val="200"/>
              </a:spcBef>
            </a:pPr>
            <a:r>
              <a:rPr lang="zh-CN" altLang="en-US" sz="1600" b="1" dirty="0">
                <a:solidFill>
                  <a:srgbClr val="000099"/>
                </a:solidFill>
              </a:rPr>
              <a:t>对</a:t>
            </a:r>
            <a:r>
              <a:rPr lang="en-US" altLang="zh-CN" sz="1600" b="1" dirty="0">
                <a:solidFill>
                  <a:srgbClr val="000099"/>
                </a:solidFill>
              </a:rPr>
              <a:t>s1</a:t>
            </a:r>
            <a:r>
              <a:rPr lang="zh-CN" altLang="en-US" sz="1600" b="1" dirty="0">
                <a:solidFill>
                  <a:srgbClr val="000099"/>
                </a:solidFill>
              </a:rPr>
              <a:t>的</a:t>
            </a:r>
            <a:r>
              <a:rPr lang="en-US" altLang="zh-CN" sz="1600" b="1" dirty="0">
                <a:solidFill>
                  <a:srgbClr val="000099"/>
                </a:solidFill>
              </a:rPr>
              <a:t>age</a:t>
            </a:r>
            <a:r>
              <a:rPr lang="zh-CN" altLang="en-US" sz="1600" b="1" dirty="0">
                <a:solidFill>
                  <a:srgbClr val="000099"/>
                </a:solidFill>
              </a:rPr>
              <a:t>进行访问，例如：</a:t>
            </a:r>
          </a:p>
          <a:p>
            <a:pPr>
              <a:spcBef>
                <a:spcPts val="200"/>
              </a:spcBef>
            </a:pPr>
            <a:r>
              <a:rPr lang="en-US" altLang="zh-CN" sz="1600" b="1" dirty="0" smtClean="0"/>
              <a:t>    s1.age=18</a:t>
            </a:r>
            <a:r>
              <a:rPr lang="en-US" altLang="zh-CN" sz="1600" b="1" dirty="0"/>
              <a:t>;     //</a:t>
            </a:r>
            <a:r>
              <a:rPr lang="zh-CN" altLang="en-US" sz="1600" b="1" dirty="0"/>
              <a:t>将数据</a:t>
            </a:r>
            <a:r>
              <a:rPr lang="en-US" altLang="zh-CN" sz="1600" b="1" dirty="0"/>
              <a:t>18</a:t>
            </a:r>
            <a:r>
              <a:rPr lang="zh-CN" altLang="en-US" sz="1600" b="1" dirty="0"/>
              <a:t>赋给</a:t>
            </a:r>
            <a:r>
              <a:rPr lang="en-US" altLang="zh-CN" sz="1600" b="1" dirty="0"/>
              <a:t>s1.age</a:t>
            </a:r>
            <a:r>
              <a:rPr lang="zh-CN" altLang="en-US" sz="1600" b="1" dirty="0"/>
              <a:t>（理解为学生</a:t>
            </a:r>
            <a:r>
              <a:rPr lang="en-US" altLang="zh-CN" sz="1600" b="1" dirty="0"/>
              <a:t>s1</a:t>
            </a:r>
            <a:r>
              <a:rPr lang="zh-CN" altLang="en-US" sz="1600" b="1" dirty="0"/>
              <a:t>的年龄为</a:t>
            </a:r>
            <a:r>
              <a:rPr lang="en-US" altLang="zh-CN" sz="1600" b="1" dirty="0"/>
              <a:t>18</a:t>
            </a:r>
            <a:r>
              <a:rPr lang="zh-CN" altLang="en-US" sz="1600" b="1" dirty="0"/>
              <a:t>）</a:t>
            </a:r>
          </a:p>
          <a:p>
            <a:pPr>
              <a:spcBef>
                <a:spcPts val="200"/>
              </a:spcBef>
            </a:pPr>
            <a:r>
              <a:rPr lang="zh-CN" altLang="en-US" sz="1600" b="1" dirty="0">
                <a:solidFill>
                  <a:srgbClr val="000099"/>
                </a:solidFill>
              </a:rPr>
              <a:t>结构体指针：</a:t>
            </a:r>
          </a:p>
          <a:p>
            <a:pPr>
              <a:spcBef>
                <a:spcPts val="200"/>
              </a:spcBef>
            </a:pPr>
            <a:r>
              <a:rPr lang="en-US" altLang="zh-CN" sz="1600" b="1" dirty="0" smtClean="0"/>
              <a:t>    </a:t>
            </a:r>
            <a:r>
              <a:rPr lang="en-US" altLang="zh-CN" sz="1600" b="1" dirty="0" err="1" smtClean="0"/>
              <a:t>struct</a:t>
            </a:r>
            <a:r>
              <a:rPr lang="en-US" altLang="zh-CN" sz="1600" b="1" dirty="0" smtClean="0"/>
              <a:t>  </a:t>
            </a:r>
            <a:r>
              <a:rPr lang="en-US" altLang="zh-CN" sz="1600" b="1" dirty="0"/>
              <a:t>student  *</a:t>
            </a:r>
            <a:r>
              <a:rPr lang="en-US" altLang="zh-CN" sz="1600" b="1" dirty="0" err="1"/>
              <a:t>Pstudent</a:t>
            </a:r>
            <a:r>
              <a:rPr lang="en-US" altLang="zh-CN" sz="1600" b="1" dirty="0"/>
              <a:t>;    //</a:t>
            </a:r>
            <a:r>
              <a:rPr lang="zh-CN" altLang="en-US" sz="1600" b="1" dirty="0"/>
              <a:t>声明</a:t>
            </a:r>
            <a:r>
              <a:rPr lang="en-US" altLang="zh-CN" sz="1600" b="1" dirty="0" err="1"/>
              <a:t>Pstudent</a:t>
            </a:r>
            <a:r>
              <a:rPr lang="zh-CN" altLang="en-US" sz="1600" b="1" dirty="0"/>
              <a:t>为一个“</a:t>
            </a:r>
            <a:r>
              <a:rPr lang="en-US" altLang="zh-CN" sz="1600" b="1" dirty="0"/>
              <a:t>student”</a:t>
            </a:r>
            <a:r>
              <a:rPr lang="zh-CN" altLang="en-US" sz="1600" b="1" dirty="0"/>
              <a:t>类型指针</a:t>
            </a:r>
          </a:p>
          <a:p>
            <a:pPr>
              <a:spcBef>
                <a:spcPts val="200"/>
              </a:spcBef>
            </a:pPr>
            <a:r>
              <a:rPr lang="zh-CN" altLang="en-US" sz="1600" b="1" dirty="0">
                <a:solidFill>
                  <a:srgbClr val="000099"/>
                </a:solidFill>
              </a:rPr>
              <a:t>结构体指针对结构体成员的访问表示为：</a:t>
            </a:r>
          </a:p>
          <a:p>
            <a:pPr>
              <a:spcBef>
                <a:spcPts val="200"/>
              </a:spcBef>
            </a:pPr>
            <a:r>
              <a:rPr lang="zh-CN" altLang="en-US" sz="1600" b="1" dirty="0" smtClean="0"/>
              <a:t>    结构体</a:t>
            </a:r>
            <a:r>
              <a:rPr lang="zh-CN" altLang="en-US" sz="1600" b="1" dirty="0"/>
              <a:t>指针名</a:t>
            </a:r>
            <a:r>
              <a:rPr lang="en-US" altLang="zh-CN" sz="1600" b="1" dirty="0"/>
              <a:t>-&gt;</a:t>
            </a:r>
            <a:r>
              <a:rPr lang="zh-CN" altLang="en-US" sz="1600" b="1" dirty="0"/>
              <a:t>结构体成员</a:t>
            </a:r>
          </a:p>
          <a:p>
            <a:pPr>
              <a:spcBef>
                <a:spcPts val="200"/>
              </a:spcBef>
            </a:pPr>
            <a:r>
              <a:rPr lang="zh-CN" altLang="en-US" sz="1600" b="1" dirty="0">
                <a:solidFill>
                  <a:srgbClr val="000099"/>
                </a:solidFill>
              </a:rPr>
              <a:t>采用结构体指针对</a:t>
            </a:r>
            <a:r>
              <a:rPr lang="en-US" altLang="zh-CN" sz="1600" b="1" dirty="0">
                <a:solidFill>
                  <a:srgbClr val="000099"/>
                </a:solidFill>
              </a:rPr>
              <a:t>student</a:t>
            </a:r>
            <a:r>
              <a:rPr lang="zh-CN" altLang="en-US" sz="1600" b="1" dirty="0">
                <a:solidFill>
                  <a:srgbClr val="000099"/>
                </a:solidFill>
              </a:rPr>
              <a:t>结构体中</a:t>
            </a:r>
            <a:r>
              <a:rPr lang="en-US" altLang="zh-CN" sz="1600" b="1" dirty="0">
                <a:solidFill>
                  <a:srgbClr val="000099"/>
                </a:solidFill>
              </a:rPr>
              <a:t>name</a:t>
            </a:r>
            <a:r>
              <a:rPr lang="zh-CN" altLang="en-US" sz="1600" b="1" dirty="0">
                <a:solidFill>
                  <a:srgbClr val="000099"/>
                </a:solidFill>
              </a:rPr>
              <a:t>和</a:t>
            </a:r>
            <a:r>
              <a:rPr lang="en-US" altLang="zh-CN" sz="1600" b="1" dirty="0">
                <a:solidFill>
                  <a:srgbClr val="000099"/>
                </a:solidFill>
              </a:rPr>
              <a:t>age</a:t>
            </a:r>
            <a:r>
              <a:rPr lang="zh-CN" altLang="en-US" sz="1600" b="1" dirty="0">
                <a:solidFill>
                  <a:srgbClr val="000099"/>
                </a:solidFill>
              </a:rPr>
              <a:t>进行赋值的语句：</a:t>
            </a:r>
          </a:p>
          <a:p>
            <a:pPr>
              <a:spcBef>
                <a:spcPts val="200"/>
              </a:spcBef>
            </a:pPr>
            <a:r>
              <a:rPr lang="en-US" altLang="zh-CN" sz="1600" b="1" dirty="0" smtClean="0"/>
              <a:t>   </a:t>
            </a:r>
            <a:r>
              <a:rPr lang="en-US" altLang="zh-CN" sz="1600" b="1" dirty="0" err="1" smtClean="0"/>
              <a:t>strcpy</a:t>
            </a:r>
            <a:r>
              <a:rPr lang="en-US" altLang="zh-CN" sz="1600" b="1" dirty="0" smtClean="0"/>
              <a:t>(</a:t>
            </a:r>
            <a:r>
              <a:rPr lang="en-US" altLang="zh-CN" sz="1600" b="1" dirty="0" err="1" smtClean="0"/>
              <a:t>Pstudent</a:t>
            </a:r>
            <a:r>
              <a:rPr lang="en-US" altLang="zh-CN" sz="1600" b="1" dirty="0" smtClean="0"/>
              <a:t>-</a:t>
            </a:r>
            <a:r>
              <a:rPr lang="en-US" altLang="zh-CN" sz="1600" b="1" dirty="0"/>
              <a:t>&gt;name,"</a:t>
            </a:r>
            <a:r>
              <a:rPr lang="en-US" altLang="zh-CN" sz="1600" b="1" dirty="0" err="1"/>
              <a:t>LiuYuZhang</a:t>
            </a:r>
            <a:r>
              <a:rPr lang="en-US" altLang="zh-CN" sz="1600" b="1" dirty="0"/>
              <a:t>");</a:t>
            </a:r>
          </a:p>
          <a:p>
            <a:pPr>
              <a:spcBef>
                <a:spcPts val="200"/>
              </a:spcBef>
            </a:pPr>
            <a:r>
              <a:rPr lang="en-US" altLang="zh-CN" sz="1600" b="1" dirty="0" err="1"/>
              <a:t>Pstudent</a:t>
            </a:r>
            <a:r>
              <a:rPr lang="en-US" altLang="zh-CN" sz="1600" b="1" dirty="0"/>
              <a:t>-&gt;age=18;</a:t>
            </a:r>
          </a:p>
        </p:txBody>
      </p:sp>
    </p:spTree>
    <p:extLst>
      <p:ext uri="{BB962C8B-B14F-4D97-AF65-F5344CB8AC3E}">
        <p14:creationId xmlns:p14="http://schemas.microsoft.com/office/powerpoint/2010/main" val="141451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893" y="908719"/>
            <a:ext cx="8424936" cy="2507901"/>
          </a:xfrm>
        </p:spPr>
        <p:txBody>
          <a:bodyPr/>
          <a:lstStyle/>
          <a:p>
            <a:pPr marL="0" lvl="0" indent="0">
              <a:buClr>
                <a:srgbClr val="00007D"/>
              </a:buClr>
              <a:buNone/>
            </a:pP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1.1.2 </a:t>
            </a: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系统的由来及发展简史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68275" lvl="1">
              <a:spcBef>
                <a:spcPts val="0"/>
              </a:spcBef>
              <a:buClr>
                <a:schemeClr val="bg2"/>
              </a:buClr>
            </a:pPr>
            <a:r>
              <a:rPr lang="en-US" altLang="zh-CN" sz="2400" dirty="0"/>
              <a:t>1</a:t>
            </a:r>
            <a:r>
              <a:rPr lang="zh-CN" altLang="zh-CN" sz="2400" dirty="0"/>
              <a:t>．嵌入式系统的由来</a:t>
            </a:r>
            <a:endParaRPr lang="en-US" altLang="zh-CN" sz="2400" kern="100" dirty="0" smtClean="0">
              <a:solidFill>
                <a:srgbClr val="0000FF"/>
              </a:solidFill>
              <a:latin typeface="Times New Roman"/>
              <a:ea typeface="黑体"/>
              <a:cs typeface="+mn-cs"/>
            </a:endParaRPr>
          </a:p>
          <a:p>
            <a:pPr marL="625475" lvl="1" indent="-457200"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l"/>
            </a:pPr>
            <a:r>
              <a:rPr lang="zh-CN" altLang="en-US" sz="2400" kern="100" dirty="0" smtClean="0">
                <a:solidFill>
                  <a:srgbClr val="0000FF"/>
                </a:solidFill>
                <a:latin typeface="Times New Roman"/>
                <a:ea typeface="黑体"/>
                <a:cs typeface="+mn-cs"/>
              </a:rPr>
              <a:t>通用计算机</a:t>
            </a:r>
            <a:r>
              <a:rPr lang="zh-CN" altLang="en-US" sz="2400" kern="100" dirty="0">
                <a:solidFill>
                  <a:srgbClr val="0000FF"/>
                </a:solidFill>
                <a:latin typeface="Times New Roman"/>
                <a:ea typeface="黑体"/>
                <a:cs typeface="+mn-cs"/>
              </a:rPr>
              <a:t>系统：</a:t>
            </a:r>
            <a:r>
              <a:rPr lang="zh-CN" altLang="en-US" sz="2400" dirty="0">
                <a:solidFill>
                  <a:schemeClr val="tx1"/>
                </a:solidFill>
              </a:rPr>
              <a:t>计算机是因科学家需要一个高速的计算工具而产生的。</a:t>
            </a:r>
          </a:p>
          <a:p>
            <a:pPr marL="625475" lvl="1" indent="-457200"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l"/>
            </a:pPr>
            <a:r>
              <a:rPr lang="zh-CN" altLang="en-US" sz="2400" kern="100" dirty="0" smtClean="0">
                <a:solidFill>
                  <a:srgbClr val="0000FF"/>
                </a:solidFill>
                <a:latin typeface="Times New Roman"/>
                <a:ea typeface="黑体"/>
                <a:cs typeface="+mn-cs"/>
              </a:rPr>
              <a:t>嵌入式计算机</a:t>
            </a:r>
            <a:r>
              <a:rPr lang="zh-CN" altLang="en-US" sz="2400" kern="100" dirty="0">
                <a:solidFill>
                  <a:srgbClr val="0000FF"/>
                </a:solidFill>
                <a:latin typeface="Times New Roman"/>
                <a:ea typeface="黑体"/>
                <a:cs typeface="+mn-cs"/>
              </a:rPr>
              <a:t>系统（嵌入式系统）：</a:t>
            </a:r>
            <a:r>
              <a:rPr lang="zh-CN" altLang="en-US" sz="2400" dirty="0">
                <a:solidFill>
                  <a:schemeClr val="tx1"/>
                </a:solidFill>
              </a:rPr>
              <a:t>测控领域需要能够满足特殊需求的计算机而产生的。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6</a:t>
            </a:fld>
            <a:endParaRPr lang="en-US" alt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016" y="3552664"/>
            <a:ext cx="4973341" cy="30088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0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836712"/>
            <a:ext cx="8748464" cy="4024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）编译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预处理</a:t>
            </a:r>
            <a:endParaRPr lang="en-US" altLang="zh-CN" sz="23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zh-CN" sz="2400" b="1" kern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编译系统对程序进行通常的编译之前，会先对程序中的一些特殊的命令进行</a:t>
            </a:r>
            <a:r>
              <a:rPr lang="en-US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预处理</a:t>
            </a:r>
            <a:r>
              <a:rPr lang="en-US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，然后将预处理的结果和源程序一起再进行</a:t>
            </a:r>
            <a:r>
              <a:rPr lang="zh-CN" altLang="zh-CN" sz="24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常规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的编译处理，以得到目标代码。</a:t>
            </a:r>
            <a:r>
              <a:rPr lang="en-US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提供的预处理功能主要有</a:t>
            </a:r>
            <a:r>
              <a:rPr lang="zh-CN" altLang="zh-CN" sz="24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宏定义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条件编译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zh-CN" sz="24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文件包含</a:t>
            </a:r>
            <a:r>
              <a:rPr lang="en-US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种类型</a:t>
            </a:r>
            <a:r>
              <a:rPr lang="zh-CN" altLang="zh-CN" sz="2400" b="1" kern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kern="1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 eaLnBrk="0" hangingPunct="0">
              <a:spcBef>
                <a:spcPts val="1200"/>
              </a:spcBef>
              <a:buClr>
                <a:srgbClr val="00007D"/>
              </a:buClr>
              <a:buSzPct val="75000"/>
            </a:pPr>
            <a:r>
              <a:rPr lang="zh-CN" altLang="zh-CN" sz="2400" b="1" kern="10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sz="2400" b="1" kern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400" b="1" kern="1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宏定义</a:t>
            </a:r>
            <a:endParaRPr lang="en-US" altLang="zh-CN" sz="2400" b="1" kern="1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zh-CN" sz="2400" b="1" kern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表达式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可以是数字、字符，也可以是若干条语句。在编译时，所有引用该宏的地方，都将自动被替换成宏所代表的表达式</a:t>
            </a:r>
            <a:r>
              <a:rPr lang="zh-CN" altLang="zh-CN" sz="2400" b="1" kern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。我们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还可以将定义好的宏通过</a:t>
            </a:r>
            <a:r>
              <a:rPr lang="en-US" altLang="zh-CN" sz="2400" b="1" kern="100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undef</a:t>
            </a:r>
            <a:r>
              <a:rPr lang="zh-CN" altLang="zh-CN" sz="24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撤销</a:t>
            </a:r>
            <a:r>
              <a:rPr lang="zh-CN" altLang="zh-CN" sz="2400" b="1" kern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60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827584" y="4989500"/>
            <a:ext cx="4572000" cy="1349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200"/>
              </a:spcBef>
            </a:pPr>
            <a:r>
              <a:rPr lang="en-US" altLang="zh-CN" sz="2000" b="1" dirty="0"/>
              <a:t>#define  PI  3.1415926     //</a:t>
            </a:r>
            <a:r>
              <a:rPr lang="zh-CN" altLang="en-US" sz="2000" b="1" dirty="0"/>
              <a:t>以后程序中用到数字</a:t>
            </a:r>
            <a:r>
              <a:rPr lang="en-US" altLang="zh-CN" sz="2000" b="1" dirty="0"/>
              <a:t>3.1415926</a:t>
            </a:r>
            <a:r>
              <a:rPr lang="zh-CN" altLang="en-US" sz="2000" b="1" dirty="0"/>
              <a:t>就写</a:t>
            </a:r>
            <a:r>
              <a:rPr lang="en-US" altLang="zh-CN" sz="2000" b="1" dirty="0"/>
              <a:t>PI</a:t>
            </a:r>
          </a:p>
          <a:p>
            <a:pPr>
              <a:spcBef>
                <a:spcPts val="200"/>
              </a:spcBef>
            </a:pPr>
            <a:r>
              <a:rPr lang="en-US" altLang="zh-CN" sz="2000" b="1" dirty="0"/>
              <a:t>#define  S(r)  PI*r*r       //</a:t>
            </a:r>
            <a:r>
              <a:rPr lang="zh-CN" altLang="en-US" sz="2000" b="1" dirty="0"/>
              <a:t>以后程序中用到</a:t>
            </a:r>
            <a:r>
              <a:rPr lang="en-US" altLang="zh-CN" sz="2000" b="1" dirty="0"/>
              <a:t>PI*r*r</a:t>
            </a:r>
            <a:r>
              <a:rPr lang="zh-CN" altLang="en-US" sz="2000" b="1" dirty="0"/>
              <a:t>就写</a:t>
            </a:r>
            <a:r>
              <a:rPr lang="en-US" altLang="zh-CN" sz="2000" b="1" dirty="0"/>
              <a:t>S(r</a:t>
            </a:r>
            <a:r>
              <a:rPr lang="en-US" altLang="zh-CN" sz="2000" b="1" dirty="0" smtClean="0"/>
              <a:t>)</a:t>
            </a:r>
            <a:endParaRPr lang="en-US" altLang="zh-CN" sz="2000" b="1" dirty="0"/>
          </a:p>
        </p:txBody>
      </p:sp>
      <p:sp>
        <p:nvSpPr>
          <p:cNvPr id="9" name="矩形 8"/>
          <p:cNvSpPr/>
          <p:nvPr/>
        </p:nvSpPr>
        <p:spPr>
          <a:xfrm>
            <a:off x="5954651" y="5229200"/>
            <a:ext cx="2110604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zh-CN" altLang="en-US" sz="2000" b="1" dirty="0" smtClean="0">
                <a:solidFill>
                  <a:srgbClr val="000099"/>
                </a:solidFill>
              </a:rPr>
              <a:t>撤销宏定义：</a:t>
            </a:r>
            <a:endParaRPr lang="zh-CN" altLang="en-US" sz="2000" b="1" dirty="0">
              <a:solidFill>
                <a:srgbClr val="000099"/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#</a:t>
            </a:r>
            <a:r>
              <a:rPr lang="en-US" altLang="zh-CN" sz="2000" b="1" dirty="0" err="1"/>
              <a:t>undef</a:t>
            </a:r>
            <a:r>
              <a:rPr lang="en-US" altLang="zh-CN" sz="2000" b="1" dirty="0"/>
              <a:t> </a:t>
            </a:r>
            <a:r>
              <a:rPr lang="zh-CN" altLang="en-US" sz="2000" b="1" dirty="0"/>
              <a:t>宏名</a:t>
            </a:r>
          </a:p>
        </p:txBody>
      </p:sp>
    </p:spTree>
    <p:extLst>
      <p:ext uri="{BB962C8B-B14F-4D97-AF65-F5344CB8AC3E}">
        <p14:creationId xmlns:p14="http://schemas.microsoft.com/office/powerpoint/2010/main" val="363622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836712"/>
            <a:ext cx="8748464" cy="2023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）编译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预处理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400" b="1" kern="100" dirty="0" smtClean="0">
                <a:solidFill>
                  <a:srgbClr val="000099"/>
                </a:solidFill>
                <a:latin typeface="宋体"/>
                <a:ea typeface="宋体"/>
              </a:rPr>
              <a:t>②</a:t>
            </a:r>
            <a:r>
              <a:rPr lang="zh-CN" altLang="en-US" sz="2400" b="1" kern="100" dirty="0" smtClean="0">
                <a:solidFill>
                  <a:srgbClr val="000000"/>
                </a:solidFill>
                <a:latin typeface="宋体"/>
                <a:ea typeface="宋体"/>
              </a:rPr>
              <a:t> </a:t>
            </a:r>
            <a:r>
              <a:rPr lang="zh-CN" altLang="zh-CN" sz="2400" b="1" kern="1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条件编译</a:t>
            </a:r>
            <a:endParaRPr lang="en-US" altLang="zh-CN" sz="2400" b="1" kern="1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zh-CN" sz="2400" b="1" kern="1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zh-CN" altLang="zh-CN" sz="24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表达式成立，则编译</a:t>
            </a:r>
            <a:r>
              <a:rPr lang="en-US" altLang="zh-CN" sz="24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#if</a:t>
            </a:r>
            <a:r>
              <a:rPr lang="zh-CN" altLang="zh-CN" sz="24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下的程序，否则编译</a:t>
            </a:r>
            <a:r>
              <a:rPr lang="en-US" altLang="zh-CN" sz="24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#else</a:t>
            </a:r>
            <a:r>
              <a:rPr lang="zh-CN" altLang="zh-CN" sz="24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下的程序，</a:t>
            </a:r>
            <a:r>
              <a:rPr lang="en-US" altLang="zh-CN" sz="24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#</a:t>
            </a:r>
            <a:r>
              <a:rPr lang="en-US" altLang="zh-CN" sz="2400" b="1" kern="100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endif</a:t>
            </a:r>
            <a:r>
              <a:rPr lang="zh-CN" altLang="zh-CN" sz="24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为条件编译的结束标志</a:t>
            </a:r>
            <a:r>
              <a:rPr lang="zh-CN" altLang="zh-CN" sz="2400" b="1" kern="1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300" b="1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61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838473" y="3212976"/>
            <a:ext cx="208823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CN" sz="2000" b="1" dirty="0" smtClean="0"/>
              <a:t>#</a:t>
            </a:r>
            <a:r>
              <a:rPr lang="en-US" altLang="zh-CN" sz="2000" b="1" dirty="0"/>
              <a:t>if  </a:t>
            </a:r>
            <a:r>
              <a:rPr lang="zh-CN" altLang="en-US" sz="2000" b="1" dirty="0"/>
              <a:t>表达式</a:t>
            </a: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#else </a:t>
            </a:r>
            <a:r>
              <a:rPr lang="zh-CN" altLang="en-US" sz="2000" b="1" dirty="0"/>
              <a:t>表达式</a:t>
            </a:r>
          </a:p>
          <a:p>
            <a:pPr>
              <a:spcBef>
                <a:spcPts val="300"/>
              </a:spcBef>
            </a:pPr>
            <a:r>
              <a:rPr lang="en-US" altLang="zh-CN" sz="2000" b="1" dirty="0"/>
              <a:t>#</a:t>
            </a:r>
            <a:r>
              <a:rPr lang="en-US" altLang="zh-CN" sz="2000" b="1" dirty="0" err="1" smtClean="0"/>
              <a:t>endif</a:t>
            </a:r>
            <a:endParaRPr lang="en-US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3850432" y="2828543"/>
            <a:ext cx="477284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#</a:t>
            </a:r>
            <a:r>
              <a:rPr lang="en-US" altLang="zh-CN" sz="2000" b="1" dirty="0" err="1"/>
              <a:t>ifdef</a:t>
            </a:r>
            <a:r>
              <a:rPr lang="en-US" altLang="zh-CN" sz="2000" b="1" dirty="0"/>
              <a:t>  </a:t>
            </a:r>
            <a:r>
              <a:rPr lang="zh-CN" altLang="en-US" sz="2000" b="1" dirty="0"/>
              <a:t>宏名             </a:t>
            </a:r>
            <a:r>
              <a:rPr lang="en-US" altLang="zh-CN" sz="2000" b="1" dirty="0"/>
              <a:t>//</a:t>
            </a:r>
            <a:r>
              <a:rPr lang="zh-CN" altLang="en-US" sz="2000" b="1" dirty="0"/>
              <a:t>如果宏名称被定义过，则编译以下程序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/>
              <a:t>#</a:t>
            </a:r>
            <a:r>
              <a:rPr lang="en-US" altLang="zh-CN" sz="2000" b="1" dirty="0" err="1"/>
              <a:t>ifndef</a:t>
            </a:r>
            <a:r>
              <a:rPr lang="en-US" altLang="zh-CN" sz="2000" b="1" dirty="0"/>
              <a:t>  </a:t>
            </a:r>
            <a:r>
              <a:rPr lang="zh-CN" altLang="en-US" sz="2000" b="1" dirty="0"/>
              <a:t>宏名            </a:t>
            </a:r>
            <a:r>
              <a:rPr lang="en-US" altLang="zh-CN" sz="2000" b="1" dirty="0"/>
              <a:t>//</a:t>
            </a:r>
            <a:r>
              <a:rPr lang="zh-CN" altLang="en-US" sz="2000" b="1" dirty="0"/>
              <a:t>如果宏名称未被定义过，则编译以下程序</a:t>
            </a:r>
          </a:p>
          <a:p>
            <a:pPr>
              <a:spcBef>
                <a:spcPts val="600"/>
              </a:spcBef>
            </a:pPr>
            <a:r>
              <a:rPr lang="zh-CN" altLang="en-US" sz="2000" b="1" dirty="0"/>
              <a:t>条件编译通常用来调试、保留程序（但不编译），或者在需要对两种状况做不同处理时使用。</a:t>
            </a:r>
          </a:p>
        </p:txBody>
      </p:sp>
      <p:sp>
        <p:nvSpPr>
          <p:cNvPr id="7" name="矩形 6"/>
          <p:cNvSpPr/>
          <p:nvPr/>
        </p:nvSpPr>
        <p:spPr>
          <a:xfrm>
            <a:off x="216024" y="5013176"/>
            <a:ext cx="8532439" cy="86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400" b="1" kern="100" dirty="0">
                <a:solidFill>
                  <a:srgbClr val="000099"/>
                </a:solidFill>
                <a:latin typeface="宋体"/>
                <a:ea typeface="宋体"/>
              </a:rPr>
              <a:t>③ </a:t>
            </a:r>
            <a:r>
              <a:rPr lang="zh-CN" altLang="en-US" sz="2400" b="1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文件包含</a:t>
            </a:r>
            <a:endParaRPr lang="en-US" altLang="zh-CN" sz="2400" b="1" kern="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可以在一个源文件中将另一个源文件的全部内容包含进来</a:t>
            </a:r>
            <a:r>
              <a:rPr lang="zh-CN" altLang="en-US" sz="2400" b="1" kern="1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3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5917218"/>
            <a:ext cx="2294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#include  “</a:t>
            </a:r>
            <a:r>
              <a:rPr lang="zh-CN" altLang="en-US" b="1" dirty="0"/>
              <a:t>文件名”</a:t>
            </a:r>
          </a:p>
        </p:txBody>
      </p:sp>
    </p:spTree>
    <p:extLst>
      <p:ext uri="{BB962C8B-B14F-4D97-AF65-F5344CB8AC3E}">
        <p14:creationId xmlns:p14="http://schemas.microsoft.com/office/powerpoint/2010/main" val="414344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243323"/>
            <a:ext cx="6728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1.5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嵌入式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系统常用的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语言基本语法概要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024" y="961802"/>
            <a:ext cx="8748464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1.5.2  C</a:t>
            </a:r>
            <a:r>
              <a:rPr lang="zh-CN" altLang="en-US" sz="23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语言的基本</a:t>
            </a:r>
            <a:r>
              <a:rPr lang="zh-CN" altLang="en-US" sz="23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语法</a:t>
            </a:r>
            <a:endParaRPr lang="en-US" altLang="zh-CN" sz="23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3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300" b="1" dirty="0" err="1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typedef</a:t>
            </a:r>
            <a:endParaRPr lang="en-US" altLang="zh-CN" sz="23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除了可以直接使用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提供的标准类型名（如</a:t>
            </a:r>
            <a:r>
              <a:rPr lang="en-US" altLang="zh-CN" sz="2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char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float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double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long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等）和自己定义的结构体、指针、枚举等类型外，还可以用</a:t>
            </a:r>
            <a:r>
              <a:rPr lang="en-US" altLang="zh-CN" sz="2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typedef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定义新的类型名来代替已有的类型名。例如：</a:t>
            </a: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typedef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unsigned  char  uint_8;</a:t>
            </a: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指定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uint_8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代表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unsigned char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类型。这样下面的两个语句是等价的：</a:t>
            </a: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unsigned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char  n1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;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等价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 eaLnBrk="0" hangingPunct="0">
              <a:spcBef>
                <a:spcPts val="300"/>
              </a:spcBef>
              <a:buClr>
                <a:srgbClr val="00007D"/>
              </a:buClr>
              <a:buSzPct val="75000"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uint_8  n1;</a:t>
            </a:r>
          </a:p>
          <a:p>
            <a:pPr marL="342900" lvl="0" indent="-342900" algn="just" eaLnBrk="0" hangingPunct="0"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n"/>
            </a:pP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62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520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138434" y="260648"/>
            <a:ext cx="51847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华文新魏" pitchFamily="2" charset="-122"/>
              </a:rPr>
              <a:t>结  束  语</a:t>
            </a:r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9" t="22536" r="49205" b="22536"/>
          <a:stretch>
            <a:fillRect/>
          </a:stretch>
        </p:blipFill>
        <p:spPr bwMode="gray">
          <a:xfrm>
            <a:off x="35496" y="836712"/>
            <a:ext cx="4464496" cy="52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385686" y="1628800"/>
            <a:ext cx="4464496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作为开始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，本章给出嵌入式系统基本概念、由来、发展简史、分类及特点；给出嵌入式系统的学习困惑、知识体系与学习建议；给出微控制器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MCU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及应用处理器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MAP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的简介；简要归纳嵌入式系统的常用术语及</a:t>
            </a:r>
            <a:r>
              <a:rPr lang="en-US" altLang="zh-CN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zh-CN" altLang="en-US" sz="2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语言基本语法概要。</a:t>
            </a:r>
            <a:endParaRPr lang="zh-CN" altLang="zh-CN" sz="24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BC7B45-20C1-48AE-8B78-AFAD20EA80B5}" type="slidenum">
              <a:rPr lang="en-US" altLang="zh-CN" smtClean="0"/>
              <a:pPr/>
              <a:t>63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831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893" y="1052736"/>
            <a:ext cx="4237083" cy="3384376"/>
          </a:xfrm>
        </p:spPr>
        <p:txBody>
          <a:bodyPr/>
          <a:lstStyle/>
          <a:p>
            <a:pPr marL="0" lvl="0" indent="0">
              <a:buClr>
                <a:srgbClr val="00007D"/>
              </a:buClr>
              <a:buNone/>
            </a:pPr>
            <a:r>
              <a:rPr lang="en-US" altLang="zh-CN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dirty="0" smtClean="0"/>
              <a:t>．</a:t>
            </a:r>
            <a:r>
              <a:rPr lang="zh-CN" altLang="zh-CN" sz="2400" dirty="0"/>
              <a:t>嵌入式系统的</a:t>
            </a: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简史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7663" lvl="1" indent="-347663" algn="just"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1946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年，</a:t>
            </a:r>
            <a:r>
              <a:rPr lang="zh-CN" altLang="en-US" sz="2400" kern="100" dirty="0">
                <a:solidFill>
                  <a:schemeClr val="tx1"/>
                </a:solidFill>
                <a:latin typeface="Times New Roman"/>
                <a:ea typeface="黑体"/>
                <a:cs typeface="+mn-cs"/>
              </a:rPr>
              <a:t>在美国宾夕法尼亚大学诞生了世界上第一台</a:t>
            </a:r>
            <a:r>
              <a:rPr lang="zh-CN" altLang="en-US" sz="2400" kern="100" dirty="0">
                <a:solidFill>
                  <a:srgbClr val="000099"/>
                </a:solidFill>
                <a:latin typeface="Times New Roman"/>
                <a:ea typeface="黑体"/>
                <a:cs typeface="+mn-cs"/>
              </a:rPr>
              <a:t>电子数字计算机</a:t>
            </a:r>
            <a:r>
              <a:rPr lang="zh-CN" altLang="en-US" sz="2400" kern="100" dirty="0">
                <a:solidFill>
                  <a:schemeClr val="tx1"/>
                </a:solidFill>
                <a:latin typeface="Times New Roman"/>
                <a:ea typeface="黑体"/>
                <a:cs typeface="+mn-cs"/>
              </a:rPr>
              <a:t>，这个重达</a:t>
            </a:r>
            <a:r>
              <a:rPr lang="en-US" altLang="zh-CN" sz="2400" kern="100" dirty="0">
                <a:solidFill>
                  <a:schemeClr val="tx1"/>
                </a:solidFill>
                <a:latin typeface="Times New Roman"/>
                <a:ea typeface="黑体"/>
                <a:cs typeface="+mn-cs"/>
              </a:rPr>
              <a:t>30</a:t>
            </a:r>
            <a:r>
              <a:rPr lang="zh-CN" altLang="en-US" sz="2400" kern="100" dirty="0">
                <a:solidFill>
                  <a:schemeClr val="tx1"/>
                </a:solidFill>
                <a:latin typeface="Times New Roman"/>
                <a:ea typeface="黑体"/>
                <a:cs typeface="+mn-cs"/>
              </a:rPr>
              <a:t>吨，占地</a:t>
            </a:r>
            <a:r>
              <a:rPr lang="en-US" altLang="zh-CN" sz="2400" kern="100" dirty="0">
                <a:solidFill>
                  <a:schemeClr val="tx1"/>
                </a:solidFill>
                <a:latin typeface="Times New Roman"/>
                <a:ea typeface="黑体"/>
                <a:cs typeface="+mn-cs"/>
              </a:rPr>
              <a:t>170</a:t>
            </a:r>
            <a:r>
              <a:rPr lang="zh-CN" altLang="en-US" sz="2400" kern="100" dirty="0">
                <a:solidFill>
                  <a:schemeClr val="tx1"/>
                </a:solidFill>
                <a:latin typeface="Times New Roman"/>
                <a:ea typeface="黑体"/>
                <a:cs typeface="+mn-cs"/>
              </a:rPr>
              <a:t>平方米，运算速度仅为每秒</a:t>
            </a:r>
            <a:r>
              <a:rPr lang="en-US" altLang="zh-CN" sz="2400" kern="100" dirty="0">
                <a:solidFill>
                  <a:schemeClr val="tx1"/>
                </a:solidFill>
                <a:latin typeface="Times New Roman"/>
                <a:ea typeface="黑体"/>
                <a:cs typeface="+mn-cs"/>
              </a:rPr>
              <a:t>5000</a:t>
            </a:r>
            <a:r>
              <a:rPr lang="zh-CN" altLang="en-US" sz="2400" kern="100" dirty="0">
                <a:solidFill>
                  <a:schemeClr val="tx1"/>
                </a:solidFill>
                <a:latin typeface="Times New Roman"/>
                <a:ea typeface="黑体"/>
                <a:cs typeface="+mn-cs"/>
              </a:rPr>
              <a:t>次加法的机器，却标志着计算机时代开始</a:t>
            </a:r>
            <a:r>
              <a:rPr lang="zh-CN" altLang="en-US" sz="2400" kern="100" dirty="0" smtClean="0">
                <a:solidFill>
                  <a:schemeClr val="tx1"/>
                </a:solidFill>
                <a:latin typeface="Times New Roman"/>
                <a:ea typeface="黑体"/>
                <a:cs typeface="+mn-cs"/>
              </a:rPr>
              <a:t>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7</a:t>
            </a:fld>
            <a:endParaRPr lang="en-US" alt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08720"/>
            <a:ext cx="4297202" cy="32183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512" y="4509120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lvl="1" indent="-347663" algn="just" eaLnBrk="0" hangingPunct="0">
              <a:spcBef>
                <a:spcPts val="0"/>
              </a:spcBef>
              <a:buClr>
                <a:srgbClr val="00007D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年过后的</a:t>
            </a: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1971</a:t>
            </a:r>
            <a:r>
              <a:rPr lang="zh-CN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en-US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Intel</a:t>
            </a:r>
            <a:r>
              <a:rPr lang="zh-CN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公司推出了</a:t>
            </a:r>
            <a:r>
              <a:rPr lang="zh-CN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单芯片</a:t>
            </a:r>
            <a:r>
              <a:rPr lang="en-US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4004</a:t>
            </a:r>
            <a:r>
              <a:rPr lang="zh-CN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微处理器</a:t>
            </a:r>
            <a:r>
              <a:rPr lang="zh-CN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，也许是嵌入式计算机的雏形。</a:t>
            </a:r>
            <a:endParaRPr lang="en-US" altLang="zh-CN" sz="24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://img.icpcw.com/Article/2012/09/5699a3be6a3666f16fd07b1084d63ed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768" y="4365104"/>
            <a:ext cx="2981663" cy="222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629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892" y="908720"/>
            <a:ext cx="8845595" cy="2016224"/>
          </a:xfrm>
        </p:spPr>
        <p:txBody>
          <a:bodyPr/>
          <a:lstStyle/>
          <a:p>
            <a:pPr marL="347663" lvl="1" indent="-347663" algn="just"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l"/>
            </a:pPr>
            <a:r>
              <a:rPr lang="en-US" altLang="zh-CN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1976</a:t>
            </a:r>
            <a:r>
              <a:rPr lang="zh-CN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年，</a:t>
            </a:r>
            <a:r>
              <a:rPr lang="en-US" altLang="zh-CN" sz="2400" dirty="0">
                <a:solidFill>
                  <a:schemeClr val="tx1"/>
                </a:solidFill>
              </a:rPr>
              <a:t>Intel</a:t>
            </a:r>
            <a:r>
              <a:rPr lang="zh-CN" altLang="zh-CN" sz="2400" dirty="0">
                <a:solidFill>
                  <a:schemeClr val="tx1"/>
                </a:solidFill>
              </a:rPr>
              <a:t>公司推出了世界上第一个</a:t>
            </a:r>
            <a:r>
              <a:rPr lang="zh-CN" altLang="zh-CN" sz="2400" kern="100" dirty="0">
                <a:solidFill>
                  <a:srgbClr val="000099"/>
                </a:solidFill>
                <a:latin typeface="Times New Roman"/>
                <a:ea typeface="黑体"/>
                <a:cs typeface="+mn-cs"/>
              </a:rPr>
              <a:t>单片微型计算机</a:t>
            </a:r>
            <a:r>
              <a:rPr lang="en-US" altLang="zh-CN" sz="2400" kern="100" dirty="0">
                <a:solidFill>
                  <a:srgbClr val="000099"/>
                </a:solidFill>
                <a:latin typeface="Times New Roman"/>
                <a:ea typeface="黑体"/>
                <a:cs typeface="+mn-cs"/>
              </a:rPr>
              <a:t>MCS-48</a:t>
            </a:r>
            <a:r>
              <a:rPr lang="zh-CN" altLang="zh-CN" sz="2400" kern="100" dirty="0">
                <a:solidFill>
                  <a:srgbClr val="000099"/>
                </a:solidFill>
                <a:latin typeface="Times New Roman"/>
                <a:ea typeface="黑体"/>
                <a:cs typeface="+mn-cs"/>
              </a:rPr>
              <a:t>，</a:t>
            </a:r>
            <a:r>
              <a:rPr lang="zh-CN" altLang="zh-CN" sz="2400" dirty="0">
                <a:solidFill>
                  <a:schemeClr val="tx1"/>
                </a:solidFill>
              </a:rPr>
              <a:t>开创了将诸如</a:t>
            </a:r>
            <a:r>
              <a:rPr lang="en-US" altLang="zh-CN" sz="2400" dirty="0">
                <a:solidFill>
                  <a:schemeClr val="tx1"/>
                </a:solidFill>
              </a:rPr>
              <a:t>ROM</a:t>
            </a:r>
            <a:r>
              <a:rPr lang="zh-CN" altLang="zh-CN" sz="2400" dirty="0">
                <a:solidFill>
                  <a:schemeClr val="tx1"/>
                </a:solidFill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</a:rPr>
              <a:t>RAM</a:t>
            </a:r>
            <a:r>
              <a:rPr lang="zh-CN" altLang="zh-CN" sz="2400" dirty="0">
                <a:solidFill>
                  <a:schemeClr val="tx1"/>
                </a:solidFill>
              </a:rPr>
              <a:t>、定时器等</a:t>
            </a:r>
            <a:r>
              <a:rPr lang="en-US" altLang="zh-CN" sz="2400" dirty="0">
                <a:solidFill>
                  <a:schemeClr val="tx1"/>
                </a:solidFill>
              </a:rPr>
              <a:t>CPU</a:t>
            </a:r>
            <a:r>
              <a:rPr lang="zh-CN" altLang="zh-CN" sz="2400" dirty="0">
                <a:solidFill>
                  <a:schemeClr val="tx1"/>
                </a:solidFill>
              </a:rPr>
              <a:t>外部资源，与</a:t>
            </a:r>
            <a:r>
              <a:rPr lang="en-US" altLang="zh-CN" sz="2400" dirty="0">
                <a:solidFill>
                  <a:schemeClr val="tx1"/>
                </a:solidFill>
              </a:rPr>
              <a:t>CPU</a:t>
            </a:r>
            <a:r>
              <a:rPr lang="zh-CN" altLang="zh-CN" sz="2400" dirty="0">
                <a:solidFill>
                  <a:schemeClr val="tx1"/>
                </a:solidFill>
              </a:rPr>
              <a:t>一起集成到一个硅片上生产的时代，至今</a:t>
            </a:r>
            <a:r>
              <a:rPr lang="en-US" altLang="zh-CN" sz="2400" dirty="0">
                <a:solidFill>
                  <a:schemeClr val="tx1"/>
                </a:solidFill>
              </a:rPr>
              <a:t>8</a:t>
            </a:r>
            <a:r>
              <a:rPr lang="zh-CN" altLang="zh-CN" sz="2400" dirty="0">
                <a:solidFill>
                  <a:schemeClr val="tx1"/>
                </a:solidFill>
              </a:rPr>
              <a:t>位</a:t>
            </a:r>
            <a:r>
              <a:rPr lang="en-US" altLang="zh-CN" sz="2400" dirty="0">
                <a:solidFill>
                  <a:schemeClr val="tx1"/>
                </a:solidFill>
              </a:rPr>
              <a:t>MCS-51</a:t>
            </a:r>
            <a:r>
              <a:rPr lang="zh-CN" altLang="zh-CN" sz="2400" dirty="0">
                <a:solidFill>
                  <a:schemeClr val="tx1"/>
                </a:solidFill>
              </a:rPr>
              <a:t>单片机还有一些市场</a:t>
            </a:r>
            <a:r>
              <a:rPr lang="zh-CN" altLang="zh-CN" sz="2400" dirty="0" smtClean="0">
                <a:solidFill>
                  <a:schemeClr val="tx1"/>
                </a:solidFill>
              </a:rPr>
              <a:t>。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8</a:t>
            </a:fld>
            <a:endParaRPr lang="en-US" altLang="zh-C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41835"/>
            <a:ext cx="3503488" cy="2159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b.hiphotos.baidu.com/baike/c0%3Dbaike80%2C5%2C5%2C80%2C26/sign=bd2bdfe18db1cb132a643441bc3d3d2b/a8773912b31bb051719a0726367adab44aede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175430"/>
            <a:ext cx="3444391" cy="119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86181" y="4900444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lvl="1" indent="-347663" algn="just" eaLnBrk="0" hangingPunct="0">
              <a:spcBef>
                <a:spcPts val="0"/>
              </a:spcBef>
              <a:buClr>
                <a:srgbClr val="00007D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1984</a:t>
            </a:r>
            <a:r>
              <a:rPr lang="zh-CN" altLang="zh-CN" sz="24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en-US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Intel</a:t>
            </a:r>
            <a:r>
              <a:rPr lang="zh-CN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推出了</a:t>
            </a:r>
            <a:r>
              <a:rPr lang="en-US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16</a:t>
            </a:r>
            <a:r>
              <a:rPr lang="zh-CN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位</a:t>
            </a:r>
            <a:r>
              <a:rPr lang="en-US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8096</a:t>
            </a:r>
            <a:r>
              <a:rPr lang="zh-CN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系列</a:t>
            </a:r>
            <a:r>
              <a:rPr lang="zh-CN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并将其称之为</a:t>
            </a:r>
            <a:r>
              <a:rPr lang="zh-CN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嵌入式微控制器</a:t>
            </a:r>
            <a:r>
              <a:rPr lang="zh-CN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，这可能是“</a:t>
            </a:r>
            <a:r>
              <a:rPr lang="zh-CN" altLang="zh-CN" sz="2400" b="1" kern="100" dirty="0">
                <a:solidFill>
                  <a:srgbClr val="000099"/>
                </a:solidFill>
                <a:latin typeface="Times New Roman"/>
                <a:ea typeface="黑体"/>
              </a:rPr>
              <a:t>嵌入式</a:t>
            </a:r>
            <a:r>
              <a:rPr lang="zh-CN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”一词第一次在微处理器领域出现。这个时期，</a:t>
            </a:r>
            <a:r>
              <a:rPr lang="en-US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NXP</a:t>
            </a:r>
            <a:r>
              <a:rPr lang="zh-CN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</a:t>
            </a:r>
            <a:r>
              <a:rPr lang="zh-CN" altLang="zh-CN" sz="24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等公司陆续推出了不少微控制器产品，功能也不断变强，也逐步支持了实时操作系统。</a:t>
            </a:r>
            <a:endParaRPr lang="zh-CN" altLang="en-US" sz="24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695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5264" y="788169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7D"/>
              </a:buClr>
              <a:buSzPct val="75000"/>
            </a:pPr>
            <a:r>
              <a:rPr lang="en-US" altLang="zh-CN" sz="2800" dirty="0"/>
              <a:t>3</a:t>
            </a:r>
            <a:r>
              <a:rPr lang="zh-CN" altLang="zh-CN" sz="2800" dirty="0" smtClean="0"/>
              <a:t>．</a:t>
            </a: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简介</a:t>
            </a:r>
            <a:endParaRPr lang="zh-CN" altLang="en-US" sz="2800" b="1" kern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pPr/>
              <a:t>9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301278" y="1300187"/>
            <a:ext cx="866321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200" b="1" dirty="0"/>
              <a:t>ARM </a:t>
            </a:r>
            <a:r>
              <a:rPr lang="zh-CN" altLang="en-US" sz="2200" b="1" dirty="0" smtClean="0"/>
              <a:t>是</a:t>
            </a:r>
            <a:r>
              <a:rPr lang="zh-CN" altLang="en-US" sz="2200" b="1" dirty="0"/>
              <a:t>全球领先的半导体知识产权 </a:t>
            </a:r>
            <a:r>
              <a:rPr lang="en-US" altLang="zh-CN" sz="2200" b="1" dirty="0"/>
              <a:t>(IP) </a:t>
            </a:r>
            <a:r>
              <a:rPr lang="zh-CN" altLang="en-US" sz="2200" b="1" dirty="0"/>
              <a:t>提供商</a:t>
            </a:r>
            <a:r>
              <a:rPr lang="zh-CN" altLang="en-US" sz="2200" b="1" dirty="0" smtClean="0"/>
              <a:t>，</a:t>
            </a:r>
            <a:r>
              <a:rPr lang="en-US" altLang="zh-CN" sz="2200" b="1" dirty="0" smtClean="0"/>
              <a:t>ARM </a:t>
            </a:r>
            <a:r>
              <a:rPr lang="zh-CN" altLang="en-US" sz="2200" b="1" dirty="0"/>
              <a:t>的总部位于</a:t>
            </a:r>
            <a:r>
              <a:rPr lang="en-US" altLang="zh-CN" sz="2200" b="1" dirty="0">
                <a:hlinkClick r:id="rId2" tooltip="在&#10;Google 地图上查看我们所在的位置"/>
              </a:rPr>
              <a:t>Cambridge, </a:t>
            </a:r>
            <a:r>
              <a:rPr lang="zh-CN" altLang="en-US" sz="2200" b="1" dirty="0" smtClean="0">
                <a:hlinkClick r:id="rId2" tooltip="在&#10;Google 地图上查看我们所在的位置"/>
              </a:rPr>
              <a:t>英国</a:t>
            </a:r>
            <a:r>
              <a:rPr lang="zh-CN" altLang="en-US" sz="2200" b="1" dirty="0"/>
              <a:t>。</a:t>
            </a:r>
            <a:r>
              <a:rPr lang="zh-CN" altLang="en-US" sz="2200" b="1" dirty="0" smtClean="0"/>
              <a:t>公司</a:t>
            </a:r>
            <a:r>
              <a:rPr lang="zh-CN" altLang="en-US" sz="2200" b="1" dirty="0"/>
              <a:t>的几大</a:t>
            </a:r>
            <a:r>
              <a:rPr lang="zh-CN" altLang="en-US" sz="2200" b="1" dirty="0" smtClean="0"/>
              <a:t>亮点</a:t>
            </a:r>
            <a:r>
              <a:rPr lang="zh-CN" altLang="en-US" sz="2200" b="1" dirty="0"/>
              <a:t>：</a:t>
            </a:r>
          </a:p>
          <a:p>
            <a:pPr marL="1257300" lvl="2" indent="-3429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 smtClean="0"/>
              <a:t>全球</a:t>
            </a:r>
            <a:r>
              <a:rPr lang="zh-CN" altLang="en-US" sz="2200" b="1" dirty="0"/>
              <a:t>领先的半导体 </a:t>
            </a:r>
            <a:r>
              <a:rPr lang="en-US" altLang="zh-CN" sz="2200" b="1" dirty="0"/>
              <a:t>IP </a:t>
            </a:r>
            <a:r>
              <a:rPr lang="zh-CN" altLang="en-US" sz="2200" b="1" dirty="0"/>
              <a:t>公司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zh-CN" altLang="en-US" sz="2200" b="1" dirty="0"/>
              <a:t>成立于 </a:t>
            </a:r>
            <a:r>
              <a:rPr lang="en-US" altLang="zh-CN" sz="2200" b="1" dirty="0"/>
              <a:t>1990 </a:t>
            </a:r>
            <a:r>
              <a:rPr lang="zh-CN" altLang="en-US" sz="2200" b="1" dirty="0"/>
              <a:t>年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zh-CN" altLang="en-US" sz="2200" b="1" dirty="0"/>
              <a:t>目前为止已销售超过 </a:t>
            </a:r>
            <a:r>
              <a:rPr lang="en-US" altLang="zh-CN" sz="2200" b="1" dirty="0"/>
              <a:t>200 </a:t>
            </a:r>
            <a:r>
              <a:rPr lang="zh-CN" altLang="en-US" sz="2200" b="1" dirty="0"/>
              <a:t>亿个基于 </a:t>
            </a:r>
            <a:r>
              <a:rPr lang="en-US" altLang="zh-CN" sz="2200" b="1" dirty="0"/>
              <a:t>ARM </a:t>
            </a:r>
            <a:r>
              <a:rPr lang="zh-CN" altLang="en-US" sz="2200" b="1" dirty="0"/>
              <a:t>的芯片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zh-CN" altLang="en-US" sz="2200" b="1" dirty="0"/>
              <a:t>向 </a:t>
            </a:r>
            <a:r>
              <a:rPr lang="en-US" altLang="zh-CN" sz="2200" b="1" dirty="0"/>
              <a:t>250 </a:t>
            </a:r>
            <a:r>
              <a:rPr lang="zh-CN" altLang="en-US" sz="2200" b="1" dirty="0"/>
              <a:t>多家公司出售了 </a:t>
            </a:r>
            <a:r>
              <a:rPr lang="en-US" altLang="zh-CN" sz="2200" b="1" dirty="0"/>
              <a:t>800 </a:t>
            </a:r>
            <a:r>
              <a:rPr lang="zh-CN" altLang="en-US" sz="2200" b="1" dirty="0"/>
              <a:t>个处理器许可证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zh-CN" altLang="en-US" sz="2200" b="1" dirty="0"/>
              <a:t>获得了所有基于 </a:t>
            </a:r>
            <a:r>
              <a:rPr lang="en-US" altLang="zh-CN" sz="2200" b="1" dirty="0"/>
              <a:t>ARM </a:t>
            </a:r>
            <a:r>
              <a:rPr lang="zh-CN" altLang="en-US" sz="2200" b="1" dirty="0"/>
              <a:t>的芯片的版税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zh-CN" altLang="en-US" sz="2200" b="1" dirty="0"/>
              <a:t>赢得了长期成长型市场的市场份额</a:t>
            </a:r>
          </a:p>
          <a:p>
            <a:pPr marL="1257300" lvl="2" indent="-342900" algn="just">
              <a:buFont typeface="Wingdings" panose="05000000000000000000" pitchFamily="2" charset="2"/>
              <a:buChar char="Ø"/>
            </a:pPr>
            <a:r>
              <a:rPr lang="en-US" altLang="zh-CN" sz="2200" b="1" dirty="0"/>
              <a:t>ARM </a:t>
            </a:r>
            <a:r>
              <a:rPr lang="zh-CN" altLang="en-US" sz="2200" b="1" dirty="0"/>
              <a:t>的收益增速通常要比整个半导体行业快</a:t>
            </a:r>
          </a:p>
          <a:p>
            <a:pPr marL="342900" indent="-342900" algn="just">
              <a:spcBef>
                <a:spcPts val="600"/>
              </a:spcBef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200" b="1" dirty="0"/>
              <a:t>ARM </a:t>
            </a:r>
            <a:r>
              <a:rPr lang="zh-CN" altLang="en-US" sz="2200" b="1" dirty="0"/>
              <a:t>的商业模式主要涉及 </a:t>
            </a:r>
            <a:r>
              <a:rPr lang="en-US" altLang="zh-CN" sz="2200" b="1" dirty="0"/>
              <a:t>IP </a:t>
            </a:r>
            <a:r>
              <a:rPr lang="zh-CN" altLang="en-US" sz="2200" b="1" dirty="0"/>
              <a:t>的设计和许可，而非生产和销售实际的半导体</a:t>
            </a:r>
            <a:r>
              <a:rPr lang="zh-CN" altLang="en-US" sz="2200" b="1" dirty="0" smtClean="0"/>
              <a:t>芯片</a:t>
            </a:r>
            <a:r>
              <a:rPr lang="zh-CN" altLang="en-US" sz="2200" b="1" dirty="0"/>
              <a:t>，</a:t>
            </a:r>
            <a:r>
              <a:rPr lang="zh-CN" altLang="en-US" sz="2200" b="1" dirty="0" smtClean="0"/>
              <a:t>向</a:t>
            </a:r>
            <a:r>
              <a:rPr lang="zh-CN" altLang="en-US" sz="2200" b="1" dirty="0">
                <a:hlinkClick r:id="rId3"/>
              </a:rPr>
              <a:t>合作伙伴</a:t>
            </a:r>
            <a:r>
              <a:rPr lang="zh-CN" altLang="en-US" sz="2200" b="1" dirty="0"/>
              <a:t>（包括全球领先的半导体和系统公司）授予 </a:t>
            </a:r>
            <a:r>
              <a:rPr lang="en-US" altLang="zh-CN" sz="2200" b="1" dirty="0"/>
              <a:t>IP </a:t>
            </a:r>
            <a:r>
              <a:rPr lang="zh-CN" altLang="en-US" sz="2200" b="1" dirty="0"/>
              <a:t>许可。这些合作伙伴 可利用 </a:t>
            </a:r>
            <a:r>
              <a:rPr lang="en-US" altLang="zh-CN" sz="2200" b="1" dirty="0"/>
              <a:t>ARM </a:t>
            </a:r>
            <a:r>
              <a:rPr lang="zh-CN" altLang="en-US" sz="2200" b="1" dirty="0"/>
              <a:t>的 </a:t>
            </a:r>
            <a:r>
              <a:rPr lang="en-US" altLang="zh-CN" sz="2200" b="1" dirty="0"/>
              <a:t>IP </a:t>
            </a:r>
            <a:r>
              <a:rPr lang="zh-CN" altLang="en-US" sz="2200" b="1" dirty="0"/>
              <a:t>设计创造和生产片上系统设计，但需要向 </a:t>
            </a:r>
            <a:r>
              <a:rPr lang="en-US" altLang="zh-CN" sz="2200" b="1" dirty="0"/>
              <a:t>ARM </a:t>
            </a:r>
            <a:r>
              <a:rPr lang="zh-CN" altLang="en-US" sz="2200" b="1" dirty="0"/>
              <a:t>支付原始 </a:t>
            </a:r>
            <a:r>
              <a:rPr lang="en-US" altLang="zh-CN" sz="2200" b="1" dirty="0"/>
              <a:t>IP </a:t>
            </a:r>
            <a:r>
              <a:rPr lang="zh-CN" altLang="en-US" sz="2200" b="1" dirty="0"/>
              <a:t>的许可费用并为每块生产的芯片或晶片交纳版税。除了处理器 </a:t>
            </a:r>
            <a:r>
              <a:rPr lang="en-US" altLang="zh-CN" sz="2200" b="1" dirty="0"/>
              <a:t>IP </a:t>
            </a:r>
            <a:r>
              <a:rPr lang="zh-CN" altLang="en-US" sz="2200" b="1" dirty="0"/>
              <a:t>外</a:t>
            </a:r>
            <a:r>
              <a:rPr lang="zh-CN" altLang="en-US" sz="2200" b="1" dirty="0" smtClean="0"/>
              <a:t>，还</a:t>
            </a:r>
            <a:r>
              <a:rPr lang="zh-CN" altLang="en-US" sz="2200" b="1" dirty="0"/>
              <a:t>提供了一系列工具、物理和系统 </a:t>
            </a:r>
            <a:r>
              <a:rPr lang="en-US" altLang="zh-CN" sz="2200" b="1" dirty="0"/>
              <a:t>IP </a:t>
            </a:r>
            <a:r>
              <a:rPr lang="zh-CN" altLang="en-US" sz="2200" b="1" dirty="0"/>
              <a:t>来优化片上系统设计。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0303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系统定义、发展简史、</a:t>
            </a:r>
            <a:r>
              <a:rPr lang="zh-CN" altLang="en-US" sz="2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分类、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</a:t>
            </a:r>
            <a:endParaRPr lang="zh-CN" altLang="en-US" sz="2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260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4127</TotalTime>
  <Words>6601</Words>
  <Application>Microsoft Office PowerPoint</Application>
  <PresentationFormat>全屏显示(4:3)</PresentationFormat>
  <Paragraphs>485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5" baseType="lpstr">
      <vt:lpstr>仿宋_GB2312</vt:lpstr>
      <vt:lpstr>黑体</vt:lpstr>
      <vt:lpstr>华文新魏</vt:lpstr>
      <vt:lpstr>楷体</vt:lpstr>
      <vt:lpstr>宋体</vt:lpstr>
      <vt:lpstr>Arial</vt:lpstr>
      <vt:lpstr>Arial Black</vt:lpstr>
      <vt:lpstr>Calibri</vt:lpstr>
      <vt:lpstr>Cambria Math</vt:lpstr>
      <vt:lpstr>Times New Roman</vt:lpstr>
      <vt:lpstr>Wingdings</vt:lpstr>
      <vt:lpstr>Pixel</vt:lpstr>
      <vt:lpstr>第1章 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计算机导论 （Introduction to Computers）</dc:title>
  <dc:creator>User</dc:creator>
  <cp:lastModifiedBy>W</cp:lastModifiedBy>
  <cp:revision>331</cp:revision>
  <dcterms:created xsi:type="dcterms:W3CDTF">2007-09-11T12:35:44Z</dcterms:created>
  <dcterms:modified xsi:type="dcterms:W3CDTF">2017-01-05T01:42:39Z</dcterms:modified>
</cp:coreProperties>
</file>