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  <p:sldMasterId id="2147483661" r:id="rId2"/>
  </p:sldMasterIdLst>
  <p:notesMasterIdLst>
    <p:notesMasterId r:id="rId42"/>
  </p:notesMasterIdLst>
  <p:sldIdLst>
    <p:sldId id="377" r:id="rId3"/>
    <p:sldId id="470" r:id="rId4"/>
    <p:sldId id="531" r:id="rId5"/>
    <p:sldId id="615" r:id="rId6"/>
    <p:sldId id="616" r:id="rId7"/>
    <p:sldId id="635" r:id="rId8"/>
    <p:sldId id="617" r:id="rId9"/>
    <p:sldId id="636" r:id="rId10"/>
    <p:sldId id="618" r:id="rId11"/>
    <p:sldId id="619" r:id="rId12"/>
    <p:sldId id="628" r:id="rId13"/>
    <p:sldId id="620" r:id="rId14"/>
    <p:sldId id="621" r:id="rId15"/>
    <p:sldId id="637" r:id="rId16"/>
    <p:sldId id="622" r:id="rId17"/>
    <p:sldId id="638" r:id="rId18"/>
    <p:sldId id="623" r:id="rId19"/>
    <p:sldId id="629" r:id="rId20"/>
    <p:sldId id="630" r:id="rId21"/>
    <p:sldId id="624" r:id="rId22"/>
    <p:sldId id="641" r:id="rId23"/>
    <p:sldId id="640" r:id="rId24"/>
    <p:sldId id="639" r:id="rId25"/>
    <p:sldId id="642" r:id="rId26"/>
    <p:sldId id="643" r:id="rId27"/>
    <p:sldId id="644" r:id="rId28"/>
    <p:sldId id="625" r:id="rId29"/>
    <p:sldId id="645" r:id="rId30"/>
    <p:sldId id="646" r:id="rId31"/>
    <p:sldId id="647" r:id="rId32"/>
    <p:sldId id="648" r:id="rId33"/>
    <p:sldId id="649" r:id="rId34"/>
    <p:sldId id="627" r:id="rId35"/>
    <p:sldId id="631" r:id="rId36"/>
    <p:sldId id="632" r:id="rId37"/>
    <p:sldId id="650" r:id="rId38"/>
    <p:sldId id="633" r:id="rId39"/>
    <p:sldId id="634" r:id="rId40"/>
    <p:sldId id="614" r:id="rId4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0000FF"/>
    <a:srgbClr val="0099CC"/>
    <a:srgbClr val="008080"/>
    <a:srgbClr val="B52D2D"/>
    <a:srgbClr val="3399FF"/>
    <a:srgbClr val="FFFF00"/>
    <a:srgbClr val="009999"/>
    <a:srgbClr val="006666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32" autoAdjust="0"/>
    <p:restoredTop sz="97790" autoAdjust="0"/>
  </p:normalViewPr>
  <p:slideViewPr>
    <p:cSldViewPr>
      <p:cViewPr varScale="1">
        <p:scale>
          <a:sx n="85" d="100"/>
          <a:sy n="85" d="100"/>
        </p:scale>
        <p:origin x="102" y="7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77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781C754-69B3-4B73-BD1B-795AD743E780}" type="datetimeFigureOut">
              <a:rPr lang="zh-CN" altLang="en-US"/>
              <a:t>2016/11/13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71525F1-DEE9-43B2-B323-A23D8CB0BE4B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7738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zh-CN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7" name="Group 5"/>
            <p:cNvGrpSpPr/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5619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5620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3400"/>
            </a:lvl1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41783C3-2954-4F9A-9F62-E01E048ACD7D}" type="slidenum">
              <a:rPr lang="en-US" altLang="zh-CN"/>
              <a:t>‹#›</a:t>
            </a:fld>
            <a:endParaRPr lang="en-US" altLang="zh-CN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B58B48D-B8FE-46F8-A240-74A81C278EF0}" type="slidenum">
              <a:rPr lang="en-US" altLang="zh-CN"/>
              <a:t>‹#›</a:t>
            </a:fld>
            <a:endParaRPr lang="en-US" altLang="zh-CN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866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1866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B1C2674-9A4D-4917-8913-707BEA0FE91D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25619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5620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373744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176213" indent="0">
              <a:buNone/>
              <a:defRPr>
                <a:solidFill>
                  <a:srgbClr val="008080"/>
                </a:solidFill>
              </a:defRPr>
            </a:lvl2pPr>
            <a:lvl3pPr marL="514350" indent="-161925" defTabSz="682625">
              <a:defRPr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808038" indent="-228600">
              <a:defRPr b="1">
                <a:solidFill>
                  <a:srgbClr val="FF0000"/>
                </a:solidFill>
              </a:defRPr>
            </a:lvl4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6778B1-67D4-4AA3-8FD6-2E505E694FD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1988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0E416E-4292-4267-B142-03F93B05500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8239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5E85A1-997A-4F54-9FE0-7577AB2E227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399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5C5784-E150-44AC-BDB9-493663182B9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5112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FB9B39-40E6-40EA-B360-6D26B553FE1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4195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 sz="1200"/>
            </a:lvl1pPr>
          </a:lstStyle>
          <a:p>
            <a:fld id="{76BC7B45-20C1-48AE-8B78-AFAD20EA80B5}" type="slidenum">
              <a:rPr lang="en-US" altLang="zh-CN" smtClean="0">
                <a:solidFill>
                  <a:srgbClr val="000000"/>
                </a:solidFill>
              </a:rPr>
              <a:pPr/>
              <a:t>‹#›</a:t>
            </a:fld>
            <a:endParaRPr lang="en-US" altLang="zh-CN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0015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176530" indent="0">
              <a:buNone/>
              <a:defRPr>
                <a:solidFill>
                  <a:srgbClr val="008080"/>
                </a:solidFill>
              </a:defRPr>
            </a:lvl2pPr>
            <a:lvl3pPr marL="514350" indent="-161925" defTabSz="682625">
              <a:defRPr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808355" indent="-228600">
              <a:defRPr b="1">
                <a:solidFill>
                  <a:srgbClr val="FF0000"/>
                </a:solidFill>
              </a:defRPr>
            </a:lvl4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C6778B1-67D4-4AA3-8FD6-2E505E694FD9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E3C099-5F36-4AC4-A132-BDCACF3F825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356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104BE1-C08E-4496-A893-AC8F23B6944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873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1783C3-2954-4F9A-9F62-E01E048ACD7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784404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58B48D-B8FE-46F8-A240-74A81C278EF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46013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866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1866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1C2674-9A4D-4917-8913-707BEA0FE91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9749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70E416E-4292-4267-B142-03F93B055007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B5E85A1-997A-4F54-9FE0-7577AB2E2271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C5C5784-E150-44AC-BDB9-493663182B96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3FB9B39-40E6-40EA-B360-6D26B553FE18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fld id="{76BC7B45-20C1-48AE-8B78-AFAD20EA80B5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EE3C099-5F36-4AC4-A132-BDCACF3F8252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4104BE1-C08E-4496-A893-AC8F23B6944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4008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>
                <a:latin typeface="Arial Black" panose="020B0A04020102020204" pitchFamily="34" charset="0"/>
              </a:defRPr>
            </a:lvl1pPr>
          </a:lstStyle>
          <a:p>
            <a:fld id="{36D0FB85-6326-43FC-A78C-00EEC570A684}" type="slidenum">
              <a:rPr lang="en-US" altLang="zh-CN"/>
              <a:t>‹#›</a:t>
            </a:fld>
            <a:endParaRPr lang="en-US" altLang="zh-CN"/>
          </a:p>
        </p:txBody>
      </p:sp>
      <p:sp>
        <p:nvSpPr>
          <p:cNvPr id="4101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102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17" name="Rectangle 106"/>
          <p:cNvSpPr>
            <a:spLocks noChangeArrowheads="1"/>
          </p:cNvSpPr>
          <p:nvPr userDrawn="1"/>
        </p:nvSpPr>
        <p:spPr bwMode="gray">
          <a:xfrm>
            <a:off x="0" y="260648"/>
            <a:ext cx="9144000" cy="572064"/>
          </a:xfrm>
          <a:prstGeom prst="rect">
            <a:avLst/>
          </a:prstGeom>
          <a:solidFill>
            <a:srgbClr val="3399FF">
              <a:alpha val="81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anose="05000000000000000000" pitchFamily="2" charset="2"/>
        <a:buChar char="n"/>
        <a:defRPr sz="3200" b="1">
          <a:solidFill>
            <a:srgbClr val="0000FF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buChar char="¨"/>
        <a:defRPr sz="2800" b="1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</a:defRPr>
      </a:lvl2pPr>
      <a:lvl3pPr marL="102108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n"/>
        <a:defRPr sz="2400" b="1">
          <a:solidFill>
            <a:srgbClr val="FF0000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¨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4008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 Black" pitchFamily="34" charset="0"/>
              </a:defRPr>
            </a:lvl1pPr>
          </a:lstStyle>
          <a:p>
            <a:fld id="{36D0FB85-6326-43FC-A78C-00EEC570A684}" type="slidenum">
              <a:rPr lang="en-US" altLang="zh-CN">
                <a:solidFill>
                  <a:srgbClr val="000000"/>
                </a:solidFill>
                <a:ea typeface="宋体" charset="-122"/>
              </a:rPr>
              <a:pPr/>
              <a:t>‹#›</a:t>
            </a:fld>
            <a:endParaRPr lang="en-US" altLang="zh-CN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4101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102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17" name="Rectangle 106"/>
          <p:cNvSpPr>
            <a:spLocks noChangeArrowheads="1"/>
          </p:cNvSpPr>
          <p:nvPr userDrawn="1"/>
        </p:nvSpPr>
        <p:spPr bwMode="gray">
          <a:xfrm>
            <a:off x="0" y="260648"/>
            <a:ext cx="9144000" cy="572064"/>
          </a:xfrm>
          <a:prstGeom prst="rect">
            <a:avLst/>
          </a:prstGeom>
          <a:solidFill>
            <a:srgbClr val="3399FF">
              <a:alpha val="81000"/>
            </a:srgb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861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 b="1">
          <a:solidFill>
            <a:srgbClr val="0000FF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 b="1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</a:defRPr>
      </a:lvl2pPr>
      <a:lvl3pPr marL="1020763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 b="1">
          <a:solidFill>
            <a:srgbClr val="FF0000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/>
          </p:cNvSpPr>
          <p:nvPr>
            <p:ph type="ctrTitle"/>
          </p:nvPr>
        </p:nvSpPr>
        <p:spPr>
          <a:xfrm>
            <a:off x="2627784" y="1700808"/>
            <a:ext cx="6379840" cy="2376264"/>
          </a:xfrm>
        </p:spPr>
        <p:txBody>
          <a:bodyPr/>
          <a:lstStyle/>
          <a:p>
            <a:pPr lvl="0" algn="ctr">
              <a:spcBef>
                <a:spcPts val="6600"/>
              </a:spcBef>
            </a:pPr>
            <a:r>
              <a:rPr lang="en-US" altLang="zh-CN" sz="800" b="1" dirty="0" smtClean="0">
                <a:solidFill>
                  <a:srgbClr val="000099"/>
                </a:solidFill>
                <a:ea typeface="黑体" panose="02010609060101010101" pitchFamily="49" charset="-122"/>
              </a:rPr>
              <a:t>1</a:t>
            </a:r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章 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Flash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在线编程</a:t>
            </a:r>
            <a:endParaRPr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10</a:t>
            </a:fld>
            <a:endParaRPr lang="en-US" altLang="zh-CN"/>
          </a:p>
        </p:txBody>
      </p:sp>
      <p:sp>
        <p:nvSpPr>
          <p:cNvPr id="2" name="矩形 1"/>
          <p:cNvSpPr/>
          <p:nvPr/>
        </p:nvSpPr>
        <p:spPr>
          <a:xfrm>
            <a:off x="2480700" y="890905"/>
            <a:ext cx="1895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9.1  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思考题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43608" y="260648"/>
            <a:ext cx="54906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</a:t>
            </a:r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.1  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Flash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驱动构件及使用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方法</a:t>
            </a:r>
            <a:endParaRPr lang="zh-CN" altLang="en-US" sz="32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4925" y="1414125"/>
            <a:ext cx="8568952" cy="2112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5000"/>
              </a:lnSpc>
              <a:spcAft>
                <a:spcPts val="0"/>
              </a:spcAft>
              <a:buClr>
                <a:srgbClr val="002060"/>
              </a:buClr>
            </a:pPr>
            <a:r>
              <a:rPr lang="en-US" altLang="zh-CN" sz="21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1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sz="21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en-US" altLang="zh-CN" sz="21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zh-CN" sz="21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存储器的读写不同于对一般的</a:t>
            </a:r>
            <a:r>
              <a:rPr lang="en-US" altLang="zh-CN" sz="21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RAM</a:t>
            </a:r>
            <a:r>
              <a:rPr lang="zh-CN" altLang="zh-CN" sz="21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读写，需要专门的编程过程。</a:t>
            </a:r>
            <a:r>
              <a:rPr lang="en-US" altLang="zh-CN" sz="21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zh-CN" sz="21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编程的基本操作有两种：擦除（</a:t>
            </a:r>
            <a:r>
              <a:rPr lang="en-US" altLang="zh-CN" sz="21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Erase</a:t>
            </a:r>
            <a:r>
              <a:rPr lang="zh-CN" altLang="zh-CN" sz="21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）和写入（</a:t>
            </a:r>
            <a:r>
              <a:rPr lang="en-US" altLang="zh-CN" sz="21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Program</a:t>
            </a:r>
            <a:r>
              <a:rPr lang="zh-CN" altLang="zh-CN" sz="21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）。请说明这二种操作的含义以及最小写入单位是多少</a:t>
            </a:r>
            <a:r>
              <a:rPr lang="zh-CN" altLang="zh-CN" sz="21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100" b="1" kern="100" dirty="0" smtClean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25000"/>
              </a:lnSpc>
              <a:spcAft>
                <a:spcPts val="0"/>
              </a:spcAft>
              <a:buClr>
                <a:srgbClr val="002060"/>
              </a:buClr>
            </a:pPr>
            <a:endParaRPr lang="zh-CN" altLang="zh-CN" sz="2100" b="1" kern="1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25000"/>
              </a:lnSpc>
              <a:spcAft>
                <a:spcPts val="0"/>
              </a:spcAft>
              <a:buClr>
                <a:srgbClr val="002060"/>
              </a:buClr>
            </a:pPr>
            <a:r>
              <a:rPr lang="en-US" altLang="zh-CN" sz="21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1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sz="21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1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zh-CN" sz="21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中擦除意味什么？以什么单位擦除或最小能擦除多少</a:t>
            </a:r>
            <a:r>
              <a:rPr lang="zh-CN" altLang="zh-CN" sz="21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en-US" altLang="zh-CN" sz="2100" b="1" kern="100" dirty="0" smtClean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0800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11</a:t>
            </a:fld>
            <a:endParaRPr lang="en-US" altLang="zh-CN"/>
          </a:p>
        </p:txBody>
      </p:sp>
      <p:sp>
        <p:nvSpPr>
          <p:cNvPr id="2" name="矩形 1"/>
          <p:cNvSpPr/>
          <p:nvPr/>
        </p:nvSpPr>
        <p:spPr>
          <a:xfrm>
            <a:off x="2480700" y="890905"/>
            <a:ext cx="26164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9.1  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思考题答案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43608" y="260648"/>
            <a:ext cx="54906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</a:t>
            </a:r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.1  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Flash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驱动构件及使用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方法</a:t>
            </a:r>
            <a:endParaRPr lang="zh-CN" altLang="en-US" sz="32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4925" y="1414125"/>
            <a:ext cx="8568952" cy="48986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5000"/>
              </a:lnSpc>
              <a:spcAft>
                <a:spcPts val="0"/>
              </a:spcAft>
              <a:buClr>
                <a:srgbClr val="002060"/>
              </a:buClr>
            </a:pPr>
            <a:r>
              <a:rPr lang="en-US" altLang="zh-CN" sz="21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1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sz="21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en-US" altLang="zh-CN" sz="21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zh-CN" sz="21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存储器的读写不同于对一般的</a:t>
            </a:r>
            <a:r>
              <a:rPr lang="en-US" altLang="zh-CN" sz="21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RAM</a:t>
            </a:r>
            <a:r>
              <a:rPr lang="zh-CN" altLang="zh-CN" sz="21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读写，需要专门的编程过程。</a:t>
            </a:r>
            <a:r>
              <a:rPr lang="en-US" altLang="zh-CN" sz="21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zh-CN" sz="21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编程的基本操作有两种：擦除（</a:t>
            </a:r>
            <a:r>
              <a:rPr lang="en-US" altLang="zh-CN" sz="21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Erase</a:t>
            </a:r>
            <a:r>
              <a:rPr lang="zh-CN" altLang="zh-CN" sz="21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）和写入（</a:t>
            </a:r>
            <a:r>
              <a:rPr lang="en-US" altLang="zh-CN" sz="21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Program</a:t>
            </a:r>
            <a:r>
              <a:rPr lang="zh-CN" altLang="zh-CN" sz="21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）。请说明这二种操作的含义以及最小写入单位是多少</a:t>
            </a:r>
            <a:r>
              <a:rPr lang="zh-CN" altLang="zh-CN" sz="21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100" b="1" kern="100" dirty="0" smtClean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25000"/>
              </a:lnSpc>
              <a:spcAft>
                <a:spcPts val="0"/>
              </a:spcAft>
              <a:buClr>
                <a:srgbClr val="002060"/>
              </a:buClr>
            </a:pPr>
            <a:r>
              <a:rPr lang="zh-CN" altLang="en-US" sz="21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zh-CN" altLang="zh-CN" sz="21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擦除</a:t>
            </a:r>
            <a:r>
              <a:rPr lang="zh-CN" altLang="zh-CN" sz="21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操作的含义是将存储单元的内容由二进制的</a:t>
            </a:r>
            <a:r>
              <a:rPr lang="en-US" altLang="zh-CN" sz="21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zh-CN" sz="21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变成</a:t>
            </a:r>
            <a:r>
              <a:rPr lang="en-US" altLang="zh-CN" sz="21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21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，而写入操作的含义是将存储单元的某些位由二进制的</a:t>
            </a:r>
            <a:r>
              <a:rPr lang="en-US" altLang="zh-CN" sz="21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21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变成</a:t>
            </a:r>
            <a:r>
              <a:rPr lang="en-US" altLang="zh-CN" sz="21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zh-CN" sz="21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。写入操作是以字为单位进行的</a:t>
            </a:r>
            <a:r>
              <a:rPr lang="zh-CN" altLang="zh-CN" sz="21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100" b="1" kern="1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25000"/>
              </a:lnSpc>
              <a:spcAft>
                <a:spcPts val="0"/>
              </a:spcAft>
              <a:buClr>
                <a:srgbClr val="002060"/>
              </a:buClr>
            </a:pPr>
            <a:endParaRPr lang="zh-CN" altLang="zh-CN" sz="2100" b="1" kern="1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25000"/>
              </a:lnSpc>
              <a:spcAft>
                <a:spcPts val="0"/>
              </a:spcAft>
              <a:buClr>
                <a:srgbClr val="002060"/>
              </a:buClr>
            </a:pPr>
            <a:r>
              <a:rPr lang="en-US" altLang="zh-CN" sz="21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1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sz="21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1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zh-CN" sz="21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中擦除意味什么？以什么单位擦除或最小能擦除多少</a:t>
            </a:r>
            <a:r>
              <a:rPr lang="zh-CN" altLang="zh-CN" sz="21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en-US" altLang="zh-CN" sz="2100" b="1" kern="100" dirty="0" smtClean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25000"/>
              </a:lnSpc>
              <a:spcAft>
                <a:spcPts val="0"/>
              </a:spcAft>
              <a:buClr>
                <a:srgbClr val="002060"/>
              </a:buClr>
            </a:pPr>
            <a:r>
              <a:rPr lang="zh-CN" altLang="en-US" sz="21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zh-CN" altLang="zh-CN" sz="21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擦除</a:t>
            </a:r>
            <a:r>
              <a:rPr lang="zh-CN" altLang="zh-CN" sz="21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操作的含义是将存储单元的内容由二进制的</a:t>
            </a:r>
            <a:r>
              <a:rPr lang="en-US" altLang="zh-CN" sz="21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zh-CN" sz="21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变成</a:t>
            </a:r>
            <a:r>
              <a:rPr lang="en-US" altLang="zh-CN" sz="21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21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1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zh-CN" sz="21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在线编程的擦除操作包括整体擦除和以</a:t>
            </a:r>
            <a:r>
              <a:rPr lang="en-US" altLang="zh-CN" sz="21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zh-CN" sz="21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个字为单位的擦除。这</a:t>
            </a:r>
            <a:r>
              <a:rPr lang="en-US" altLang="zh-CN" sz="21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zh-CN" sz="21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个字在不同厂商或不同系列的</a:t>
            </a:r>
            <a:r>
              <a:rPr lang="en-US" altLang="zh-CN" sz="21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MCU</a:t>
            </a:r>
            <a:r>
              <a:rPr lang="zh-CN" altLang="zh-CN" sz="21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中，其称呼不同，有的称为“块”，有的称为“页”，有的称为“扇区”等等。它表示在线擦除的最小度量单位。</a:t>
            </a:r>
            <a:endParaRPr lang="zh-CN" altLang="zh-CN" sz="2100" b="1" kern="100" dirty="0">
              <a:effectLst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4315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12</a:t>
            </a:fld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0" y="260648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9.2  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Flash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保护与加密</a:t>
            </a:r>
          </a:p>
        </p:txBody>
      </p:sp>
      <p:sp>
        <p:nvSpPr>
          <p:cNvPr id="2" name="矩形 1"/>
          <p:cNvSpPr/>
          <p:nvPr/>
        </p:nvSpPr>
        <p:spPr>
          <a:xfrm>
            <a:off x="179512" y="807095"/>
            <a:ext cx="59266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9.2.1 Flash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保护含义及保护函数的使用说明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512" y="1196752"/>
            <a:ext cx="87129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altLang="zh-CN" sz="20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zh-CN" sz="20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保护</a:t>
            </a:r>
            <a:r>
              <a:rPr lang="zh-CN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是为了防止某些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存储区域受意外擦除、写入的影响。保护后，被保护区域将无法进行擦除或者写入操作。芯片复位后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区域的保护状态就会解除，恢复擦除和写入的功能。</a:t>
            </a:r>
          </a:p>
          <a:p>
            <a:pPr marL="342900" indent="-342900" algn="just"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zh-CN" sz="20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对于保护功能而言，</a:t>
            </a:r>
            <a:r>
              <a:rPr lang="en-US" altLang="zh-CN" sz="20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zh-CN" sz="20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存储器被平均分成</a:t>
            </a:r>
            <a:r>
              <a:rPr lang="en-US" altLang="zh-CN" sz="20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32</a:t>
            </a:r>
            <a:r>
              <a:rPr lang="zh-CN" altLang="zh-CN" sz="20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个可独立保护的区域，区域号为</a:t>
            </a:r>
            <a:r>
              <a:rPr lang="en-US" altLang="zh-CN" sz="20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0~31</a:t>
            </a:r>
            <a:r>
              <a:rPr lang="zh-CN" altLang="zh-CN" sz="20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，每个区域包含</a:t>
            </a:r>
            <a:r>
              <a:rPr lang="en-US" altLang="zh-CN" sz="20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sz="20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个扇区</a:t>
            </a:r>
            <a:r>
              <a:rPr lang="zh-CN" altLang="zh-CN" sz="2000" b="1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0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KL25</a:t>
            </a:r>
            <a:r>
              <a:rPr lang="zh-CN" altLang="en-US" sz="20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0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保护功能主要是通过对</a:t>
            </a:r>
            <a:r>
              <a:rPr lang="en-US" altLang="zh-CN" sz="20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保护寄存器</a:t>
            </a:r>
            <a:r>
              <a:rPr lang="en-US" altLang="zh-CN" sz="2000" b="1" kern="100" dirty="0" err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FPROTn</a:t>
            </a:r>
            <a:r>
              <a:rPr lang="zh-CN" altLang="en-US" sz="20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进行设置达到对某个特定区域的保护效果。</a:t>
            </a:r>
            <a:endParaRPr lang="zh-CN" altLang="zh-CN" sz="2000" b="1" kern="100" dirty="0">
              <a:effectLst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1563474"/>
              </p:ext>
            </p:extLst>
          </p:nvPr>
        </p:nvGraphicFramePr>
        <p:xfrm>
          <a:off x="1043608" y="3261360"/>
          <a:ext cx="7431655" cy="3139440"/>
        </p:xfrm>
        <a:graphic>
          <a:graphicData uri="http://schemas.openxmlformats.org/drawingml/2006/table">
            <a:tbl>
              <a:tblPr firstRow="1" firstCol="1" bandRow="1"/>
              <a:tblGrid>
                <a:gridCol w="7431655"/>
              </a:tblGrid>
              <a:tr h="0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1200" kern="100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//==================================================================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//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函数名称：</a:t>
                      </a:r>
                      <a:r>
                        <a:rPr lang="es-E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flash_protect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//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函数返回：无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//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参数说明：</a:t>
                      </a:r>
                      <a:r>
                        <a:rPr lang="es-E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regionNO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：待保护区域号，实际保护扇区号为</a:t>
                      </a:r>
                      <a:r>
                        <a:rPr lang="es-E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regionNO*4~regionNO*4+3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//          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如保护区域号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12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，实际保护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48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，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49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，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50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，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51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四个扇区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//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功能概要：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flash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保护操作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//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说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    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明：每调用本函数一次，保护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个扇区（</a:t>
                      </a:r>
                      <a:r>
                        <a:rPr lang="en-US" sz="12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regionNO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*4~regionNO*4+3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）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//======================================================================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void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US" sz="1200" b="1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flash_protect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(uint_8 </a:t>
                      </a:r>
                      <a:r>
                        <a:rPr lang="en-US" sz="12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regionNO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{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uint_8 offset;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uint_8 </a:t>
                      </a:r>
                      <a:r>
                        <a:rPr lang="en-US" sz="12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regionCounter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;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offset=regionNO%8;//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获得偏移，即保护位号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en-US" sz="12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regionCounter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=</a:t>
                      </a:r>
                      <a:r>
                        <a:rPr lang="en-US" sz="12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regionNO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/8;//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获得应置位的寄存器号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//FTFA_FPROT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寄存器组：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4002_0010h+(1×i)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，</a:t>
                      </a:r>
                      <a:r>
                        <a:rPr lang="en-US" sz="12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=0~3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，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对应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FTFA_FPROT3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BCLR(offset, *((uint_8 *)(0x40020010+regionCounter)));   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}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FDFDF"/>
                      </a:bgClr>
                    </a:patt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1908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13</a:t>
            </a:fld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39196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9.2  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Flash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保护与加密</a:t>
            </a:r>
          </a:p>
        </p:txBody>
      </p:sp>
      <p:sp>
        <p:nvSpPr>
          <p:cNvPr id="2" name="矩形 1"/>
          <p:cNvSpPr/>
          <p:nvPr/>
        </p:nvSpPr>
        <p:spPr>
          <a:xfrm>
            <a:off x="148126" y="879103"/>
            <a:ext cx="50754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9.2.2  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加密方法与去除密码方法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512" y="1312892"/>
            <a:ext cx="8712968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buClr>
                <a:srgbClr val="000099"/>
              </a:buClr>
              <a:buSzPct val="80000"/>
            </a:pPr>
            <a:r>
              <a:rPr lang="en-US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加密</a:t>
            </a:r>
            <a:r>
              <a:rPr lang="zh-CN" altLang="en-US" sz="22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方法</a:t>
            </a:r>
            <a:endParaRPr lang="en-US" altLang="zh-CN" sz="2200" b="1" kern="100" dirty="0" smtClean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 algn="just"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为了保护开发者的权益，</a:t>
            </a:r>
            <a:r>
              <a:rPr lang="en-US" altLang="zh-CN" sz="2200" b="1" kern="100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Kinetis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系列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MCU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还提供了加密的功能</a:t>
            </a:r>
            <a:r>
              <a:rPr lang="zh-CN" altLang="en-US" sz="22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1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 algn="just"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200" b="1" kern="100" dirty="0">
                <a:solidFill>
                  <a:schemeClr val="bg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未加密芯片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，表示可以通过调试接口（如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JTAG 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SWD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USBDM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等）访问芯片内部的存储器</a:t>
            </a:r>
            <a:r>
              <a:rPr lang="zh-CN" altLang="en-US" sz="22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1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 algn="just"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200" b="1" kern="100" dirty="0" smtClean="0">
                <a:solidFill>
                  <a:schemeClr val="bg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加密</a:t>
            </a:r>
            <a:r>
              <a:rPr lang="zh-CN" altLang="en-US" sz="2200" b="1" kern="100" dirty="0">
                <a:solidFill>
                  <a:schemeClr val="bg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芯片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，通过外部调试接口只能进行整体擦除操作，而无法执行读取或写入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的指令。运行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MCU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内部程序对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访问则不受任何影响</a:t>
            </a:r>
            <a:r>
              <a:rPr lang="zh-CN" altLang="en-US" sz="22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1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 algn="just"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200" b="1" kern="100" dirty="0">
                <a:solidFill>
                  <a:schemeClr val="bg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一种简单的加密方法：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直接对启动文件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startup_MKL25Z4.S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中配置域字段进行改写，将配置域相应位置位为安全模式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不安全模式。这种方式不对芯片最终用户开放加密解密入口，对于开发者来说，操作简单直接，且更为安全。</a:t>
            </a:r>
            <a:endParaRPr lang="zh-CN" altLang="zh-CN" sz="2200" b="1" kern="100" dirty="0">
              <a:effectLst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1712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14</a:t>
            </a:fld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39196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9.2  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Flash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保护与加密</a:t>
            </a:r>
          </a:p>
        </p:txBody>
      </p:sp>
      <p:sp>
        <p:nvSpPr>
          <p:cNvPr id="2" name="矩形 1"/>
          <p:cNvSpPr/>
          <p:nvPr/>
        </p:nvSpPr>
        <p:spPr>
          <a:xfrm>
            <a:off x="148126" y="879103"/>
            <a:ext cx="50754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9.2.2  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加密方法与去除密码方法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512" y="1312892"/>
            <a:ext cx="87129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0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通过对</a:t>
            </a:r>
            <a:r>
              <a:rPr lang="en-US" altLang="zh-CN" sz="20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安全配置域设置，可以配置程序</a:t>
            </a:r>
            <a:r>
              <a:rPr lang="en-US" altLang="zh-CN" sz="20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保护寄存器</a:t>
            </a:r>
            <a:r>
              <a:rPr lang="en-US" altLang="zh-CN" sz="20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FPROT</a:t>
            </a:r>
            <a:r>
              <a:rPr lang="zh-CN" altLang="en-US" sz="20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、加密寄存器</a:t>
            </a:r>
            <a:r>
              <a:rPr lang="en-US" altLang="zh-CN" sz="20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FSEC</a:t>
            </a:r>
            <a:r>
              <a:rPr lang="zh-CN" altLang="en-US" sz="20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以及选项寄存器</a:t>
            </a:r>
            <a:r>
              <a:rPr lang="en-US" altLang="zh-CN" sz="20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FOPT</a:t>
            </a:r>
            <a:r>
              <a:rPr lang="zh-CN" altLang="en-US" sz="20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，从而限制了对</a:t>
            </a:r>
            <a:r>
              <a:rPr lang="en-US" altLang="zh-CN" sz="20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存储空间的访问。</a:t>
            </a:r>
            <a:r>
              <a:rPr lang="en-US" altLang="zh-CN" sz="20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存储器的</a:t>
            </a:r>
            <a:r>
              <a:rPr lang="en-US" altLang="zh-CN" sz="20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0x0000 _0400</a:t>
            </a:r>
            <a:r>
              <a:rPr lang="zh-CN" altLang="en-US" sz="20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～</a:t>
            </a:r>
            <a:r>
              <a:rPr lang="en-US" altLang="zh-CN" sz="20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0x0000 _0410</a:t>
            </a:r>
            <a:r>
              <a:rPr lang="zh-CN" altLang="en-US" sz="20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的地址范围共</a:t>
            </a:r>
            <a:r>
              <a:rPr lang="en-US" altLang="zh-CN" sz="20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16</a:t>
            </a:r>
            <a:r>
              <a:rPr lang="zh-CN" altLang="en-US" sz="20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个字节为</a:t>
            </a:r>
            <a:r>
              <a:rPr lang="en-US" altLang="zh-CN" sz="20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配置域。</a:t>
            </a:r>
            <a:r>
              <a:rPr lang="en-US" altLang="zh-CN" sz="20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配置域的含义如表</a:t>
            </a:r>
            <a:r>
              <a:rPr lang="en-US" altLang="zh-CN" sz="20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9-3</a:t>
            </a:r>
            <a:r>
              <a:rPr lang="zh-CN" altLang="en-US" sz="20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所示。</a:t>
            </a:r>
          </a:p>
          <a:p>
            <a:pPr marL="342900" indent="-342900" algn="just"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endParaRPr lang="en-US" altLang="zh-CN" sz="2000" b="1" kern="100" dirty="0" smtClean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 algn="just"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endParaRPr lang="en-US" altLang="zh-CN" sz="2000" b="1" kern="100" dirty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 algn="just"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endParaRPr lang="en-US" altLang="zh-CN" sz="2000" b="1" kern="100" dirty="0" smtClean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 algn="just"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endParaRPr lang="en-US" altLang="zh-CN" sz="2000" b="1" kern="100" dirty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 algn="just"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endParaRPr lang="en-US" altLang="zh-CN" sz="2000" b="1" kern="100" dirty="0" smtClean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 algn="just"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endParaRPr lang="en-US" altLang="zh-CN" sz="2000" b="1" kern="100" dirty="0" smtClean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 algn="just"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endParaRPr lang="en-US" altLang="zh-CN" sz="2000" b="1" kern="100" dirty="0" smtClean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 algn="just"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endParaRPr lang="en-US" altLang="zh-CN" sz="2000" b="1" kern="100" dirty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 algn="just"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0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en-US" sz="20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这个区段中保存了默认的</a:t>
            </a:r>
            <a:r>
              <a:rPr lang="en-US" altLang="zh-CN" sz="20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保护设定和加密属性，用以对</a:t>
            </a:r>
            <a:r>
              <a:rPr lang="en-US" altLang="zh-CN" sz="20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模块进行访问控制。在芯片复位时，芯片内部机制会自动将</a:t>
            </a:r>
            <a:r>
              <a:rPr lang="en-US" altLang="zh-CN" sz="20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配置域中相应内容对程序</a:t>
            </a:r>
            <a:r>
              <a:rPr lang="en-US" altLang="zh-CN" sz="20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保护寄存器</a:t>
            </a:r>
            <a:r>
              <a:rPr lang="en-US" altLang="zh-CN" sz="20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FPROT</a:t>
            </a:r>
            <a:r>
              <a:rPr lang="zh-CN" altLang="en-US" sz="20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0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安全寄存器</a:t>
            </a:r>
            <a:r>
              <a:rPr lang="en-US" altLang="zh-CN" sz="20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FSEC</a:t>
            </a:r>
            <a:r>
              <a:rPr lang="zh-CN" altLang="en-US" sz="20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进行设置。</a:t>
            </a:r>
            <a:r>
              <a:rPr lang="en-US" altLang="zh-CN" sz="20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FSEC</a:t>
            </a:r>
            <a:r>
              <a:rPr lang="zh-CN" altLang="en-US" sz="20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寄存器详细介绍请参阅本章</a:t>
            </a:r>
            <a:r>
              <a:rPr lang="en-US" altLang="zh-CN" sz="20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9.23.1</a:t>
            </a:r>
            <a:r>
              <a:rPr lang="zh-CN" altLang="en-US" sz="20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节</a:t>
            </a:r>
            <a:r>
              <a:rPr lang="zh-CN" altLang="en-US" sz="20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000" b="1" kern="100" dirty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4599064"/>
              </p:ext>
            </p:extLst>
          </p:nvPr>
        </p:nvGraphicFramePr>
        <p:xfrm>
          <a:off x="719572" y="2708920"/>
          <a:ext cx="7632848" cy="2016000"/>
        </p:xfrm>
        <a:graphic>
          <a:graphicData uri="http://schemas.openxmlformats.org/drawingml/2006/table">
            <a:tbl>
              <a:tblPr firstRow="1" firstCol="1" bandRow="1"/>
              <a:tblGrid>
                <a:gridCol w="1335890"/>
                <a:gridCol w="1596850"/>
                <a:gridCol w="1468725"/>
                <a:gridCol w="3231383"/>
              </a:tblGrid>
              <a:tr h="288000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zh-CN" sz="1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表</a:t>
                      </a: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9-3 Flash</a:t>
                      </a:r>
                      <a:r>
                        <a:rPr lang="zh-CN" sz="1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安全配置域</a:t>
                      </a:r>
                      <a:endParaRPr lang="zh-CN" sz="1400" b="1" kern="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pPr indent="2667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地址偏移量</a:t>
                      </a:r>
                      <a:endParaRPr lang="zh-CN" sz="14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寄存器名</a:t>
                      </a:r>
                      <a:endParaRPr lang="zh-CN" sz="14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大小（字节）</a:t>
                      </a:r>
                      <a:endParaRPr lang="zh-CN" sz="14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内容说明</a:t>
                      </a:r>
                      <a:endParaRPr lang="zh-CN" sz="14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indent="2667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0-7</a:t>
                      </a:r>
                      <a:endParaRPr lang="zh-CN" sz="14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KEY byte0-7</a:t>
                      </a:r>
                      <a:endParaRPr lang="zh-CN" sz="14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lang="zh-CN" sz="14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后门访问密钥</a:t>
                      </a:r>
                      <a:endParaRPr lang="zh-CN" sz="14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indent="2667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8-11</a:t>
                      </a:r>
                      <a:endParaRPr lang="zh-CN" sz="14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FPROT0-3</a:t>
                      </a:r>
                      <a:endParaRPr lang="zh-CN" sz="14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14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程序</a:t>
                      </a: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Flash</a:t>
                      </a:r>
                      <a:r>
                        <a:rPr lang="zh-CN" sz="1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保护寄存器</a:t>
                      </a:r>
                      <a:endParaRPr lang="zh-CN" sz="14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indent="2667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</a:t>
                      </a:r>
                      <a:endParaRPr lang="zh-CN" sz="14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FSEC</a:t>
                      </a:r>
                      <a:endParaRPr lang="zh-CN" sz="14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14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Flash</a:t>
                      </a:r>
                      <a:r>
                        <a:rPr lang="zh-CN" sz="1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加密寄存器</a:t>
                      </a:r>
                      <a:endParaRPr lang="zh-CN" sz="14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indent="2667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</a:t>
                      </a:r>
                      <a:endParaRPr lang="zh-CN" sz="14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FOPT</a:t>
                      </a:r>
                      <a:endParaRPr lang="zh-CN" sz="14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14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Flash</a:t>
                      </a:r>
                      <a:r>
                        <a:rPr lang="zh-CN" sz="1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选项寄存器</a:t>
                      </a:r>
                      <a:endParaRPr lang="zh-CN" sz="14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indent="2667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zh-CN" sz="1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～</a:t>
                      </a:r>
                      <a:r>
                        <a:rPr lang="en-US" sz="1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zh-CN" sz="14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endParaRPr lang="zh-CN" sz="14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14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14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保留</a:t>
                      </a:r>
                      <a:endParaRPr lang="zh-CN" sz="14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988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15</a:t>
            </a:fld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39196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9.2  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Flash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保护与加密</a:t>
            </a:r>
          </a:p>
        </p:txBody>
      </p:sp>
      <p:sp>
        <p:nvSpPr>
          <p:cNvPr id="2" name="矩形 1"/>
          <p:cNvSpPr/>
          <p:nvPr/>
        </p:nvSpPr>
        <p:spPr>
          <a:xfrm>
            <a:off x="148126" y="879103"/>
            <a:ext cx="50754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9.2.2  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加密方法与去除密码方法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2513726"/>
              </p:ext>
            </p:extLst>
          </p:nvPr>
        </p:nvGraphicFramePr>
        <p:xfrm>
          <a:off x="2195736" y="2368352"/>
          <a:ext cx="4374490" cy="4032448"/>
        </p:xfrm>
        <a:graphic>
          <a:graphicData uri="http://schemas.openxmlformats.org/drawingml/2006/table">
            <a:tbl>
              <a:tblPr firstRow="1" firstCol="1" bandRow="1"/>
              <a:tblGrid>
                <a:gridCol w="4374490"/>
              </a:tblGrid>
              <a:tr h="4032448"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/* Flash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配置</a:t>
                      </a: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 */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    </a:t>
                      </a:r>
                      <a:r>
                        <a:rPr lang="en-US" sz="1400" b="1" kern="0" dirty="0">
                          <a:effectLst/>
                          <a:latin typeface="Times New Roman"/>
                          <a:ea typeface="宋体"/>
                        </a:rPr>
                        <a:t>.section</a:t>
                      </a: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 .</a:t>
                      </a:r>
                      <a:r>
                        <a:rPr lang="en-US" sz="1400" kern="0" dirty="0" err="1">
                          <a:effectLst/>
                          <a:latin typeface="Times New Roman"/>
                          <a:ea typeface="宋体"/>
                        </a:rPr>
                        <a:t>FlashConfig</a:t>
                      </a: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, "a"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    /*Flash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加密的配置域，加密后无法通过外部接口访问存储器，整体擦除操作除外</a:t>
                      </a: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*/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    /*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    .long 0x04030201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    .long 0x08070605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    .long 0xFFFFFFFF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    .long 0xFFFFFF80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    */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    /*</a:t>
                      </a: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不加密的配置域（默认）</a:t>
                      </a: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*/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    </a:t>
                      </a:r>
                      <a:r>
                        <a:rPr lang="en-US" sz="1400" b="1" kern="0" dirty="0">
                          <a:effectLst/>
                          <a:latin typeface="Times New Roman"/>
                          <a:ea typeface="宋体"/>
                        </a:rPr>
                        <a:t>.long</a:t>
                      </a: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 0xFFFFFFFF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    </a:t>
                      </a:r>
                      <a:r>
                        <a:rPr lang="en-US" sz="1400" b="1" kern="0" dirty="0">
                          <a:effectLst/>
                          <a:latin typeface="Times New Roman"/>
                          <a:ea typeface="宋体"/>
                        </a:rPr>
                        <a:t>.long</a:t>
                      </a: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 0xFFFFFFFF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    </a:t>
                      </a:r>
                      <a:r>
                        <a:rPr lang="en-US" sz="1400" b="1" kern="0" dirty="0">
                          <a:effectLst/>
                          <a:latin typeface="Times New Roman"/>
                          <a:ea typeface="宋体"/>
                        </a:rPr>
                        <a:t>.long</a:t>
                      </a: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 0xFFFFFFFF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    </a:t>
                      </a:r>
                      <a:r>
                        <a:rPr lang="en-US" sz="1400" b="1" kern="0" dirty="0">
                          <a:effectLst/>
                          <a:latin typeface="Times New Roman"/>
                          <a:ea typeface="宋体"/>
                        </a:rPr>
                        <a:t>.long</a:t>
                      </a: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 0xFFFFFFFE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    </a:t>
                      </a:r>
                      <a:r>
                        <a:rPr lang="en-US" sz="1400" b="1" kern="0" dirty="0">
                          <a:effectLst/>
                          <a:latin typeface="Times New Roman"/>
                          <a:ea typeface="宋体"/>
                        </a:rPr>
                        <a:t>.text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    .thumb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FDFDF"/>
                      </a:bgClr>
                    </a:pattFill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330870" y="1333340"/>
            <a:ext cx="832758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200" b="1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en-US" sz="22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个安全状态的配置域配制方法（后门密钥为</a:t>
            </a:r>
            <a:r>
              <a:rPr lang="en-US" altLang="zh-CN" sz="22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12345678</a:t>
            </a:r>
            <a:r>
              <a:rPr lang="zh-CN" altLang="en-US" sz="22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）及未加密状态的配置域（默认的配置</a:t>
            </a:r>
            <a:r>
              <a:rPr lang="zh-CN" altLang="en-US" sz="2200" b="1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域</a:t>
            </a:r>
            <a:r>
              <a:rPr lang="zh-CN" altLang="en-US" sz="22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200" b="1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b="1" kern="1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9111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16</a:t>
            </a:fld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39196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9.2  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Flash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保护与加密</a:t>
            </a:r>
          </a:p>
        </p:txBody>
      </p:sp>
      <p:sp>
        <p:nvSpPr>
          <p:cNvPr id="2" name="矩形 1"/>
          <p:cNvSpPr/>
          <p:nvPr/>
        </p:nvSpPr>
        <p:spPr>
          <a:xfrm>
            <a:off x="148126" y="879103"/>
            <a:ext cx="50754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9.2.2  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加密方法与去除密码方法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512" y="1312892"/>
            <a:ext cx="871296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代码中配置域设置为加密模式后，重新编译工程并下载到芯片中，复位后，芯片处于安全模式（加密状态），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MCU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内部程序对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存储器的访问不受影响，在线擦除、写入正常。但是，若有人试图通过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USBDM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写入调试器对芯片进行访问操作，则会报错，提示“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Device appears secured”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，如</a:t>
            </a:r>
            <a:r>
              <a:rPr lang="zh-CN" altLang="en-US" sz="20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图所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示。此时，只能进行整体擦除。</a:t>
            </a:r>
            <a:endParaRPr lang="zh-CN" altLang="zh-CN" sz="2000" b="1" kern="100" dirty="0">
              <a:effectLst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049" name="图片 4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944108"/>
            <a:ext cx="5184576" cy="3907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8571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17</a:t>
            </a:fld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39196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9.2  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Flash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保护与加密</a:t>
            </a:r>
          </a:p>
        </p:txBody>
      </p:sp>
      <p:sp>
        <p:nvSpPr>
          <p:cNvPr id="2" name="矩形 1"/>
          <p:cNvSpPr/>
          <p:nvPr/>
        </p:nvSpPr>
        <p:spPr>
          <a:xfrm>
            <a:off x="148126" y="879103"/>
            <a:ext cx="50754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9.2.2  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加密方法与去除密码方法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512" y="1312892"/>
            <a:ext cx="8712968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buClr>
                <a:srgbClr val="000099"/>
              </a:buClr>
              <a:buSzPct val="80000"/>
            </a:pP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200" b="1" kern="100" dirty="0">
                <a:solidFill>
                  <a:schemeClr val="bg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200" b="1" kern="100" dirty="0">
                <a:solidFill>
                  <a:schemeClr val="bg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去除密码的</a:t>
            </a:r>
            <a:r>
              <a:rPr lang="zh-CN" altLang="en-US" sz="2200" b="1" kern="100" dirty="0" smtClean="0">
                <a:solidFill>
                  <a:schemeClr val="bg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方法</a:t>
            </a:r>
            <a:endParaRPr lang="en-US" altLang="zh-CN" sz="2200" b="1" kern="100" dirty="0" smtClean="0">
              <a:solidFill>
                <a:schemeClr val="bg2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 algn="just"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0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在不使用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加密解密函数进行状态</a:t>
            </a:r>
            <a:r>
              <a:rPr lang="zh-CN" altLang="en-US" sz="20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切换的情况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下，若想恢复通过外部调试接口重新对芯片进行访问，只有进行整体擦除</a:t>
            </a:r>
            <a:r>
              <a:rPr lang="zh-CN" altLang="en-US" sz="20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000" b="1" kern="1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419443"/>
            <a:ext cx="3840249" cy="423519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8126" y="2359332"/>
            <a:ext cx="413584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擦除后即可恢复空白片的状态，重新写入程序。此时，若想设置芯片的安全或不安全状态，只需要参照</a:t>
            </a:r>
            <a:r>
              <a:rPr lang="en-US" altLang="zh-CN" sz="20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9.3.1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一节，设置相应的配置域字段即可。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2138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18</a:t>
            </a:fld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39196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9.2  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Flash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保护与加密</a:t>
            </a:r>
          </a:p>
        </p:txBody>
      </p:sp>
      <p:sp>
        <p:nvSpPr>
          <p:cNvPr id="2" name="矩形 1"/>
          <p:cNvSpPr/>
          <p:nvPr/>
        </p:nvSpPr>
        <p:spPr>
          <a:xfrm>
            <a:off x="2310857" y="881251"/>
            <a:ext cx="1895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9.2  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思考题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520" y="1434117"/>
            <a:ext cx="83529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、若芯片被加密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是否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还</a:t>
            </a:r>
            <a:r>
              <a:rPr lang="zh-CN" altLang="en-US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能读取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或写入</a:t>
            </a:r>
            <a:r>
              <a:rPr lang="en-US" altLang="zh-CN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的指令？</a:t>
            </a:r>
            <a:r>
              <a:rPr lang="en-US" altLang="zh-CN" sz="24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MCU</a:t>
            </a:r>
            <a:r>
              <a:rPr lang="zh-CN" altLang="en-US" sz="24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内部程序能否访问</a:t>
            </a:r>
            <a:r>
              <a:rPr lang="en-US" altLang="zh-CN" sz="24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4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en-US" altLang="zh-CN" sz="2400" b="1" kern="100" dirty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endParaRPr lang="en-US" altLang="zh-CN" sz="2400" b="1" dirty="0" smtClean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、有时在对芯片操作时，无法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执行读取或写入</a:t>
            </a:r>
            <a:r>
              <a:rPr lang="en-US" altLang="zh-CN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的指令，执行的时候会报“芯片已加密”的</a:t>
            </a:r>
            <a:r>
              <a:rPr lang="zh-CN" altLang="en-US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错误，如何解决？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125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19</a:t>
            </a:fld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39196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9.2  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Flash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保护与加密</a:t>
            </a:r>
          </a:p>
        </p:txBody>
      </p:sp>
      <p:sp>
        <p:nvSpPr>
          <p:cNvPr id="2" name="矩形 1"/>
          <p:cNvSpPr/>
          <p:nvPr/>
        </p:nvSpPr>
        <p:spPr>
          <a:xfrm>
            <a:off x="2310857" y="881251"/>
            <a:ext cx="26164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9.2  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思考题答案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520" y="1434117"/>
            <a:ext cx="835292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、若芯片被加密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是否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还</a:t>
            </a:r>
            <a:r>
              <a:rPr lang="zh-CN" altLang="en-US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能读取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或写入</a:t>
            </a:r>
            <a:r>
              <a:rPr lang="en-US" altLang="zh-CN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的指令？</a:t>
            </a:r>
            <a:r>
              <a:rPr lang="en-US" altLang="zh-CN" sz="24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MCU</a:t>
            </a:r>
            <a:r>
              <a:rPr lang="zh-CN" altLang="en-US" sz="24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内部程序能否访问</a:t>
            </a:r>
            <a:r>
              <a:rPr lang="en-US" altLang="zh-CN" sz="24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4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en-US" altLang="zh-CN" sz="2400" b="1" kern="100" dirty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zh-CN" altLang="en-US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芯片被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加密后，不能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通过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JTAG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SWD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USBDM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等从外部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访问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。而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MCU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内部的程序对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访问不受任何影响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、有时在对芯片操作时，无法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执行读取或写入</a:t>
            </a:r>
            <a:r>
              <a:rPr lang="en-US" altLang="zh-CN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的指令，执行的时候会报“芯片已加密”的</a:t>
            </a:r>
            <a:r>
              <a:rPr lang="zh-CN" altLang="en-US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错误，如何解决？</a:t>
            </a:r>
            <a:endParaRPr lang="en-US" altLang="zh-CN" sz="2400" b="1" dirty="0" smtClean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通过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外部调试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接口对芯片进行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整体擦除操作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，重新写入程序。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7982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605" y="1268731"/>
            <a:ext cx="8379460" cy="2808342"/>
          </a:xfrm>
        </p:spPr>
        <p:txBody>
          <a:bodyPr/>
          <a:lstStyle/>
          <a:p>
            <a:pPr algn="just"/>
            <a:r>
              <a:rPr lang="zh-CN" altLang="zh-CN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本章导读</a:t>
            </a:r>
            <a:r>
              <a:rPr lang="zh-CN" altLang="en-US" dirty="0" smtClean="0">
                <a:solidFill>
                  <a:srgbClr val="C00000"/>
                </a:solidFill>
              </a:rPr>
              <a:t>：</a:t>
            </a:r>
            <a:endParaRPr lang="zh-CN" altLang="en-US" dirty="0">
              <a:solidFill>
                <a:srgbClr val="C00000"/>
              </a:solidFill>
            </a:endParaRPr>
          </a:p>
          <a:p>
            <a:pPr marL="0" lvl="1" indent="457200" algn="just">
              <a:lnSpc>
                <a:spcPct val="110000"/>
              </a:lnSpc>
              <a:spcBef>
                <a:spcPts val="1200"/>
              </a:spcBef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Flash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存储器具有固有不易失性、电可擦除、可在线编程、存储密度高、功耗低和成本较低等特点。随着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Flash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技术的逐步成熟，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Flash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存储器已经成为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MCU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的重要组成部分</a:t>
            </a:r>
            <a:r>
              <a:rPr lang="zh-CN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indent="457200" algn="just">
              <a:lnSpc>
                <a:spcPct val="110000"/>
              </a:lnSpc>
              <a:spcBef>
                <a:spcPts val="1200"/>
              </a:spcBef>
            </a:pPr>
            <a:r>
              <a:rPr lang="zh-CN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本章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给出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Flash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存储器的在线编程方法、保护配置方法及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Flash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内程序加密及去除密码方法。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73146" y="260648"/>
            <a:ext cx="39789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章  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Flash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在线编程</a:t>
            </a:r>
            <a:endParaRPr sz="32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2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20</a:t>
            </a:fld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0" y="260648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9.3  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Flash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驱动构件的设计方法</a:t>
            </a:r>
          </a:p>
        </p:txBody>
      </p:sp>
      <p:sp>
        <p:nvSpPr>
          <p:cNvPr id="2" name="矩形 1"/>
          <p:cNvSpPr/>
          <p:nvPr/>
        </p:nvSpPr>
        <p:spPr>
          <a:xfrm>
            <a:off x="148126" y="879103"/>
            <a:ext cx="35285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9.3.1  Flash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模块编程结构</a:t>
            </a:r>
          </a:p>
        </p:txBody>
      </p:sp>
      <p:sp>
        <p:nvSpPr>
          <p:cNvPr id="3" name="矩形 2"/>
          <p:cNvSpPr/>
          <p:nvPr/>
        </p:nvSpPr>
        <p:spPr>
          <a:xfrm>
            <a:off x="179512" y="1312892"/>
            <a:ext cx="87129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提供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在线编程的寄存器有：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个状态寄存器（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FTFA_FSTAT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）、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个配置寄存器（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FTFA_FCNFG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）、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个安全寄存器（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FTFA_FSEC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）、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个选项寄存器（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FTFA_FOPT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）、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个通用命令参数寄存器（</a:t>
            </a:r>
            <a:r>
              <a:rPr lang="en-US" altLang="zh-CN" sz="2000" b="1" kern="100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FTFA_FCCOBn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）、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个保护寄存器（</a:t>
            </a:r>
            <a:r>
              <a:rPr lang="en-US" altLang="zh-CN" sz="2000" b="1" kern="100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FTFA_FPROTn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）。</a:t>
            </a:r>
            <a:endParaRPr lang="en-US" altLang="zh-CN" sz="2000" b="1" kern="1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1517" y="2759442"/>
            <a:ext cx="86289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状态寄存器（</a:t>
            </a:r>
            <a:r>
              <a:rPr lang="en-US" altLang="zh-CN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FTFA_FSTAT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 marL="342900" indent="-342900" algn="just"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状态寄存器（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FTFA_FSTAT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）给出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FTFA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模块的操作状态。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CCIF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RDCOLERR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 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ACCERR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FPVIOL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这些数据位是可读可写的。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MGSTATO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数据位是只读的，无符号数据位是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，并且是不可写的。</a:t>
            </a:r>
          </a:p>
          <a:p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5524052"/>
              </p:ext>
            </p:extLst>
          </p:nvPr>
        </p:nvGraphicFramePr>
        <p:xfrm>
          <a:off x="472042" y="4418070"/>
          <a:ext cx="8199916" cy="855966"/>
        </p:xfrm>
        <a:graphic>
          <a:graphicData uri="http://schemas.openxmlformats.org/drawingml/2006/table">
            <a:tbl>
              <a:tblPr firstRow="1" firstCol="1" bandRow="1"/>
              <a:tblGrid>
                <a:gridCol w="852791"/>
                <a:gridCol w="1205388"/>
                <a:gridCol w="1462865"/>
                <a:gridCol w="1316907"/>
                <a:gridCol w="1170948"/>
                <a:gridCol w="880671"/>
                <a:gridCol w="1310346"/>
              </a:tblGrid>
              <a:tr h="285322"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数据位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>
                          <a:effectLst/>
                          <a:latin typeface="Times New Roman"/>
                          <a:ea typeface="宋体"/>
                        </a:rPr>
                        <a:t>D7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D6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>
                          <a:effectLst/>
                          <a:latin typeface="Times New Roman"/>
                          <a:ea typeface="宋体"/>
                        </a:rPr>
                        <a:t>D5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>
                          <a:effectLst/>
                          <a:latin typeface="Times New Roman"/>
                          <a:ea typeface="宋体"/>
                        </a:rPr>
                        <a:t>D4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>
                          <a:effectLst/>
                          <a:latin typeface="Times New Roman"/>
                          <a:ea typeface="宋体"/>
                        </a:rPr>
                        <a:t>D3</a:t>
                      </a:r>
                      <a:r>
                        <a:rPr lang="zh-CN" sz="1400" kern="0">
                          <a:effectLst/>
                          <a:latin typeface="Times New Roman"/>
                          <a:ea typeface="宋体"/>
                        </a:rPr>
                        <a:t>～</a:t>
                      </a:r>
                      <a:r>
                        <a:rPr lang="en-US" sz="1400" kern="0">
                          <a:effectLst/>
                          <a:latin typeface="Times New Roman"/>
                          <a:ea typeface="宋体"/>
                        </a:rPr>
                        <a:t>D1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>
                          <a:effectLst/>
                          <a:latin typeface="Times New Roman"/>
                          <a:ea typeface="宋体"/>
                        </a:rPr>
                        <a:t>D0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322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zh-CN" sz="1400" kern="0">
                          <a:effectLst/>
                          <a:latin typeface="Times New Roman"/>
                          <a:ea typeface="宋体"/>
                        </a:rPr>
                        <a:t>读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>
                          <a:effectLst/>
                          <a:latin typeface="Times New Roman"/>
                          <a:ea typeface="宋体"/>
                        </a:rPr>
                        <a:t>CCIF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RDCOLERR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>
                          <a:effectLst/>
                          <a:latin typeface="Times New Roman"/>
                          <a:ea typeface="宋体"/>
                        </a:rPr>
                        <a:t>ACCERR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>
                          <a:effectLst/>
                          <a:latin typeface="Times New Roman"/>
                          <a:ea typeface="宋体"/>
                        </a:rPr>
                        <a:t>FPVIOL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>
                          <a:effectLst/>
                          <a:latin typeface="Times New Roman"/>
                          <a:ea typeface="宋体"/>
                        </a:rPr>
                        <a:t>0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>
                          <a:effectLst/>
                          <a:latin typeface="Times New Roman"/>
                          <a:ea typeface="宋体"/>
                        </a:rPr>
                        <a:t>MGSTAT0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322"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zh-CN" sz="1400" kern="0">
                          <a:effectLst/>
                          <a:latin typeface="Times New Roman"/>
                          <a:ea typeface="宋体"/>
                        </a:rPr>
                        <a:t>写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w1c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>
                          <a:effectLst/>
                          <a:latin typeface="Times New Roman"/>
                          <a:ea typeface="宋体"/>
                        </a:rPr>
                        <a:t>w1c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>
                          <a:effectLst/>
                          <a:latin typeface="Times New Roman"/>
                          <a:ea typeface="宋体"/>
                        </a:rPr>
                        <a:t>w1c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w1c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—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08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21</a:t>
            </a:fld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0" y="260648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9.3  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Flash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驱动构件的设计方法</a:t>
            </a:r>
          </a:p>
        </p:txBody>
      </p:sp>
      <p:sp>
        <p:nvSpPr>
          <p:cNvPr id="2" name="矩形 1"/>
          <p:cNvSpPr/>
          <p:nvPr/>
        </p:nvSpPr>
        <p:spPr>
          <a:xfrm>
            <a:off x="148126" y="879103"/>
            <a:ext cx="35285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9.3.1  Flash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模块编程结构</a:t>
            </a:r>
          </a:p>
        </p:txBody>
      </p:sp>
      <p:sp>
        <p:nvSpPr>
          <p:cNvPr id="3" name="矩形 2"/>
          <p:cNvSpPr/>
          <p:nvPr/>
        </p:nvSpPr>
        <p:spPr>
          <a:xfrm>
            <a:off x="683568" y="3291306"/>
            <a:ext cx="87129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D7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CCIF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命令完成中断标志位。</a:t>
            </a:r>
          </a:p>
          <a:p>
            <a:pPr marL="342900" indent="-342900" algn="just"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D6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RDCOLERR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读冲突错误标志。</a:t>
            </a:r>
          </a:p>
          <a:p>
            <a:pPr marL="342900" indent="-342900" algn="just"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D5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ACCERR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访问错误标志。</a:t>
            </a:r>
          </a:p>
          <a:p>
            <a:pPr marL="342900" indent="-342900" algn="just"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D4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FPVIOL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保护区非法访问标志。</a:t>
            </a:r>
          </a:p>
          <a:p>
            <a:pPr marL="342900" indent="-342900" algn="just"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D3-D1 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保留，只读为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  <a:p>
            <a:pPr marL="342900" indent="-342900" algn="just"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D0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MGSTAT0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执行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命令出错标志。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0386090"/>
              </p:ext>
            </p:extLst>
          </p:nvPr>
        </p:nvGraphicFramePr>
        <p:xfrm>
          <a:off x="472042" y="1823863"/>
          <a:ext cx="8199916" cy="855966"/>
        </p:xfrm>
        <a:graphic>
          <a:graphicData uri="http://schemas.openxmlformats.org/drawingml/2006/table">
            <a:tbl>
              <a:tblPr firstRow="1" firstCol="1" bandRow="1"/>
              <a:tblGrid>
                <a:gridCol w="852791"/>
                <a:gridCol w="1205388"/>
                <a:gridCol w="1462865"/>
                <a:gridCol w="1316907"/>
                <a:gridCol w="1170948"/>
                <a:gridCol w="880671"/>
                <a:gridCol w="1310346"/>
              </a:tblGrid>
              <a:tr h="285322"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数据位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>
                          <a:effectLst/>
                          <a:latin typeface="Times New Roman"/>
                          <a:ea typeface="宋体"/>
                        </a:rPr>
                        <a:t>D7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D6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>
                          <a:effectLst/>
                          <a:latin typeface="Times New Roman"/>
                          <a:ea typeface="宋体"/>
                        </a:rPr>
                        <a:t>D5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>
                          <a:effectLst/>
                          <a:latin typeface="Times New Roman"/>
                          <a:ea typeface="宋体"/>
                        </a:rPr>
                        <a:t>D4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>
                          <a:effectLst/>
                          <a:latin typeface="Times New Roman"/>
                          <a:ea typeface="宋体"/>
                        </a:rPr>
                        <a:t>D3</a:t>
                      </a:r>
                      <a:r>
                        <a:rPr lang="zh-CN" sz="1400" kern="0">
                          <a:effectLst/>
                          <a:latin typeface="Times New Roman"/>
                          <a:ea typeface="宋体"/>
                        </a:rPr>
                        <a:t>～</a:t>
                      </a:r>
                      <a:r>
                        <a:rPr lang="en-US" sz="1400" kern="0">
                          <a:effectLst/>
                          <a:latin typeface="Times New Roman"/>
                          <a:ea typeface="宋体"/>
                        </a:rPr>
                        <a:t>D1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>
                          <a:effectLst/>
                          <a:latin typeface="Times New Roman"/>
                          <a:ea typeface="宋体"/>
                        </a:rPr>
                        <a:t>D0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322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zh-CN" sz="1400" kern="0">
                          <a:effectLst/>
                          <a:latin typeface="Times New Roman"/>
                          <a:ea typeface="宋体"/>
                        </a:rPr>
                        <a:t>读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>
                          <a:effectLst/>
                          <a:latin typeface="Times New Roman"/>
                          <a:ea typeface="宋体"/>
                        </a:rPr>
                        <a:t>CCIF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RDCOLERR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>
                          <a:effectLst/>
                          <a:latin typeface="Times New Roman"/>
                          <a:ea typeface="宋体"/>
                        </a:rPr>
                        <a:t>ACCERR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>
                          <a:effectLst/>
                          <a:latin typeface="Times New Roman"/>
                          <a:ea typeface="宋体"/>
                        </a:rPr>
                        <a:t>FPVIOL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>
                          <a:effectLst/>
                          <a:latin typeface="Times New Roman"/>
                          <a:ea typeface="宋体"/>
                        </a:rPr>
                        <a:t>0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>
                          <a:effectLst/>
                          <a:latin typeface="Times New Roman"/>
                          <a:ea typeface="宋体"/>
                        </a:rPr>
                        <a:t>MGSTAT0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322"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zh-CN" sz="1400" kern="0">
                          <a:effectLst/>
                          <a:latin typeface="Times New Roman"/>
                          <a:ea typeface="宋体"/>
                        </a:rPr>
                        <a:t>写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w1c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>
                          <a:effectLst/>
                          <a:latin typeface="Times New Roman"/>
                          <a:ea typeface="宋体"/>
                        </a:rPr>
                        <a:t>w1c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w1c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w1c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—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4193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22</a:t>
            </a:fld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0" y="260648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9.3  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Flash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驱动构件的设计方法</a:t>
            </a:r>
          </a:p>
        </p:txBody>
      </p:sp>
      <p:sp>
        <p:nvSpPr>
          <p:cNvPr id="2" name="矩形 1"/>
          <p:cNvSpPr/>
          <p:nvPr/>
        </p:nvSpPr>
        <p:spPr>
          <a:xfrm>
            <a:off x="148126" y="879103"/>
            <a:ext cx="35285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9.3.1  Flash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模块编程结构</a:t>
            </a:r>
          </a:p>
        </p:txBody>
      </p:sp>
      <p:sp>
        <p:nvSpPr>
          <p:cNvPr id="10" name="矩形 9"/>
          <p:cNvSpPr/>
          <p:nvPr/>
        </p:nvSpPr>
        <p:spPr>
          <a:xfrm>
            <a:off x="148126" y="1374448"/>
            <a:ext cx="8672346" cy="41888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s-ES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s-ES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配置寄存器（</a:t>
            </a:r>
            <a:r>
              <a:rPr lang="es-ES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FTFA_FCNFG</a:t>
            </a:r>
            <a:r>
              <a:rPr lang="zh-CN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</a:p>
          <a:p>
            <a:pPr marL="342900" indent="-342900" algn="just">
              <a:lnSpc>
                <a:spcPct val="110000"/>
              </a:lnSpc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zh-CN" altLang="en-US" sz="22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该</a:t>
            </a: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寄存器提供关于当前</a:t>
            </a:r>
            <a:r>
              <a:rPr lang="en-US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FTFA</a:t>
            </a: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模块的功能状态的信息。擦除控制数据位</a:t>
            </a:r>
            <a:r>
              <a:rPr lang="en-US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(ERSAREQ</a:t>
            </a: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ERSSUSP)</a:t>
            </a: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有写入限制。</a:t>
            </a:r>
          </a:p>
          <a:p>
            <a:pPr marL="342900" indent="-342900" algn="just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2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D7</a:t>
            </a: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CCIE</a:t>
            </a: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</a:t>
            </a: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指令完成中断使能，</a:t>
            </a:r>
            <a:r>
              <a:rPr lang="en-US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CCIE</a:t>
            </a: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数据位在</a:t>
            </a:r>
            <a:r>
              <a:rPr lang="en-US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FTFA</a:t>
            </a: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指令完成时控制中断的产生。</a:t>
            </a:r>
          </a:p>
          <a:p>
            <a:pPr marL="342900" indent="-342900" algn="just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2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D6</a:t>
            </a: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RDCOLLIE</a:t>
            </a: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</a:t>
            </a: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读冲突错误中断使能，</a:t>
            </a:r>
            <a:r>
              <a:rPr lang="en-US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RDCOLLIE</a:t>
            </a: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数据位在</a:t>
            </a:r>
            <a:r>
              <a:rPr lang="en-US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FTFA</a:t>
            </a: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读冲突发生时控制中断的产生。</a:t>
            </a:r>
          </a:p>
          <a:p>
            <a:pPr marL="342900" indent="-342900" algn="just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2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D5</a:t>
            </a: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ERSAREQ</a:t>
            </a: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</a:t>
            </a: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擦除所有块请求，这个数据位向内存控制器发出一个执行擦除所有块的请求，解除芯片的安全状态。</a:t>
            </a:r>
          </a:p>
          <a:p>
            <a:pPr marL="342900" indent="-342900" algn="just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2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D4</a:t>
            </a: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ERSSUSP</a:t>
            </a: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</a:t>
            </a: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擦除挂起使能位，</a:t>
            </a:r>
            <a:r>
              <a:rPr lang="en-US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ERSSUSP</a:t>
            </a: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数据位允许用户在执行擦除</a:t>
            </a:r>
            <a:r>
              <a:rPr lang="en-US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扇区命令时，挂起该操作。</a:t>
            </a:r>
            <a:endParaRPr lang="zh-CN" altLang="en-US" sz="2200" b="1" kern="100" dirty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895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23</a:t>
            </a:fld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0" y="260648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9.3  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Flash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驱动构件的设计方法</a:t>
            </a:r>
          </a:p>
        </p:txBody>
      </p:sp>
      <p:sp>
        <p:nvSpPr>
          <p:cNvPr id="2" name="矩形 1"/>
          <p:cNvSpPr/>
          <p:nvPr/>
        </p:nvSpPr>
        <p:spPr>
          <a:xfrm>
            <a:off x="148126" y="879103"/>
            <a:ext cx="35285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9.3.1  Flash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模块编程结构</a:t>
            </a:r>
          </a:p>
        </p:txBody>
      </p:sp>
      <p:sp>
        <p:nvSpPr>
          <p:cNvPr id="10" name="矩形 9"/>
          <p:cNvSpPr/>
          <p:nvPr/>
        </p:nvSpPr>
        <p:spPr>
          <a:xfrm>
            <a:off x="182204" y="1374448"/>
            <a:ext cx="8638267" cy="351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s-ES" altLang="zh-CN" sz="22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s-ES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安全寄存器（</a:t>
            </a:r>
            <a:r>
              <a:rPr lang="es-ES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FTFA_FSEC</a:t>
            </a:r>
            <a:r>
              <a:rPr lang="zh-CN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</a:p>
          <a:p>
            <a:pPr marL="342900" indent="-342900" algn="just">
              <a:lnSpc>
                <a:spcPct val="110000"/>
              </a:lnSpc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该只读寄存器保留了所有跟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MCU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FTFA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模块相关的位。在复位的过程中，位于程序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配置域中相关的数据被装在到这个寄存器中。</a:t>
            </a:r>
          </a:p>
          <a:p>
            <a:pPr marL="342900" indent="-342900" algn="just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D7-D6(KEYEN)——</a:t>
            </a:r>
            <a:r>
              <a:rPr lang="zh-CN" altLang="en-US" sz="20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后门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安全密钥使能位（只读），该位段确定启用还是不启用访问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FTFA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模块的密钥。当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KEYEN =00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，后门密钥访问禁用。</a:t>
            </a:r>
          </a:p>
          <a:p>
            <a:pPr marL="342900" indent="-342900" algn="just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D5-D4(MEEN)——</a:t>
            </a:r>
            <a:r>
              <a:rPr lang="zh-CN" altLang="en-US" sz="20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大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容量擦除使能（只读），启用或者禁用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FTFA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模块的大容量擦除功能。</a:t>
            </a:r>
          </a:p>
          <a:p>
            <a:pPr marL="342900" indent="-342900" algn="just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D3-D2(FSLACC)——</a:t>
            </a:r>
            <a:r>
              <a:rPr lang="zh-CN" altLang="en-US" sz="20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飞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思卡尔失败分析访问码（只读），这个位段确定在飞思卡尔设备中返回部分失败的分析报告时，启用还是禁用访问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  <a:p>
            <a:pPr marL="342900" indent="-342900" algn="just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D1-D0(SEC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)—Flash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安全位（只读），这个位段定义了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MCU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的安全状态。</a:t>
            </a:r>
            <a:endParaRPr lang="zh-CN" altLang="en-US" sz="2000" b="1" kern="1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71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24</a:t>
            </a:fld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0" y="260648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9.3  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Flash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驱动构件的设计方法</a:t>
            </a:r>
          </a:p>
        </p:txBody>
      </p:sp>
      <p:sp>
        <p:nvSpPr>
          <p:cNvPr id="2" name="矩形 1"/>
          <p:cNvSpPr/>
          <p:nvPr/>
        </p:nvSpPr>
        <p:spPr>
          <a:xfrm>
            <a:off x="148126" y="879103"/>
            <a:ext cx="35285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9.3.1  Flash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模块编程结构</a:t>
            </a:r>
          </a:p>
        </p:txBody>
      </p:sp>
      <p:sp>
        <p:nvSpPr>
          <p:cNvPr id="10" name="矩形 9"/>
          <p:cNvSpPr/>
          <p:nvPr/>
        </p:nvSpPr>
        <p:spPr>
          <a:xfrm>
            <a:off x="182204" y="1374448"/>
            <a:ext cx="8638267" cy="527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s-ES" altLang="zh-CN" sz="22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s-ES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选项寄存器（</a:t>
            </a:r>
            <a:r>
              <a:rPr lang="es-ES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FTFA_FOPT</a:t>
            </a:r>
            <a:r>
              <a:rPr lang="zh-CN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</a:p>
          <a:p>
            <a:pPr marL="342900" indent="-342900" algn="just">
              <a:lnSpc>
                <a:spcPct val="110000"/>
              </a:lnSpc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MCU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通过检测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选项寄存器的状态来制定自己的操作。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选项寄存器的值在复位过程中从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配置域中载入。寄存器中的所有位均为只读</a:t>
            </a:r>
            <a:r>
              <a:rPr lang="zh-CN" altLang="en-US" sz="20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000" b="1" kern="1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sz="22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． </a:t>
            </a:r>
            <a:r>
              <a:rPr lang="es-ES" altLang="zh-CN" sz="22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通用命令参数寄存器组（</a:t>
            </a:r>
            <a:r>
              <a:rPr lang="es-ES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FTFA_FCCOBn</a:t>
            </a:r>
            <a:r>
              <a:rPr lang="zh-CN" altLang="es-ES" sz="22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altLang="zh-CN" sz="2200" b="1" kern="100" dirty="0" smtClean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10000"/>
              </a:lnSpc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FCCOB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 Common Command Object Registers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）寄存器组存放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字节的命令码及相关参数。编号为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～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16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进制）标识的各寄存器均可进行独立配置。地址：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4002_0000h+4h+ (1d×i)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000" b="1" kern="100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=0~11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  <a:p>
            <a:pPr marL="342900" indent="-342900" algn="just">
              <a:lnSpc>
                <a:spcPct val="110000"/>
              </a:lnSpc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en-US" altLang="zh-CN" sz="20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FTFA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命令的一般</a:t>
            </a:r>
            <a:r>
              <a:rPr lang="zh-CN" altLang="en-US" sz="20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格式：</a:t>
            </a:r>
            <a:r>
              <a:rPr lang="en-US" altLang="zh-CN" sz="20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FCCOB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寄存器组中的第一个寄存器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FCCOB0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中总是存放命令码，此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位的命令码指定了将要执行的命令。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FCCOB1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～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FCCOB3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存放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地址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[23:16]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[15:8]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[7:0] 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FCCOB 4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～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FCCOB B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存放数据字节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～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  <a:p>
            <a:pPr marL="342900" indent="-342900" algn="just">
              <a:lnSpc>
                <a:spcPct val="110000"/>
              </a:lnSpc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zh-CN" altLang="en-US" sz="20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注意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FCCOB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寄存器组使用“大端”地址转换。对于所有大于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字节的命令参数，高位字节存放在较小编号的寄存器中。</a:t>
            </a:r>
          </a:p>
          <a:p>
            <a:pPr marL="342900" indent="-342900" algn="just">
              <a:lnSpc>
                <a:spcPct val="110000"/>
              </a:lnSpc>
              <a:spcAft>
                <a:spcPts val="0"/>
              </a:spcAft>
              <a:buFont typeface="Wingdings" panose="05000000000000000000" pitchFamily="2" charset="2"/>
              <a:buChar char="l"/>
            </a:pPr>
            <a:endParaRPr lang="zh-CN" altLang="zh-CN" sz="2000" b="1" kern="100" dirty="0">
              <a:effectLst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4518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25</a:t>
            </a:fld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0" y="260648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9.3  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Flash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驱动构件的设计方法</a:t>
            </a:r>
          </a:p>
        </p:txBody>
      </p:sp>
      <p:sp>
        <p:nvSpPr>
          <p:cNvPr id="2" name="矩形 1"/>
          <p:cNvSpPr/>
          <p:nvPr/>
        </p:nvSpPr>
        <p:spPr>
          <a:xfrm>
            <a:off x="148126" y="879103"/>
            <a:ext cx="35285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9.3.1  Flash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模块编程结构</a:t>
            </a:r>
          </a:p>
        </p:txBody>
      </p:sp>
      <p:sp>
        <p:nvSpPr>
          <p:cNvPr id="10" name="矩形 9"/>
          <p:cNvSpPr/>
          <p:nvPr/>
        </p:nvSpPr>
        <p:spPr>
          <a:xfrm>
            <a:off x="173986" y="1304292"/>
            <a:ext cx="8638267" cy="2191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s-ES" altLang="zh-CN" sz="22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s-ES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保护寄存器（</a:t>
            </a:r>
            <a:r>
              <a:rPr lang="es-ES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FTFA_FPROTn</a:t>
            </a:r>
            <a:r>
              <a:rPr lang="zh-CN" altLang="zh-CN" sz="22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altLang="zh-CN" sz="2200" b="1" kern="100" dirty="0" smtClean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10000"/>
              </a:lnSpc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FPROT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寄存器定义了哪一块逻辑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区域不能被写入或擦除。四个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FPROT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寄存器允许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32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个被保护区域。每个位保护一块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1/32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的程序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。如果这个区域小于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32KB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，那么每块被保护大小设置为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1KB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。在复位的过程中，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FPROT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寄存器将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配置域中的程序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保护数据载入。寄存器中每个位段的定义如</a:t>
            </a:r>
            <a:r>
              <a:rPr lang="zh-CN" altLang="en-US" sz="20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表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9-1</a:t>
            </a:r>
            <a:r>
              <a:rPr lang="zh-CN" altLang="en-US" sz="20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所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示。</a:t>
            </a:r>
            <a:endParaRPr lang="zh-CN" altLang="zh-CN" sz="2000" b="1" kern="100" dirty="0">
              <a:effectLst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0299682"/>
              </p:ext>
            </p:extLst>
          </p:nvPr>
        </p:nvGraphicFramePr>
        <p:xfrm>
          <a:off x="283166" y="3457900"/>
          <a:ext cx="8577668" cy="177092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980525"/>
                <a:gridCol w="2337365"/>
                <a:gridCol w="3259778"/>
              </a:tblGrid>
              <a:tr h="330925">
                <a:tc gridSpan="3">
                  <a:txBody>
                    <a:bodyPr/>
                    <a:lstStyle/>
                    <a:p>
                      <a:pPr indent="306070" algn="ctr"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zh-CN" sz="1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表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9-1 flash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保护寄存器各位段</a:t>
                      </a:r>
                      <a:endParaRPr lang="zh-CN" sz="1800" b="1" kern="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pPr indent="2667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程序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flash</a:t>
                      </a: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保护寄存器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程序</a:t>
                      </a: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flash</a:t>
                      </a: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保护位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Flash </a:t>
                      </a: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配置域偏移地址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indent="2667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FPROT0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PROT[31:24]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0x0008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indent="2667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FPROT1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PROT[23:16]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0x0009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indent="2667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FPROT2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PROT[15:8]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0x000A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indent="2667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FPROT3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PROT[7:0]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0x000B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971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26</a:t>
            </a:fld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0" y="260648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9.3  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Flash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驱动构件的设计方法</a:t>
            </a:r>
          </a:p>
        </p:txBody>
      </p:sp>
      <p:sp>
        <p:nvSpPr>
          <p:cNvPr id="2" name="矩形 1"/>
          <p:cNvSpPr/>
          <p:nvPr/>
        </p:nvSpPr>
        <p:spPr>
          <a:xfrm>
            <a:off x="148126" y="879103"/>
            <a:ext cx="35285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9.3.1  Flash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模块编程结构</a:t>
            </a:r>
          </a:p>
        </p:txBody>
      </p:sp>
      <p:sp>
        <p:nvSpPr>
          <p:cNvPr id="10" name="矩形 9"/>
          <p:cNvSpPr/>
          <p:nvPr/>
        </p:nvSpPr>
        <p:spPr>
          <a:xfrm>
            <a:off x="173986" y="1304292"/>
            <a:ext cx="8638267" cy="48659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s-ES" altLang="zh-CN" sz="22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s-ES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保护寄存器（</a:t>
            </a:r>
            <a:r>
              <a:rPr lang="es-ES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FTFA_FPROTn</a:t>
            </a:r>
            <a:r>
              <a:rPr lang="zh-CN" altLang="zh-CN" sz="22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altLang="zh-CN" sz="2200" b="1" kern="100" dirty="0" smtClean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10000"/>
              </a:lnSpc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要修改在复位阶段载入的程序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保护设置，先对在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配置域中的保护程序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区块解除保护，然后更新对程序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保护位段。地址：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4002_0000h+10h+ (</a:t>
            </a:r>
            <a:r>
              <a:rPr lang="en-US" altLang="zh-CN" sz="20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1×i)</a:t>
            </a:r>
            <a:r>
              <a:rPr lang="zh-CN" altLang="en-US" sz="20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000" b="1" kern="100" dirty="0" err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</a:t>
            </a:r>
            <a:r>
              <a:rPr lang="en-US" altLang="zh-CN" sz="20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=0~3</a:t>
            </a:r>
            <a:r>
              <a:rPr lang="zh-CN" altLang="en-US" sz="20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000" b="1" kern="1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10000"/>
              </a:lnSpc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zh-CN" altLang="en-US" sz="20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程序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保护寄存器（</a:t>
            </a:r>
            <a:r>
              <a:rPr lang="en-US" altLang="zh-CN" sz="2000" b="1" kern="100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FTFA_FPROTn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）定义如下。</a:t>
            </a:r>
          </a:p>
          <a:p>
            <a:pPr marL="342900" indent="-342900" algn="just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D7-D0——PROT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：程序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区域保护，每个程序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区域能够通过设置相关的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PROT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位以避免程序和擦除操作对其进行修改</a:t>
            </a:r>
            <a:r>
              <a:rPr lang="zh-CN" altLang="en-US" sz="20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000" b="1" kern="1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．杂项控制模块的平台控制寄存器（</a:t>
            </a:r>
            <a:r>
              <a:rPr lang="en-US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MCM_PLACR</a:t>
            </a: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</a:p>
          <a:p>
            <a:pPr marL="342900" indent="-342900" algn="just">
              <a:lnSpc>
                <a:spcPct val="110000"/>
              </a:lnSpc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F000_300C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杂项控制模块的平台控制寄存器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MCM_PLACR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Platform Control Register 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），地址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F000_300C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。该寄存器的挂起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控制器使能位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ESFC 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Enable Stalling Flash Controller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）用于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擦除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写入时是否可以允许中断。在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初始化时，设置此位，可以解决早期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擦除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写入程序需移入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RAM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中运行的编程方式。</a:t>
            </a:r>
          </a:p>
          <a:p>
            <a:pPr marL="342900" indent="-342900" algn="just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zh-CN" altLang="en-US" sz="2000" b="1" kern="1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7678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27</a:t>
            </a:fld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55611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9.3  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Flash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驱动构件的设计方法</a:t>
            </a:r>
          </a:p>
        </p:txBody>
      </p:sp>
      <p:sp>
        <p:nvSpPr>
          <p:cNvPr id="2" name="矩形 1"/>
          <p:cNvSpPr/>
          <p:nvPr/>
        </p:nvSpPr>
        <p:spPr>
          <a:xfrm>
            <a:off x="148126" y="879103"/>
            <a:ext cx="46891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9.3.2 Flash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驱动构件设计技术要点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8126" y="1389335"/>
            <a:ext cx="874435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KL25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微控制器中，对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存储器的擦除操作可以进行整体擦除，也可仅擦除从某一起始地址开始的一个扇区（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1KB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0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。对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存储器进行写入时，必须将一组数据准备好，擦除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存储器中相应区域后再进行写入。考虑到对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存储器的某一字节擦除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写入会影响其所在的整个扇区，所以，在进行擦除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写入操作之前，要了解当前执行程序在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中的存储位置，不要擦除运行程序所在的扇区</a:t>
            </a:r>
            <a:r>
              <a:rPr lang="zh-CN" altLang="en-US" sz="20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000" b="1" kern="1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buClr>
                <a:srgbClr val="000099"/>
              </a:buClr>
              <a:buSzPct val="80000"/>
            </a:pPr>
            <a:r>
              <a:rPr lang="en-US" altLang="zh-CN" sz="2200" b="1" kern="100" dirty="0">
                <a:solidFill>
                  <a:schemeClr val="bg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kern="100" dirty="0">
                <a:solidFill>
                  <a:schemeClr val="bg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200" b="1" kern="100" dirty="0">
                <a:solidFill>
                  <a:schemeClr val="bg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FTFA</a:t>
            </a:r>
            <a:r>
              <a:rPr lang="zh-CN" altLang="en-US" sz="2200" b="1" kern="100" dirty="0">
                <a:solidFill>
                  <a:schemeClr val="bg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命令操作过程</a:t>
            </a:r>
          </a:p>
          <a:p>
            <a:pPr marL="342900" indent="-342900" algn="just"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0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要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改变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存储器内容一般都需要通过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FTFA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命令操作实现。写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FTFA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命令的流程图如下图所示。</a:t>
            </a:r>
          </a:p>
          <a:p>
            <a:pPr marL="342900" indent="-342900" algn="just"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endParaRPr lang="zh-CN" altLang="en-US" sz="2000" b="1" kern="1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 algn="just"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endParaRPr lang="en-US" altLang="zh-CN" sz="2000" b="1" kern="1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665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28</a:t>
            </a:fld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55611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9.3  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Flash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驱动构件的设计方法</a:t>
            </a:r>
          </a:p>
        </p:txBody>
      </p:sp>
      <p:sp>
        <p:nvSpPr>
          <p:cNvPr id="2" name="矩形 1"/>
          <p:cNvSpPr/>
          <p:nvPr/>
        </p:nvSpPr>
        <p:spPr>
          <a:xfrm>
            <a:off x="148126" y="879103"/>
            <a:ext cx="46891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9.3.2 Flash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驱动构件设计技术要点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3229858"/>
              </p:ext>
            </p:extLst>
          </p:nvPr>
        </p:nvGraphicFramePr>
        <p:xfrm>
          <a:off x="2045425" y="1374448"/>
          <a:ext cx="5053150" cy="55532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" name="BMP 图像" r:id="rId3" imgW="6400000" imgH="7152381" progId="Paint.Picture">
                  <p:embed/>
                </p:oleObj>
              </mc:Choice>
              <mc:Fallback>
                <p:oleObj name="BMP 图像" r:id="rId3" imgW="6400000" imgH="7152381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5425" y="1374448"/>
                        <a:ext cx="5053150" cy="555320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26685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29</a:t>
            </a:fld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55611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9.3  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Flash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驱动构件的设计方法</a:t>
            </a:r>
          </a:p>
        </p:txBody>
      </p:sp>
      <p:sp>
        <p:nvSpPr>
          <p:cNvPr id="2" name="矩形 1"/>
          <p:cNvSpPr/>
          <p:nvPr/>
        </p:nvSpPr>
        <p:spPr>
          <a:xfrm>
            <a:off x="148126" y="879103"/>
            <a:ext cx="46891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9.3.2 Flash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驱动构件设计技术要点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8126" y="1389335"/>
            <a:ext cx="8744354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buClr>
                <a:srgbClr val="000099"/>
              </a:buClr>
              <a:buSzPct val="80000"/>
            </a:pP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）载入命令到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FCCOB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寄存器组</a:t>
            </a:r>
          </a:p>
          <a:p>
            <a:pPr marL="342900" indent="-342900" algn="just"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执行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FTFA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命令时，用户必须将需要的所有指定命令及参数存放到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FCCOB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寄存器组中。但对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FCCOB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寄存器组中寄存器的写入顺序不作要求。</a:t>
            </a:r>
          </a:p>
          <a:p>
            <a:pPr algn="just">
              <a:spcAft>
                <a:spcPts val="0"/>
              </a:spcAft>
              <a:buClr>
                <a:srgbClr val="000099"/>
              </a:buClr>
              <a:buSzPct val="80000"/>
            </a:pP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）清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CCIF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位启动命令</a:t>
            </a:r>
          </a:p>
          <a:p>
            <a:pPr marL="342900" indent="-342900" algn="just"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一旦所有相关的命令参数被载入到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FCCOB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寄存器组中，用户写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到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FSTAT[CCIF]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位清零，即可启动命令。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CCIF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标志将保持为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，直到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FTFA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命令执行完成。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FSTAT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寄存器包含一个锁定机制，可以避免在前一命令产生访问错误（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FSTAT[ACCERR]=1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）或违反保护（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FSTAT[FPVIOL]=1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）时启动新的命令。在产生错误的情况下，需要两次写入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FSTAT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才能启动下一个命令：第一次写入将清错误标志位，第二次写入清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CCIF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位（启动命令）。</a:t>
            </a:r>
          </a:p>
          <a:p>
            <a:pPr algn="just">
              <a:spcAft>
                <a:spcPts val="0"/>
              </a:spcAft>
              <a:buClr>
                <a:srgbClr val="000099"/>
              </a:buClr>
              <a:buSzPct val="80000"/>
            </a:pP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）执行命令与报</a:t>
            </a:r>
            <a:r>
              <a:rPr lang="zh-CN" altLang="en-US" sz="20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错</a:t>
            </a:r>
            <a:endParaRPr lang="en-US" altLang="zh-CN" sz="2000" b="1" kern="1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buClr>
                <a:srgbClr val="000099"/>
              </a:buClr>
              <a:buSzPct val="80000"/>
            </a:pP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FTFA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读取命令码并执行一系列与命令相关的参数检查和保护检查。若未通过参数检查，则将访问错误标志位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FSTAT[ACCERR]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置位。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ACCERR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位标识无效的指令码和超出边界地址的访问。</a:t>
            </a:r>
          </a:p>
          <a:p>
            <a:pPr marL="342900" indent="-342900" algn="just"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endParaRPr lang="zh-CN" altLang="en-US" sz="2000" b="1" kern="1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 algn="just"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endParaRPr lang="en-US" altLang="zh-CN" sz="2000" b="1" kern="1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449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231" y="1340768"/>
            <a:ext cx="7849185" cy="2448272"/>
          </a:xfrm>
        </p:spPr>
        <p:txBody>
          <a:bodyPr/>
          <a:lstStyle/>
          <a:p>
            <a:r>
              <a:rPr lang="zh-CN" altLang="en-US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主要内容</a:t>
            </a:r>
            <a:r>
              <a:rPr lang="zh-CN" altLang="en-US" dirty="0">
                <a:solidFill>
                  <a:srgbClr val="C00000"/>
                </a:solidFill>
              </a:rPr>
              <a:t>：</a:t>
            </a:r>
          </a:p>
          <a:p>
            <a:pPr marL="457200" lvl="1" indent="-914400">
              <a:lnSpc>
                <a:spcPct val="125000"/>
              </a:lnSpc>
              <a:spcBef>
                <a:spcPts val="600"/>
              </a:spcBef>
            </a:pPr>
            <a:r>
              <a:rPr lang="en-US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.1  </a:t>
            </a:r>
            <a:r>
              <a:rPr lang="en-US" altLang="zh-CN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Flash</a:t>
            </a:r>
            <a:r>
              <a:rPr lang="zh-CN" altLang="en-US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驱动构件及使用方法</a:t>
            </a:r>
            <a:endParaRPr lang="en-US" altLang="zh-CN" dirty="0" smtClean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-914400">
              <a:lnSpc>
                <a:spcPct val="125000"/>
              </a:lnSpc>
              <a:spcBef>
                <a:spcPts val="600"/>
              </a:spcBef>
            </a:pPr>
            <a:r>
              <a:rPr lang="en-US" altLang="zh-CN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.2  </a:t>
            </a:r>
            <a:r>
              <a:rPr lang="en-US" altLang="zh-CN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Flash</a:t>
            </a:r>
            <a:r>
              <a:rPr lang="zh-CN" altLang="en-US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保护与加密</a:t>
            </a:r>
            <a:endParaRPr lang="en-US" altLang="zh-CN" dirty="0" smtClean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-914400">
              <a:lnSpc>
                <a:spcPct val="125000"/>
              </a:lnSpc>
              <a:spcBef>
                <a:spcPts val="600"/>
              </a:spcBef>
            </a:pPr>
            <a:r>
              <a:rPr lang="en-US" altLang="zh-CN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.3  </a:t>
            </a:r>
            <a:r>
              <a:rPr lang="en-US" altLang="zh-CN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Flash</a:t>
            </a:r>
            <a:r>
              <a:rPr lang="zh-CN" altLang="en-US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驱动构件的设计</a:t>
            </a:r>
            <a:r>
              <a:rPr lang="zh-CN" altLang="en-US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方法</a:t>
            </a:r>
            <a:endParaRPr lang="en-US" altLang="zh-CN" dirty="0" smtClean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3</a:t>
            </a:fld>
            <a:endParaRPr lang="en-US" altLang="zh-CN"/>
          </a:p>
        </p:txBody>
      </p:sp>
      <p:sp>
        <p:nvSpPr>
          <p:cNvPr id="7" name="矩形 6"/>
          <p:cNvSpPr/>
          <p:nvPr/>
        </p:nvSpPr>
        <p:spPr>
          <a:xfrm>
            <a:off x="1745154" y="260648"/>
            <a:ext cx="39789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章  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Flash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在线编程</a:t>
            </a:r>
            <a:endParaRPr sz="32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30</a:t>
            </a:fld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55611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9.3  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Flash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驱动构件的设计方法</a:t>
            </a:r>
          </a:p>
        </p:txBody>
      </p:sp>
      <p:sp>
        <p:nvSpPr>
          <p:cNvPr id="2" name="矩形 1"/>
          <p:cNvSpPr/>
          <p:nvPr/>
        </p:nvSpPr>
        <p:spPr>
          <a:xfrm>
            <a:off x="148126" y="879103"/>
            <a:ext cx="46891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9.3.2 Flash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驱动构件设计技术要点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8126" y="1389335"/>
            <a:ext cx="874435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buClr>
                <a:srgbClr val="000099"/>
              </a:buClr>
              <a:buSzPct val="80000"/>
            </a:pP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）若通过参数检查和保护检查，命令即可被执行</a:t>
            </a:r>
            <a:r>
              <a:rPr lang="zh-CN" altLang="en-US" sz="20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000" b="1" kern="1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buClr>
                <a:srgbClr val="000099"/>
              </a:buClr>
              <a:buSzPct val="80000"/>
            </a:pPr>
            <a:r>
              <a:rPr lang="zh-CN" altLang="en-US" sz="20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）命令运行的结果通过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FCCOB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FSTAT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寄存器反馈给用户。</a:t>
            </a:r>
          </a:p>
          <a:p>
            <a:pPr algn="just">
              <a:spcAft>
                <a:spcPts val="0"/>
              </a:spcAft>
              <a:buClr>
                <a:srgbClr val="000099"/>
              </a:buClr>
              <a:buSzPct val="80000"/>
            </a:pP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FTFA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自动将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FSTAT[CCIF]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置位，标志命令完成</a:t>
            </a:r>
            <a:r>
              <a:rPr lang="zh-CN" altLang="en-US" sz="20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000" b="1" kern="1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7665593"/>
              </p:ext>
            </p:extLst>
          </p:nvPr>
        </p:nvGraphicFramePr>
        <p:xfrm>
          <a:off x="223776" y="2376528"/>
          <a:ext cx="8236655" cy="3472800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891840"/>
                <a:gridCol w="1656184"/>
                <a:gridCol w="5688631"/>
              </a:tblGrid>
              <a:tr h="288000">
                <a:tc>
                  <a:txBody>
                    <a:bodyPr/>
                    <a:lstStyle/>
                    <a:p>
                      <a:pPr indent="2667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FCMD</a:t>
                      </a:r>
                      <a:endParaRPr lang="zh-CN" sz="12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命令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2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功能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indent="2667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0x01</a:t>
                      </a:r>
                      <a:endParaRPr lang="zh-CN" sz="12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读</a:t>
                      </a:r>
                      <a:r>
                        <a:rPr lang="en-US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个扇区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验证给定的程序</a:t>
                      </a:r>
                      <a:r>
                        <a:rPr lang="en-US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Flash</a:t>
                      </a:r>
                      <a:r>
                        <a:rPr lang="zh-CN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或数据</a:t>
                      </a:r>
                      <a:r>
                        <a:rPr lang="en-US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Flash</a:t>
                      </a:r>
                      <a:r>
                        <a:rPr lang="zh-CN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已经擦除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indent="2667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0x02</a:t>
                      </a:r>
                      <a:endParaRPr lang="zh-CN" sz="12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写入检查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测试上次写入的位置是否可读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indent="2667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0x03</a:t>
                      </a:r>
                      <a:endParaRPr lang="zh-CN" sz="12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读信息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从程序或数据</a:t>
                      </a:r>
                      <a:r>
                        <a:rPr lang="en-US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flash</a:t>
                      </a:r>
                      <a:r>
                        <a:rPr lang="zh-CN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信息寄存器（</a:t>
                      </a:r>
                      <a:r>
                        <a:rPr lang="en-US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IFR</a:t>
                      </a:r>
                      <a:r>
                        <a:rPr lang="zh-CN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）中读</a:t>
                      </a:r>
                      <a:r>
                        <a:rPr lang="en-US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CN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字节，或版本</a:t>
                      </a:r>
                      <a:r>
                        <a:rPr lang="en-US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ID</a:t>
                      </a:r>
                      <a:endParaRPr lang="zh-CN" sz="12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indent="2667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0x06</a:t>
                      </a:r>
                      <a:endParaRPr lang="zh-CN" sz="12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2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写入长字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将</a:t>
                      </a:r>
                      <a:r>
                        <a:rPr lang="en-US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CN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字节写入程序</a:t>
                      </a:r>
                      <a:r>
                        <a:rPr lang="en-US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flash</a:t>
                      </a:r>
                      <a:r>
                        <a:rPr lang="zh-CN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块或者数据</a:t>
                      </a:r>
                      <a:r>
                        <a:rPr lang="en-US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flash</a:t>
                      </a:r>
                      <a:r>
                        <a:rPr lang="zh-CN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块中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indent="2667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0x09</a:t>
                      </a:r>
                      <a:endParaRPr lang="zh-CN" sz="12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2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擦除</a:t>
                      </a:r>
                      <a:r>
                        <a:rPr lang="en-US" sz="12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Flash</a:t>
                      </a:r>
                      <a:r>
                        <a:rPr lang="zh-CN" sz="12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扇区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将程序</a:t>
                      </a:r>
                      <a:r>
                        <a:rPr lang="en-US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flash</a:t>
                      </a:r>
                      <a:r>
                        <a:rPr lang="zh-CN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或者数据</a:t>
                      </a:r>
                      <a:r>
                        <a:rPr lang="en-US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flash</a:t>
                      </a:r>
                      <a:r>
                        <a:rPr lang="zh-CN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某个扇区全部擦除。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indent="2667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0x40</a:t>
                      </a:r>
                      <a:endParaRPr lang="zh-CN" sz="12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读整个块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块确保所有的程序或数据</a:t>
                      </a:r>
                      <a:r>
                        <a:rPr lang="en-US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flash</a:t>
                      </a:r>
                      <a:r>
                        <a:rPr lang="zh-CN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块已经擦除之后解锁</a:t>
                      </a:r>
                      <a:r>
                        <a:rPr lang="en-US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MCU</a:t>
                      </a:r>
                      <a:endParaRPr lang="zh-CN" sz="12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indent="2667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0x41</a:t>
                      </a:r>
                      <a:endParaRPr lang="zh-CN" sz="12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只读一次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在程序</a:t>
                      </a:r>
                      <a:r>
                        <a:rPr lang="en-US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flash</a:t>
                      </a:r>
                      <a:r>
                        <a:rPr lang="zh-CN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块</a:t>
                      </a:r>
                      <a:r>
                        <a:rPr lang="en-US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0 IFR</a:t>
                      </a:r>
                      <a:r>
                        <a:rPr lang="zh-CN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专用的</a:t>
                      </a:r>
                      <a:r>
                        <a:rPr lang="en-US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64</a:t>
                      </a:r>
                      <a:r>
                        <a:rPr lang="zh-CN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字节中读出</a:t>
                      </a:r>
                      <a:r>
                        <a:rPr lang="en-US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CN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字节数据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indent="2667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0x43</a:t>
                      </a:r>
                      <a:endParaRPr lang="zh-CN" sz="12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只写入一次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在程序</a:t>
                      </a:r>
                      <a:r>
                        <a:rPr lang="en-US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flash</a:t>
                      </a:r>
                      <a:r>
                        <a:rPr lang="zh-CN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块</a:t>
                      </a:r>
                      <a:r>
                        <a:rPr lang="en-US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0 IFR</a:t>
                      </a:r>
                      <a:r>
                        <a:rPr lang="zh-CN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专用的</a:t>
                      </a:r>
                      <a:r>
                        <a:rPr lang="en-US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64</a:t>
                      </a:r>
                      <a:r>
                        <a:rPr lang="zh-CN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字节中一次编写</a:t>
                      </a:r>
                      <a:r>
                        <a:rPr lang="en-US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CN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字节的程序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indent="2667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0x44</a:t>
                      </a:r>
                      <a:endParaRPr lang="zh-CN" sz="12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擦除所有块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擦除所有的程序、数据</a:t>
                      </a:r>
                      <a:r>
                        <a:rPr lang="en-US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flash</a:t>
                      </a:r>
                      <a:r>
                        <a:rPr lang="zh-CN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块。之后验证擦除并且解锁</a:t>
                      </a:r>
                      <a:r>
                        <a:rPr lang="en-US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MCU</a:t>
                      </a:r>
                      <a:r>
                        <a:rPr lang="zh-CN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。注意：只有当所有存储区不受保护时才能擦除</a:t>
                      </a:r>
                    </a:p>
                  </a:txBody>
                  <a:tcPr marL="36195" marR="36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indent="2667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0x45</a:t>
                      </a:r>
                      <a:endParaRPr lang="zh-CN" sz="12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2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验证后门访问秘钥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在通过密钥比较之后再解锁</a:t>
                      </a:r>
                      <a:r>
                        <a:rPr lang="en-US" sz="12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MCU</a:t>
                      </a:r>
                      <a:endParaRPr lang="zh-CN" sz="12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 gridSpan="3">
                  <a:txBody>
                    <a:bodyPr/>
                    <a:lstStyle/>
                    <a:p>
                      <a:pPr indent="2667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b="1" kern="1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</a:t>
                      </a:r>
                      <a:r>
                        <a:rPr lang="en-US" altLang="zh-CN" sz="1200" b="1" kern="1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9-2 FTFA</a:t>
                      </a:r>
                      <a:r>
                        <a:rPr lang="zh-CN" altLang="en-US" sz="1200" b="1" kern="1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命令的功能</a:t>
                      </a:r>
                      <a:endParaRPr lang="zh-CN" sz="12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2667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zh-CN" sz="12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2667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zh-CN" sz="12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7697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31</a:t>
            </a:fld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55611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9.3  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Flash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驱动构件的设计方法</a:t>
            </a:r>
          </a:p>
        </p:txBody>
      </p:sp>
      <p:sp>
        <p:nvSpPr>
          <p:cNvPr id="2" name="矩形 1"/>
          <p:cNvSpPr/>
          <p:nvPr/>
        </p:nvSpPr>
        <p:spPr>
          <a:xfrm>
            <a:off x="148126" y="879103"/>
            <a:ext cx="46891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9.3.2 Flash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驱动构件设计技术要点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8126" y="1389335"/>
            <a:ext cx="8744354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buClr>
                <a:srgbClr val="000099"/>
              </a:buClr>
              <a:buSzPct val="80000"/>
            </a:pPr>
            <a:r>
              <a:rPr lang="en-US" altLang="zh-CN" sz="2200" b="1" kern="100" dirty="0">
                <a:solidFill>
                  <a:schemeClr val="bg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200" b="1" kern="100" dirty="0">
                <a:solidFill>
                  <a:schemeClr val="bg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．扇区擦除</a:t>
            </a:r>
            <a:r>
              <a:rPr lang="zh-CN" altLang="en-US" sz="2200" b="1" kern="100" dirty="0" smtClean="0">
                <a:solidFill>
                  <a:schemeClr val="bg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命令</a:t>
            </a:r>
            <a:endParaRPr lang="en-US" altLang="zh-CN" sz="2200" b="1" kern="100" dirty="0" smtClean="0">
              <a:solidFill>
                <a:schemeClr val="bg2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 algn="just"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擦除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扇区操作将擦除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扇区中所有的内容。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FCCOB0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存放擦除命令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0x09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ERSSCR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），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FCCOB1~FCCOB3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存放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擦除地址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[23:16]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[15:8]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[7:0]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  <a:p>
            <a:pPr marL="342900" indent="-342900" algn="just"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需要注意的是，程序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的第一个扇区存放了中断向量表和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配置字段，因此，不建议在线擦除程序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第一个扇区，也不建议擦除程序操作码存放的区域。在擦除构件封装时，允许擦除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扇区及配置域，但配置域中设置了芯片加密相关内容，单纯擦除该扇区会使配置域中加密字段也写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FF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变为安全模式，导致芯片加密（详见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9.3.1 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安全寄存器一节），因此，为了保证擦除操作后芯片可用，需要重新对相应字段置位，使配置域恢复不安全模式（出厂设置）。</a:t>
            </a:r>
          </a:p>
          <a:p>
            <a:pPr marL="342900" indent="-342900" algn="just"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在使用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在线编程功能时，应查看链接文件确定程序在程序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中的存储位置，找出未使用的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空间作为在线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编程的可用资源才可对其编程</a:t>
            </a:r>
            <a:r>
              <a:rPr lang="zh-CN" altLang="en-US" sz="20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000" b="1" kern="1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4831472"/>
              </p:ext>
            </p:extLst>
          </p:nvPr>
        </p:nvGraphicFramePr>
        <p:xfrm>
          <a:off x="827584" y="5821318"/>
          <a:ext cx="7704854" cy="920050"/>
        </p:xfrm>
        <a:graphic>
          <a:graphicData uri="http://schemas.openxmlformats.org/drawingml/2006/table">
            <a:tbl>
              <a:tblPr firstRow="1" firstCol="1" bandRow="1"/>
              <a:tblGrid>
                <a:gridCol w="911421"/>
                <a:gridCol w="1154078"/>
                <a:gridCol w="1154078"/>
                <a:gridCol w="1154078"/>
                <a:gridCol w="1154078"/>
                <a:gridCol w="1154078"/>
                <a:gridCol w="1023043"/>
              </a:tblGrid>
              <a:tr h="306683">
                <a:tc>
                  <a:txBody>
                    <a:bodyPr/>
                    <a:lstStyle/>
                    <a:p>
                      <a:pPr indent="266700"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Idx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Name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Size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VMA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LMA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File off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Algn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</a:tr>
              <a:tr h="613367">
                <a:tc>
                  <a:txBody>
                    <a:bodyPr/>
                    <a:lstStyle/>
                    <a:p>
                      <a:pPr indent="266700"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.text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00003d68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00000800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00000800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00008800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2**3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7548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32</a:t>
            </a:fld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55611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9.3  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Flash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驱动构件的设计方法</a:t>
            </a:r>
          </a:p>
        </p:txBody>
      </p:sp>
      <p:sp>
        <p:nvSpPr>
          <p:cNvPr id="2" name="矩形 1"/>
          <p:cNvSpPr/>
          <p:nvPr/>
        </p:nvSpPr>
        <p:spPr>
          <a:xfrm>
            <a:off x="148126" y="879103"/>
            <a:ext cx="46891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9.3.2 Flash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驱动构件设计技术要点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8126" y="1389335"/>
            <a:ext cx="8744354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buClr>
                <a:srgbClr val="000099"/>
              </a:buClr>
              <a:buSzPct val="80000"/>
            </a:pPr>
            <a:r>
              <a:rPr lang="en-US" altLang="zh-CN" sz="2200" b="1" kern="100" dirty="0">
                <a:solidFill>
                  <a:schemeClr val="bg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200" b="1" kern="100" dirty="0">
                <a:solidFill>
                  <a:schemeClr val="bg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．长字写入</a:t>
            </a:r>
            <a:r>
              <a:rPr lang="zh-CN" altLang="en-US" sz="2200" b="1" kern="100" dirty="0" smtClean="0">
                <a:solidFill>
                  <a:schemeClr val="bg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命令</a:t>
            </a:r>
            <a:endParaRPr lang="en-US" altLang="zh-CN" sz="2200" b="1" kern="100" dirty="0" smtClean="0">
              <a:solidFill>
                <a:schemeClr val="bg2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 algn="just"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长字写入命令将使用内建的算法将数据写入到程序或数据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字节区域。需要注意的是，在写入数据前，要保证写入的位置已经被擦除过。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写入长字命令的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FCCOB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命令及参数形式：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FCCOB0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存放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0x06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FCCOB1~FCCOB3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存放写入的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地址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[23:16]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[15:8]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[7:0]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FCCOB4~FCCOB7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存放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Byte 0~ Byte 3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的数据值。</a:t>
            </a:r>
          </a:p>
          <a:p>
            <a:pPr marL="342900" indent="-342900" algn="just"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当清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CCIF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标志启动长字写入命令时，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FTFA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试图将数据内容写到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中的指定地址，并且检查保护状态位。目标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区位必须为未保护状态，从而允许执行写入命令。写入操作是单向的。只能将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中的位从擦除的状态“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1”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转为写入状态“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0”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。以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MGSTAT0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标志位标识写入“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0”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状态位的错误。长字写入命令执完成后将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CCIF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标志置位。设定的起始地址必须是长字对齐（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地址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[1:0]=00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）。</a:t>
            </a:r>
          </a:p>
          <a:p>
            <a:pPr marL="342900" indent="-342900" algn="just"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）写入数据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Byte 0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被写到起始地址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start</a:t>
            </a:r>
          </a:p>
          <a:p>
            <a:pPr marL="342900" indent="-342900" algn="just"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）写入数据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Byte 1 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被写入到地址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start+0b01</a:t>
            </a:r>
          </a:p>
          <a:p>
            <a:pPr marL="342900" indent="-342900" algn="just"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）写入数据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Byte 2 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被写入到地址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start+0b10</a:t>
            </a:r>
          </a:p>
          <a:p>
            <a:pPr marL="342900" indent="-342900" algn="just"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）写入数据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Byte 3 </a:t>
            </a:r>
            <a:r>
              <a:rPr lang="zh-CN" altLang="en-US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被写入到地址</a:t>
            </a:r>
            <a:r>
              <a:rPr lang="en-US" altLang="zh-CN" sz="20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start+0b11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851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33</a:t>
            </a:fld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55611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9.3  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Flash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驱动构件的设计方法</a:t>
            </a:r>
          </a:p>
        </p:txBody>
      </p:sp>
      <p:sp>
        <p:nvSpPr>
          <p:cNvPr id="2" name="矩形 1"/>
          <p:cNvSpPr/>
          <p:nvPr/>
        </p:nvSpPr>
        <p:spPr>
          <a:xfrm>
            <a:off x="148126" y="879103"/>
            <a:ext cx="47660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9.3.3  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驱动构件封装要点分析</a:t>
            </a:r>
          </a:p>
        </p:txBody>
      </p:sp>
      <p:sp>
        <p:nvSpPr>
          <p:cNvPr id="3" name="矩形 2"/>
          <p:cNvSpPr/>
          <p:nvPr/>
        </p:nvSpPr>
        <p:spPr>
          <a:xfrm>
            <a:off x="199823" y="1315640"/>
            <a:ext cx="8744354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2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封装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驱动构件时</a:t>
            </a:r>
            <a:r>
              <a:rPr lang="zh-CN" altLang="en-US" sz="22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，主要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考虑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的基本操作以及构件化封装原则。在基本操作方面，考虑到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具有</a:t>
            </a: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初始化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擦除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写入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按逻辑地址读取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按物理地址读取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保护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六种基本操作，因此按照构件化的思想，可以将这六种操作封装成六个独立的功能</a:t>
            </a:r>
            <a:r>
              <a:rPr lang="zh-CN" altLang="en-US" sz="22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函数。</a:t>
            </a:r>
            <a:endParaRPr lang="en-US" altLang="zh-CN" sz="2200" b="1" kern="1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0"/>
              </a:spcAft>
              <a:buClr>
                <a:srgbClr val="000099"/>
              </a:buClr>
              <a:buSzPct val="80000"/>
            </a:pPr>
            <a:r>
              <a:rPr lang="en-US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．初始化函数 </a:t>
            </a:r>
            <a:r>
              <a:rPr lang="en-US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void </a:t>
            </a:r>
            <a:r>
              <a:rPr lang="en-US" altLang="zh-CN" sz="2200" b="1" kern="100" dirty="0" err="1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flash_init</a:t>
            </a:r>
            <a:r>
              <a:rPr lang="en-US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(void</a:t>
            </a:r>
            <a:r>
              <a:rPr lang="en-US" altLang="zh-CN" sz="22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200" b="1" kern="1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1216201"/>
              </p:ext>
            </p:extLst>
          </p:nvPr>
        </p:nvGraphicFramePr>
        <p:xfrm>
          <a:off x="3635897" y="3286844"/>
          <a:ext cx="5308280" cy="2080260"/>
        </p:xfrm>
        <a:graphic>
          <a:graphicData uri="http://schemas.openxmlformats.org/drawingml/2006/table">
            <a:tbl>
              <a:tblPr firstRow="1" firstCol="1" bandRow="1"/>
              <a:tblGrid>
                <a:gridCol w="530828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void</a:t>
                      </a:r>
                      <a:r>
                        <a:rPr lang="en-US" sz="1400" kern="100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US" sz="1400" b="1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flash_init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void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{   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zh-CN" altLang="en-US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// </a:t>
                      </a:r>
                      <a:r>
                        <a:rPr lang="zh-CN" altLang="en-US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等待命令完成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   </a:t>
                      </a:r>
                      <a:r>
                        <a:rPr lang="en-US" altLang="zh-CN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while(!(FTFA_FSTAT &amp; CCIF));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  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   // </a:t>
                      </a:r>
                      <a:r>
                        <a:rPr lang="zh-CN" altLang="en-US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清除访问出错标志位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   </a:t>
                      </a:r>
                      <a:r>
                        <a:rPr lang="en-US" altLang="zh-CN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FTFA_FSTAT = ACCERR | FPVIOL;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}</a:t>
                      </a:r>
                    </a:p>
                    <a:p>
                      <a:pPr indent="127000" algn="just">
                        <a:spcAft>
                          <a:spcPts val="0"/>
                        </a:spcAft>
                      </a:pPr>
                      <a:r>
                        <a:rPr lang="en-US" sz="1050" kern="100" dirty="0" smtClean="0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105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FDFDF"/>
                      </a:bgClr>
                    </a:pattFill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148126" y="3198702"/>
            <a:ext cx="3487770" cy="3216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600"/>
              </a:spcBef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2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在操作</a:t>
            </a:r>
            <a:r>
              <a:rPr lang="en-US" altLang="zh-CN" sz="22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2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模块前，需要对模块进行</a:t>
            </a: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初始化</a:t>
            </a:r>
            <a:r>
              <a:rPr lang="zh-CN" altLang="en-US" sz="22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，主要是判断并等待</a:t>
            </a:r>
            <a:r>
              <a:rPr lang="en-US" altLang="zh-CN" sz="22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2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操作命令完成、清相关标志位、杂项模块中平台控制寄存器的</a:t>
            </a:r>
            <a:r>
              <a:rPr lang="en-US" altLang="zh-CN" sz="22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PLACR_ESFC</a:t>
            </a:r>
            <a:r>
              <a:rPr lang="zh-CN" altLang="en-US" sz="22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的设置</a:t>
            </a:r>
            <a:r>
              <a:rPr lang="zh-CN" altLang="en-US" sz="2200" b="1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100" dirty="0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200" b="1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初始化函数部分代码如右所</a:t>
            </a:r>
            <a:r>
              <a:rPr lang="zh-CN" altLang="en-US" sz="2200" b="1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示</a:t>
            </a:r>
            <a:r>
              <a:rPr lang="zh-CN" altLang="en-US" sz="22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200" b="1" kern="1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963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34</a:t>
            </a:fld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55611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9.3  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Flash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驱动构件的设计方法</a:t>
            </a:r>
          </a:p>
        </p:txBody>
      </p:sp>
      <p:sp>
        <p:nvSpPr>
          <p:cNvPr id="2" name="矩形 1"/>
          <p:cNvSpPr/>
          <p:nvPr/>
        </p:nvSpPr>
        <p:spPr>
          <a:xfrm>
            <a:off x="148126" y="879103"/>
            <a:ext cx="47660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9.3.3  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驱动构件封装要点分析</a:t>
            </a:r>
          </a:p>
        </p:txBody>
      </p:sp>
      <p:sp>
        <p:nvSpPr>
          <p:cNvPr id="3" name="矩形 2"/>
          <p:cNvSpPr/>
          <p:nvPr/>
        </p:nvSpPr>
        <p:spPr>
          <a:xfrm>
            <a:off x="35496" y="1315640"/>
            <a:ext cx="874435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0"/>
              </a:spcAft>
              <a:buClr>
                <a:srgbClr val="000099"/>
              </a:buClr>
              <a:buSzPct val="80000"/>
            </a:pPr>
            <a:r>
              <a:rPr lang="en-US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2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擦除函数 </a:t>
            </a:r>
            <a:r>
              <a:rPr lang="en-US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uint_8 </a:t>
            </a:r>
            <a:r>
              <a:rPr lang="en-US" altLang="zh-CN" sz="2200" b="1" kern="100" dirty="0" err="1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flash_erase</a:t>
            </a:r>
            <a:r>
              <a:rPr lang="en-US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(uint_16 sect</a:t>
            </a:r>
            <a:r>
              <a:rPr lang="en-US" altLang="zh-CN" sz="22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</a:p>
          <a:p>
            <a:pPr marL="342900" indent="-342900" algn="just"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在写入操作前，一般先进行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擦除操作</a:t>
            </a:r>
            <a:r>
              <a:rPr lang="zh-CN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  <a:p>
            <a:pPr marL="342900" indent="-342900" algn="just"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zh-CN" sz="22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擦除操作有</a:t>
            </a:r>
            <a:r>
              <a:rPr lang="zh-CN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擦除块</a:t>
            </a:r>
            <a:r>
              <a:rPr lang="zh-CN" altLang="zh-CN" sz="22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擦除扇区</a:t>
            </a:r>
            <a:r>
              <a:rPr lang="zh-CN" altLang="zh-CN" sz="22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两种操作模式，擦除块也就是擦除</a:t>
            </a:r>
            <a:r>
              <a:rPr lang="en-US" altLang="zh-CN" sz="22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zh-CN" sz="22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中所有的地址，在本书中</a:t>
            </a:r>
            <a:r>
              <a:rPr lang="zh-CN" altLang="zh-CN" sz="2200" b="1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，以</a:t>
            </a:r>
            <a:r>
              <a:rPr lang="zh-CN" altLang="zh-CN" sz="22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擦除扇区为例。首先需要</a:t>
            </a:r>
            <a:r>
              <a:rPr lang="zh-CN" altLang="zh-CN" sz="2200" b="1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确定</a:t>
            </a:r>
            <a:endParaRPr lang="en-US" altLang="zh-CN" sz="2200" b="1" kern="1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2542923"/>
              </p:ext>
            </p:extLst>
          </p:nvPr>
        </p:nvGraphicFramePr>
        <p:xfrm>
          <a:off x="3979185" y="2852936"/>
          <a:ext cx="4964992" cy="3810000"/>
        </p:xfrm>
        <a:graphic>
          <a:graphicData uri="http://schemas.openxmlformats.org/drawingml/2006/table">
            <a:tbl>
              <a:tblPr firstRow="1" firstCol="1" bandRow="1"/>
              <a:tblGrid>
                <a:gridCol w="4964992"/>
              </a:tblGrid>
              <a:tr h="3672408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//============================================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//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函数名称：</a:t>
                      </a:r>
                      <a:r>
                        <a:rPr lang="en-US" sz="14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flash_erase_sector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//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函数返回：函数执行执行状态：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0=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正常；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1=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异常。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//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参数说明：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sect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：目标扇区号（范围取决于实际芯片，例如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KL25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：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0~127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，每扇区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1KB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）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//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功能概要：擦除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flash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存储器的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sect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扇区（每扇区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1KB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）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//==============================================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uint_8 </a:t>
                      </a:r>
                      <a:r>
                        <a:rPr lang="en-US" sz="1400" b="1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flash_erase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(uint_16 sect)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{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en-US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union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{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    uint_32  word;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    uint_8   byte[4];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} </a:t>
                      </a:r>
                      <a:r>
                        <a:rPr lang="en-US" sz="14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dest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;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en-US" sz="1400" kern="100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US" sz="14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dest.word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= (uint_32)(sect*(1&lt;&lt;10</a:t>
                      </a:r>
                      <a:r>
                        <a:rPr lang="en-US" sz="1400" kern="100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));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kern="100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…….</a:t>
                      </a:r>
                      <a:endParaRPr lang="zh-CN" sz="20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20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</a:t>
                      </a:r>
                      <a:endParaRPr lang="zh-CN" sz="9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FDFDF"/>
                      </a:bgClr>
                    </a:pattFill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360480" y="2656407"/>
            <a:ext cx="3463697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  <a:buClr>
                <a:srgbClr val="000099"/>
              </a:buClr>
              <a:buSzPct val="80000"/>
            </a:pPr>
            <a:r>
              <a:rPr lang="zh-CN" altLang="zh-CN" sz="22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要擦除的扇区号，作为参数传入，最终返回擦除状态（正常</a:t>
            </a:r>
            <a:r>
              <a:rPr lang="en-US" altLang="zh-CN" sz="22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zh-CN" sz="22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异常）。函数主要利用通用命令参数寄存器组来控制擦除的命令、地址范围及擦除数据，擦除数据实际上就是写</a:t>
            </a:r>
            <a:r>
              <a:rPr lang="en-US" altLang="zh-CN" sz="22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0xFF</a:t>
            </a:r>
            <a:r>
              <a:rPr lang="zh-CN" altLang="zh-CN" sz="22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1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8126" y="5373216"/>
            <a:ext cx="367605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600"/>
              </a:spcBef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2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擦除函数部分代码如右所示，详</a:t>
            </a:r>
            <a:r>
              <a:rPr lang="zh-CN" altLang="en-US" sz="2200" b="1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见例程。</a:t>
            </a:r>
            <a:endParaRPr lang="zh-CN" altLang="en-US" sz="2200" b="1" kern="1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2292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35</a:t>
            </a:fld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55611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9.3  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Flash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驱动构件的设计方法</a:t>
            </a:r>
          </a:p>
        </p:txBody>
      </p:sp>
      <p:sp>
        <p:nvSpPr>
          <p:cNvPr id="2" name="矩形 1"/>
          <p:cNvSpPr/>
          <p:nvPr/>
        </p:nvSpPr>
        <p:spPr>
          <a:xfrm>
            <a:off x="148126" y="879103"/>
            <a:ext cx="47660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9.3.3  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驱动构件封装要点分析</a:t>
            </a:r>
          </a:p>
        </p:txBody>
      </p:sp>
      <p:sp>
        <p:nvSpPr>
          <p:cNvPr id="3" name="矩形 2"/>
          <p:cNvSpPr/>
          <p:nvPr/>
        </p:nvSpPr>
        <p:spPr>
          <a:xfrm>
            <a:off x="148126" y="1315640"/>
            <a:ext cx="881636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0"/>
              </a:spcAft>
              <a:buClr>
                <a:srgbClr val="000099"/>
              </a:buClr>
              <a:buSzPct val="80000"/>
            </a:pPr>
            <a:r>
              <a:rPr lang="en-US" altLang="zh-CN" sz="22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．写入函数 </a:t>
            </a:r>
            <a:r>
              <a:rPr lang="en-US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uint_8 </a:t>
            </a:r>
            <a:r>
              <a:rPr lang="en-US" altLang="zh-CN" sz="2200" b="1" kern="100" dirty="0" err="1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flash_write</a:t>
            </a:r>
            <a:r>
              <a:rPr lang="en-US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(uint_16 sect,uint_16 offset,uint_16 N,uint_8 *</a:t>
            </a:r>
            <a:r>
              <a:rPr lang="en-US" altLang="zh-CN" sz="2200" b="1" kern="100" dirty="0" err="1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buf</a:t>
            </a:r>
            <a:r>
              <a:rPr lang="en-US" altLang="zh-CN" sz="22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200" b="1" kern="100" dirty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5747260"/>
              </p:ext>
            </p:extLst>
          </p:nvPr>
        </p:nvGraphicFramePr>
        <p:xfrm>
          <a:off x="1747525" y="3440405"/>
          <a:ext cx="5648950" cy="3200400"/>
        </p:xfrm>
        <a:graphic>
          <a:graphicData uri="http://schemas.openxmlformats.org/drawingml/2006/table">
            <a:tbl>
              <a:tblPr firstRow="1" firstCol="1" bandRow="1"/>
              <a:tblGrid>
                <a:gridCol w="564895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uint_8 </a:t>
                      </a:r>
                      <a:r>
                        <a:rPr lang="en-US" sz="1400" kern="100" dirty="0" err="1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flash_write</a:t>
                      </a:r>
                      <a:r>
                        <a:rPr lang="en-US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(uint_16 sect,uint_16 offset,uint_16 N,uint_8 *</a:t>
                      </a:r>
                      <a:r>
                        <a:rPr lang="en-US" sz="1400" kern="100" dirty="0" err="1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buf</a:t>
                      </a:r>
                      <a:r>
                        <a:rPr lang="en-US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)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{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   uint_32 size;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   uint_32 </a:t>
                      </a:r>
                      <a:r>
                        <a:rPr lang="en-US" sz="1400" kern="100" dirty="0" err="1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destaddr</a:t>
                      </a:r>
                      <a:r>
                        <a:rPr lang="en-US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;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  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   union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   {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       uint_32   word;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       uint_8  byte[4];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   } </a:t>
                      </a:r>
                      <a:r>
                        <a:rPr lang="en-US" sz="1400" kern="100" dirty="0" err="1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dest</a:t>
                      </a:r>
                      <a:r>
                        <a:rPr lang="en-US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;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  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   if(offset%4 != 0)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       return 1;   //</a:t>
                      </a:r>
                      <a:r>
                        <a:rPr lang="zh-CN" altLang="en-US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参数设定错误，偏移量未对齐（</a:t>
                      </a:r>
                      <a:r>
                        <a:rPr lang="en-US" altLang="zh-CN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4</a:t>
                      </a:r>
                      <a:r>
                        <a:rPr lang="zh-CN" altLang="en-US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字节对齐）</a:t>
                      </a:r>
                      <a:endParaRPr lang="en-US" altLang="zh-CN" sz="1400" kern="100" dirty="0" smtClean="0">
                        <a:effectLst/>
                        <a:latin typeface="Times New Roman"/>
                        <a:ea typeface="+mn-ea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zh-CN" sz="1400" kern="100" dirty="0" smtClean="0">
                        <a:effectLst/>
                        <a:latin typeface="Times New Roman"/>
                        <a:ea typeface="+mn-ea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altLang="en-US" sz="1400" kern="100" dirty="0" smtClean="0">
                        <a:effectLst/>
                        <a:latin typeface="Times New Roman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FDFDF"/>
                      </a:bgClr>
                    </a:pattFill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35496" y="2071876"/>
            <a:ext cx="89289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600"/>
              </a:spcBef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0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写入函数</a:t>
            </a:r>
            <a:r>
              <a:rPr lang="zh-CN" altLang="en-US" sz="20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zh-CN" altLang="en-US" sz="20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擦除函数</a:t>
            </a:r>
            <a:r>
              <a:rPr lang="zh-CN" altLang="en-US" sz="20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类似，主要区别在于，擦除操作向目标地址中写</a:t>
            </a:r>
            <a:r>
              <a:rPr lang="en-US" altLang="zh-CN" sz="20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0xFF</a:t>
            </a:r>
            <a:r>
              <a:rPr lang="zh-CN" altLang="en-US" sz="20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，而写入操作需要写入指定数据。因此，写入操作的入口参数较多，包括目标扇区号、写入扇区内部偏移地址、写入字节数目以及源数据缓冲区首地址。写入后返回写入状态（正常</a:t>
            </a:r>
            <a:r>
              <a:rPr lang="en-US" altLang="zh-CN" sz="20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en-US" sz="20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异常）。</a:t>
            </a:r>
          </a:p>
        </p:txBody>
      </p:sp>
    </p:spTree>
    <p:extLst>
      <p:ext uri="{BB962C8B-B14F-4D97-AF65-F5344CB8AC3E}">
        <p14:creationId xmlns:p14="http://schemas.microsoft.com/office/powerpoint/2010/main" val="3054728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36</a:t>
            </a:fld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55611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9.3  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Flash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驱动构件的设计方法</a:t>
            </a:r>
          </a:p>
        </p:txBody>
      </p:sp>
      <p:sp>
        <p:nvSpPr>
          <p:cNvPr id="2" name="矩形 1"/>
          <p:cNvSpPr/>
          <p:nvPr/>
        </p:nvSpPr>
        <p:spPr>
          <a:xfrm>
            <a:off x="148126" y="879103"/>
            <a:ext cx="47660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9.3.3  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驱动构件封装要点分析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6894845"/>
              </p:ext>
            </p:extLst>
          </p:nvPr>
        </p:nvGraphicFramePr>
        <p:xfrm>
          <a:off x="1747525" y="1488171"/>
          <a:ext cx="5648950" cy="4907280"/>
        </p:xfrm>
        <a:graphic>
          <a:graphicData uri="http://schemas.openxmlformats.org/drawingml/2006/table">
            <a:tbl>
              <a:tblPr firstRow="1" firstCol="1" bandRow="1"/>
              <a:tblGrid>
                <a:gridCol w="564895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// </a:t>
                      </a:r>
                      <a:r>
                        <a:rPr lang="zh-CN" altLang="en-US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设置写入命令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   </a:t>
                      </a:r>
                      <a:r>
                        <a:rPr lang="en-US" altLang="zh-CN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FTFA_FCCOB0 = PGM4;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   </a:t>
                      </a:r>
                      <a:r>
                        <a:rPr lang="en-US" altLang="zh-CN" sz="1400" kern="100" dirty="0" err="1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destaddr</a:t>
                      </a:r>
                      <a:r>
                        <a:rPr lang="en-US" altLang="zh-CN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= (uint_32)(sect*(1&lt;&lt;10) + offset);//</a:t>
                      </a:r>
                      <a:r>
                        <a:rPr lang="zh-CN" altLang="en-US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计算地址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   </a:t>
                      </a:r>
                      <a:r>
                        <a:rPr lang="en-US" altLang="zh-CN" sz="1400" kern="100" dirty="0" err="1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dest.word</a:t>
                      </a:r>
                      <a:r>
                        <a:rPr lang="en-US" altLang="zh-CN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= </a:t>
                      </a:r>
                      <a:r>
                        <a:rPr lang="en-US" altLang="zh-CN" sz="1400" kern="100" dirty="0" err="1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destaddr</a:t>
                      </a:r>
                      <a:r>
                        <a:rPr lang="en-US" altLang="zh-CN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;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   for(size=0; size&lt;N; size+=4, </a:t>
                      </a:r>
                      <a:r>
                        <a:rPr lang="en-US" altLang="zh-CN" sz="1400" kern="100" dirty="0" err="1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dest.word</a:t>
                      </a:r>
                      <a:r>
                        <a:rPr lang="en-US" altLang="zh-CN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+=4, </a:t>
                      </a:r>
                      <a:r>
                        <a:rPr lang="en-US" altLang="zh-CN" sz="1400" kern="100" dirty="0" err="1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buf</a:t>
                      </a:r>
                      <a:r>
                        <a:rPr lang="en-US" altLang="zh-CN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+=4)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   {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       // </a:t>
                      </a:r>
                      <a:r>
                        <a:rPr lang="zh-CN" altLang="en-US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设置目标地址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       </a:t>
                      </a:r>
                      <a:r>
                        <a:rPr lang="en-US" altLang="zh-CN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FTFA_FCCOB1 = </a:t>
                      </a:r>
                      <a:r>
                        <a:rPr lang="en-US" altLang="zh-CN" sz="1400" kern="100" dirty="0" err="1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dest.byte</a:t>
                      </a:r>
                      <a:r>
                        <a:rPr lang="en-US" altLang="zh-CN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[2];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       FTFA_FCCOB2 = </a:t>
                      </a:r>
                      <a:r>
                        <a:rPr lang="en-US" altLang="zh-CN" sz="1400" kern="100" dirty="0" err="1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dest.byte</a:t>
                      </a:r>
                      <a:r>
                        <a:rPr lang="en-US" altLang="zh-CN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[1];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       FTFA_FCCOB3 = </a:t>
                      </a:r>
                      <a:r>
                        <a:rPr lang="en-US" altLang="zh-CN" sz="1400" kern="100" dirty="0" err="1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dest.byte</a:t>
                      </a:r>
                      <a:r>
                        <a:rPr lang="en-US" altLang="zh-CN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[0];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       // </a:t>
                      </a:r>
                      <a:r>
                        <a:rPr lang="zh-CN" altLang="en-US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拷贝数据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       </a:t>
                      </a:r>
                      <a:r>
                        <a:rPr lang="en-US" altLang="zh-CN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FTFA_FCCOB4 = </a:t>
                      </a:r>
                      <a:r>
                        <a:rPr lang="en-US" altLang="zh-CN" sz="1400" kern="100" dirty="0" err="1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buf</a:t>
                      </a:r>
                      <a:r>
                        <a:rPr lang="en-US" altLang="zh-CN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[3];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       FTFA_FCCOB5 = </a:t>
                      </a:r>
                      <a:r>
                        <a:rPr lang="en-US" altLang="zh-CN" sz="1400" kern="100" dirty="0" err="1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buf</a:t>
                      </a:r>
                      <a:r>
                        <a:rPr lang="en-US" altLang="zh-CN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[2];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       FTFA_FCCOB6 = </a:t>
                      </a:r>
                      <a:r>
                        <a:rPr lang="en-US" altLang="zh-CN" sz="1400" kern="100" dirty="0" err="1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buf</a:t>
                      </a:r>
                      <a:r>
                        <a:rPr lang="en-US" altLang="zh-CN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[1];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       FTFA_FCCOB7 = </a:t>
                      </a:r>
                      <a:r>
                        <a:rPr lang="en-US" altLang="zh-CN" sz="1400" kern="100" dirty="0" err="1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buf</a:t>
                      </a:r>
                      <a:r>
                        <a:rPr lang="en-US" altLang="zh-CN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[0];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      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       if(1 == </a:t>
                      </a:r>
                      <a:r>
                        <a:rPr lang="en-US" altLang="zh-CN" sz="1400" kern="100" dirty="0" err="1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flash_cmd_launch</a:t>
                      </a:r>
                      <a:r>
                        <a:rPr lang="en-US" altLang="zh-CN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())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           return 2;  //</a:t>
                      </a:r>
                      <a:r>
                        <a:rPr lang="zh-CN" altLang="en-US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写入命令错误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   </a:t>
                      </a:r>
                      <a:r>
                        <a:rPr lang="en-US" altLang="zh-CN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}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  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   return 0;  //</a:t>
                      </a:r>
                      <a:r>
                        <a:rPr lang="zh-CN" altLang="en-US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成功执行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kern="100" dirty="0" smtClean="0"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}</a:t>
                      </a:r>
                      <a:endParaRPr lang="en-US" altLang="zh-CN" sz="1400" kern="100" dirty="0" smtClean="0">
                        <a:effectLst/>
                        <a:latin typeface="Times New Roman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FDFDF"/>
                      </a:bgClr>
                    </a:patt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3729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37</a:t>
            </a:fld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55611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9.3  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Flash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驱动构件的设计方法</a:t>
            </a:r>
          </a:p>
        </p:txBody>
      </p:sp>
      <p:sp>
        <p:nvSpPr>
          <p:cNvPr id="2" name="矩形 1"/>
          <p:cNvSpPr/>
          <p:nvPr/>
        </p:nvSpPr>
        <p:spPr>
          <a:xfrm>
            <a:off x="148126" y="879103"/>
            <a:ext cx="47660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9.3.3  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驱动构件封装要点分析</a:t>
            </a:r>
          </a:p>
        </p:txBody>
      </p:sp>
      <p:sp>
        <p:nvSpPr>
          <p:cNvPr id="3" name="矩形 2"/>
          <p:cNvSpPr/>
          <p:nvPr/>
        </p:nvSpPr>
        <p:spPr>
          <a:xfrm>
            <a:off x="148126" y="1352957"/>
            <a:ext cx="881636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0"/>
              </a:spcAft>
              <a:buClr>
                <a:srgbClr val="000099"/>
              </a:buClr>
              <a:buSzPct val="80000"/>
            </a:pPr>
            <a:r>
              <a:rPr lang="en-US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2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读取（按逻辑地址）</a:t>
            </a:r>
            <a:r>
              <a:rPr lang="en-US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void </a:t>
            </a:r>
            <a:r>
              <a:rPr lang="en-US" altLang="zh-CN" sz="2200" b="1" kern="100" dirty="0" err="1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flash_read_logic</a:t>
            </a:r>
            <a:r>
              <a:rPr lang="en-US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(uint_8 *dest,uint_16 sect,uint_16 offset,uint_16 N</a:t>
            </a:r>
            <a:r>
              <a:rPr lang="en-US" altLang="zh-CN" sz="22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</a:p>
          <a:p>
            <a:pPr marL="342900" indent="-342900" algn="just">
              <a:spcBef>
                <a:spcPts val="600"/>
              </a:spcBef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按照逻辑地址读取的操作需要将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中指定扇区、指定偏移量的指定长度数据读取、存放到另一个地址中，方便上层函数调用，因此，函数需要包括一个目的地址变量作为入口参数，此外，还包括扇区号、偏移字节数和读取长度</a:t>
            </a:r>
            <a:r>
              <a:rPr lang="zh-CN" altLang="en-US" sz="22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1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spcBef>
                <a:spcPts val="1200"/>
              </a:spcBef>
              <a:spcAft>
                <a:spcPts val="0"/>
              </a:spcAft>
              <a:buClr>
                <a:srgbClr val="000099"/>
              </a:buClr>
              <a:buSzPct val="80000"/>
            </a:pPr>
            <a:r>
              <a:rPr lang="en-US" altLang="zh-CN" sz="2400" b="1" dirty="0" smtClean="0">
                <a:solidFill>
                  <a:srgbClr val="000099"/>
                </a:solidFill>
                <a:latin typeface="Times New Roman"/>
                <a:ea typeface="宋体"/>
                <a:cs typeface="Times New Roman"/>
              </a:rPr>
              <a:t>5</a:t>
            </a:r>
            <a:r>
              <a:rPr lang="zh-CN" altLang="en-US" sz="2400" b="1" dirty="0" smtClean="0">
                <a:solidFill>
                  <a:srgbClr val="000099"/>
                </a:solidFill>
                <a:latin typeface="Times New Roman"/>
                <a:ea typeface="宋体"/>
                <a:cs typeface="Times New Roman"/>
              </a:rPr>
              <a:t>．</a:t>
            </a:r>
            <a:r>
              <a:rPr lang="zh-CN" altLang="zh-CN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读取</a:t>
            </a:r>
            <a:r>
              <a:rPr lang="zh-CN" altLang="zh-CN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（按物理地址）</a:t>
            </a:r>
            <a:r>
              <a:rPr lang="en-US" altLang="zh-CN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void </a:t>
            </a:r>
            <a:r>
              <a:rPr lang="en-US" altLang="zh-CN" sz="2400" b="1" dirty="0" err="1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flash_read_physical</a:t>
            </a:r>
            <a:r>
              <a:rPr lang="en-US" altLang="zh-CN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(uint_8 *dest,uint_32 addr,uint_16 N</a:t>
            </a:r>
            <a:r>
              <a:rPr lang="en-US" altLang="zh-CN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</a:p>
          <a:p>
            <a:pPr marL="342900" indent="-342900" algn="just">
              <a:spcBef>
                <a:spcPts val="600"/>
              </a:spcBef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按照物理地址直接读取和按照逻辑地址读取类似，需要一个目的地址作为拷贝的目标地址，需要给定读取长度作为入口参数，但是直接读取只需要一个源地址即可，省去了扇区号与偏移地址的计算过程，更为简单，也便于读取存放在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RAM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区的全局变量等内容。</a:t>
            </a:r>
            <a:endParaRPr lang="en-US" altLang="zh-CN" sz="2200" b="1" kern="1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988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38</a:t>
            </a:fld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55611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9.3  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Flash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驱动构件的设计方法</a:t>
            </a:r>
          </a:p>
        </p:txBody>
      </p:sp>
      <p:sp>
        <p:nvSpPr>
          <p:cNvPr id="2" name="矩形 1"/>
          <p:cNvSpPr/>
          <p:nvPr/>
        </p:nvSpPr>
        <p:spPr>
          <a:xfrm>
            <a:off x="148126" y="879103"/>
            <a:ext cx="47660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9.3.3  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驱动构件封装要点分析</a:t>
            </a:r>
          </a:p>
        </p:txBody>
      </p:sp>
      <p:sp>
        <p:nvSpPr>
          <p:cNvPr id="3" name="矩形 2"/>
          <p:cNvSpPr/>
          <p:nvPr/>
        </p:nvSpPr>
        <p:spPr>
          <a:xfrm>
            <a:off x="35496" y="1352957"/>
            <a:ext cx="8816362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0"/>
              </a:spcAft>
              <a:buClr>
                <a:srgbClr val="000099"/>
              </a:buClr>
              <a:buSzPct val="80000"/>
            </a:pPr>
            <a:r>
              <a:rPr lang="en-US" altLang="zh-CN" sz="22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2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保护函数 </a:t>
            </a:r>
            <a:r>
              <a:rPr lang="en-US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void </a:t>
            </a:r>
            <a:r>
              <a:rPr lang="en-US" altLang="zh-CN" sz="2200" b="1" kern="100" dirty="0" err="1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flash_protect</a:t>
            </a:r>
            <a:r>
              <a:rPr lang="en-US" altLang="zh-CN" sz="2200" b="1" kern="1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(uint_8 </a:t>
            </a:r>
            <a:r>
              <a:rPr lang="en-US" altLang="zh-CN" sz="2200" b="1" kern="100" dirty="0" err="1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regionNO</a:t>
            </a:r>
            <a:r>
              <a:rPr lang="en-US" altLang="zh-CN" sz="2200" b="1" kern="1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);</a:t>
            </a:r>
          </a:p>
          <a:p>
            <a:pPr marL="342900" indent="-342900" algn="just">
              <a:spcBef>
                <a:spcPts val="600"/>
              </a:spcBef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保护函数因芯片特性，只能允许对整个对齐区域，也就是相邻的以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的倍数开始的四个扇区进行保护，但是对于拥有</a:t>
            </a:r>
            <a:r>
              <a:rPr lang="en-US" altLang="zh-CN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32</a:t>
            </a:r>
            <a:r>
              <a:rPr lang="zh-CN" altLang="en-US" sz="22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个区域</a:t>
            </a:r>
            <a:r>
              <a:rPr lang="zh-CN" altLang="en-US" sz="2200" b="1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endParaRPr lang="en-US" altLang="zh-CN" sz="2200" b="1" kern="1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1931120"/>
              </p:ext>
            </p:extLst>
          </p:nvPr>
        </p:nvGraphicFramePr>
        <p:xfrm>
          <a:off x="2531150" y="2549078"/>
          <a:ext cx="6531302" cy="4114800"/>
        </p:xfrm>
        <a:graphic>
          <a:graphicData uri="http://schemas.openxmlformats.org/drawingml/2006/table">
            <a:tbl>
              <a:tblPr firstRow="1" firstCol="1" bandRow="1"/>
              <a:tblGrid>
                <a:gridCol w="6531302"/>
              </a:tblGrid>
              <a:tr h="0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1400" kern="100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//=========================================================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//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函数名称：</a:t>
                      </a:r>
                      <a:r>
                        <a:rPr lang="es-E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flash_protect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//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函数返回：无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//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参数说明：</a:t>
                      </a:r>
                      <a:r>
                        <a:rPr lang="es-E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regionNO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：待保护区域号，实际保护扇区号为</a:t>
                      </a:r>
                      <a:r>
                        <a:rPr lang="es-E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regionNO*4~regionNO*4+3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//       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如保护区域号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12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，实际保护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48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，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49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，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50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，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51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四个扇区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//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功能概要：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flash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保护操作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//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说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明：每调用本函数一次，保护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个扇区（</a:t>
                      </a:r>
                      <a:r>
                        <a:rPr lang="en-US" sz="14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regionNO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*4~regionNO*4+3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）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//===========================================================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void </a:t>
                      </a:r>
                      <a:r>
                        <a:rPr lang="en-US" sz="14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flash_protect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(uint_8 </a:t>
                      </a:r>
                      <a:r>
                        <a:rPr lang="en-US" sz="14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regionNO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{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uint_8 offset;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uint_8 </a:t>
                      </a:r>
                      <a:r>
                        <a:rPr lang="en-US" sz="14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regionCounter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;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offset=regionNO%8;//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获得偏移，即保护位号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en-US" sz="14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regionCounter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=</a:t>
                      </a:r>
                      <a:r>
                        <a:rPr lang="en-US" sz="14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regionNO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/8;//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获得应置位的寄存器号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//FTFA_FPROT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寄存器组：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4002_0010h+(1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×</a:t>
                      </a:r>
                      <a:r>
                        <a:rPr lang="en-US" sz="14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，</a:t>
                      </a:r>
                      <a:r>
                        <a:rPr lang="en-US" sz="14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=0~3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，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对应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FTFA_FPROT3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BCLR(offset, *((uint_8 *)(0x40020010+regionCounter)));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}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800" b="1" kern="100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………..</a:t>
                      </a:r>
                      <a:endParaRPr lang="zh-CN" sz="1800" b="1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FDFDF"/>
                      </a:bgClr>
                    </a:pattFill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107504" y="2492891"/>
            <a:ext cx="2304256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600"/>
              </a:spcBef>
              <a:spcAft>
                <a:spcPts val="0"/>
              </a:spcAft>
              <a:buClr>
                <a:srgbClr val="000099"/>
              </a:buClr>
              <a:buSzPct val="80000"/>
            </a:pPr>
            <a:r>
              <a:rPr lang="en-US" altLang="zh-CN" sz="22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KL25Z128</a:t>
            </a:r>
            <a:r>
              <a:rPr lang="zh-CN" altLang="en-US" sz="22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来说，已经允许了很大的保护灵活性。因此设计保护函数时，需要确定待保护的区域号作为入口参数。实际保护时，程序会对该区域号在内的四个对齐扇区进行保护。</a:t>
            </a:r>
            <a:endParaRPr lang="en-US" altLang="zh-CN" sz="2200" b="1" kern="1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7955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2138434" y="260648"/>
            <a:ext cx="518477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kern="0" dirty="0">
                <a:solidFill>
                  <a:srgbClr val="FFFFFF"/>
                </a:solidFill>
                <a:latin typeface="Arial" charset="0"/>
                <a:ea typeface="华文新魏" pitchFamily="2" charset="-122"/>
              </a:rPr>
              <a:t>结  束  语</a:t>
            </a:r>
          </a:p>
        </p:txBody>
      </p:sp>
      <p:pic>
        <p:nvPicPr>
          <p:cNvPr id="4" name="Picture 1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9" t="22536" r="49205" b="22536"/>
          <a:stretch>
            <a:fillRect/>
          </a:stretch>
        </p:blipFill>
        <p:spPr bwMode="gray">
          <a:xfrm>
            <a:off x="107503" y="836712"/>
            <a:ext cx="4623317" cy="523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6BC7B45-20C1-48AE-8B78-AFAD20EA80B5}" type="slidenum">
              <a:rPr lang="en-US" altLang="zh-CN" smtClean="0">
                <a:solidFill>
                  <a:srgbClr val="000000"/>
                </a:solidFill>
              </a:rPr>
              <a:pPr/>
              <a:t>39</a:t>
            </a:fld>
            <a:endParaRPr lang="en-US" altLang="zh-CN" dirty="0">
              <a:solidFill>
                <a:srgbClr val="0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44046" y="1124744"/>
            <a:ext cx="4076426" cy="5357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Bef>
                <a:spcPts val="600"/>
              </a:spcBef>
            </a:pPr>
            <a:r>
              <a:rPr lang="zh-CN" altLang="en-US" sz="2200" b="1" dirty="0" smtClean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</a:t>
            </a:r>
            <a:r>
              <a:rPr lang="zh-CN" altLang="en-US" sz="2400" b="1" dirty="0" smtClean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本章</a:t>
            </a:r>
            <a:r>
              <a:rPr lang="zh-CN" altLang="en-US" sz="24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阐述</a:t>
            </a:r>
            <a:r>
              <a:rPr lang="en-US" altLang="zh-CN" sz="24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MCU</a:t>
            </a:r>
            <a:r>
              <a:rPr lang="zh-CN" altLang="en-US" sz="24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内部</a:t>
            </a:r>
            <a:r>
              <a:rPr lang="en-US" altLang="zh-CN" sz="24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Flash</a:t>
            </a:r>
            <a:r>
              <a:rPr lang="zh-CN" altLang="en-US" sz="24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存储器的在线编程方法</a:t>
            </a:r>
            <a:r>
              <a:rPr lang="zh-CN" altLang="en-US" sz="2400" b="1" dirty="0" smtClean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。主</a:t>
            </a:r>
            <a:r>
              <a:rPr lang="zh-CN" altLang="en-US" sz="24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要</a:t>
            </a:r>
            <a:r>
              <a:rPr lang="zh-CN" altLang="en-US" sz="2400" b="1" dirty="0" smtClean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阐述</a:t>
            </a:r>
            <a:r>
              <a:rPr lang="en-US" altLang="zh-CN" sz="24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Flash</a:t>
            </a:r>
            <a:r>
              <a:rPr lang="zh-CN" altLang="en-US" sz="24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编程知识要素，随后给出</a:t>
            </a:r>
            <a:r>
              <a:rPr lang="en-US" altLang="zh-CN" sz="24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Flash</a:t>
            </a:r>
            <a:r>
              <a:rPr lang="zh-CN" altLang="en-US" sz="24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驱动构件头文件及使用方法</a:t>
            </a:r>
            <a:r>
              <a:rPr lang="zh-CN" altLang="en-US" sz="2400" b="1" dirty="0" smtClean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。给</a:t>
            </a:r>
            <a:r>
              <a:rPr lang="zh-CN" altLang="en-US" sz="24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出如何保护程序区或重要参数区，避免误擦除，还给出如何进行程序加密及如何去除密码</a:t>
            </a:r>
            <a:r>
              <a:rPr lang="zh-CN" altLang="en-US" sz="2400" b="1" dirty="0" smtClean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；给</a:t>
            </a:r>
            <a:r>
              <a:rPr lang="zh-CN" altLang="en-US" sz="24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出</a:t>
            </a:r>
            <a:r>
              <a:rPr lang="en-US" altLang="zh-CN" sz="24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Flash</a:t>
            </a:r>
            <a:r>
              <a:rPr lang="zh-CN" altLang="en-US" sz="24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驱动构件的设计方法。包括</a:t>
            </a:r>
            <a:r>
              <a:rPr lang="en-US" altLang="zh-CN" sz="24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Flash</a:t>
            </a:r>
            <a:r>
              <a:rPr lang="zh-CN" altLang="en-US" sz="24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模块编程结构、</a:t>
            </a:r>
            <a:r>
              <a:rPr lang="en-US" altLang="zh-CN" sz="24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Flash</a:t>
            </a:r>
            <a:r>
              <a:rPr lang="zh-CN" altLang="en-US" sz="24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构件设计技术要点、</a:t>
            </a:r>
            <a:r>
              <a:rPr lang="en-US" altLang="zh-CN" sz="24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Flash</a:t>
            </a:r>
            <a:r>
              <a:rPr lang="zh-CN" altLang="en-US" sz="24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构件封装要素分析及</a:t>
            </a:r>
            <a:r>
              <a:rPr lang="en-US" altLang="zh-CN" sz="24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Flash</a:t>
            </a:r>
            <a:r>
              <a:rPr lang="zh-CN" altLang="en-US" sz="24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构件源代码。</a:t>
            </a:r>
            <a:endParaRPr lang="zh-CN" altLang="zh-CN" sz="2400" b="1" dirty="0">
              <a:solidFill>
                <a:srgbClr val="0000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1040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4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5408" y="1199531"/>
            <a:ext cx="8859080" cy="5613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0"/>
              </a:spcBef>
              <a:buClr>
                <a:srgbClr val="00007D"/>
              </a:buClr>
              <a:buSzPct val="75000"/>
              <a:defRPr/>
            </a:pPr>
            <a:r>
              <a:rPr lang="en-US" altLang="zh-CN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、基本概念</a:t>
            </a:r>
            <a:endParaRPr lang="en-US" altLang="zh-CN" sz="2200" b="1" kern="0" dirty="0" smtClean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写入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器编程模式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在线编程模式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通过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编程器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将程序写入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存储器中的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模式称为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写入器编程模式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程序运行过程中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，对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存储区的数据或程序进行更新，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存储器工作于这种情况，叫做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用户模式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在线编程模式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。即通过运行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内部程序对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其他区域进行擦除与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写入。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en-US" altLang="zh-CN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编程的基本</a:t>
            </a: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操作</a:t>
            </a:r>
            <a:endParaRPr lang="en-US" altLang="zh-CN" sz="2200" b="1" kern="0" dirty="0" smtClean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编程的基本操作有两种：擦除和写入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擦除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操作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的含义是将存储单元的内容由二进制的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变成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，而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写入操作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的含义是将存储单元的某些位由二进制的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变成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擦除操作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扇区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为逻辑单位的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，即，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能够擦除的最小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单位是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扇区。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KL25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芯片的每个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扇区的大小是</a:t>
            </a:r>
            <a:r>
              <a:rPr lang="en-US" altLang="zh-CN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1KB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在线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编程的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写入</a:t>
            </a: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操作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字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为单位进行的。在执行写入操作之前，要确保写入区在上一次擦除之后没有被写入过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，即</a:t>
            </a: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写入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区是空白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200" b="1" kern="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260649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</a:t>
            </a:r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.1  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Flash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驱动构件及使用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方法</a:t>
            </a:r>
            <a:endParaRPr lang="zh-CN" altLang="en-US" sz="32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9512" y="832936"/>
            <a:ext cx="44566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.1.1  Flash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在线编程的基本</a:t>
            </a:r>
            <a:r>
              <a:rPr lang="zh-CN" alt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概念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860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5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5408" y="1355342"/>
            <a:ext cx="8859080" cy="3452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KL25/26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芯片内部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模块被简称为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FTFA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FTFA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全称是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Freescale TFS Flash A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，其中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TFS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是指薄膜存储器（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thin film storage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），它是一种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的制作工艺，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是指存储器容量大小。</a:t>
            </a: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KL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系列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MCU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芯片的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模块以扇区为基本组织单位，每个扇区的大小为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1KB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。在线编程时，擦除以扇区为单位进行；内建擦除与写入算法，简化了编程过程；具有保护机制以防止意外擦除或写入。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在第</a:t>
            </a:r>
            <a:r>
              <a:rPr lang="en-US" altLang="zh-CN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章</a:t>
            </a:r>
            <a:r>
              <a:rPr lang="en-US" altLang="zh-CN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3.3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节中已经给出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KL25/26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芯片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128KB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地址范围是：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0x0000_0000 - 0x0001_ FFFF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，分为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128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个扇区，实际编程时以扇区为逻辑单位。</a:t>
            </a:r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54906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</a:t>
            </a:r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.1  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Flash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驱动构件及使用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方法</a:t>
            </a:r>
            <a:endParaRPr lang="zh-CN" altLang="en-US" sz="32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9512" y="879103"/>
            <a:ext cx="65293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9.1.2  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KL25/26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芯片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构件头文件及使用方法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599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6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5408" y="1355342"/>
            <a:ext cx="885908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头文件</a:t>
            </a:r>
            <a:r>
              <a:rPr lang="en-US" altLang="zh-CN" sz="2000" b="1" kern="0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flash.h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中给出了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驱动构件提供的</a:t>
            </a:r>
            <a:r>
              <a:rPr lang="en-US" altLang="zh-CN" sz="20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0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个基本对外接口函数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，包括初始化函数、擦除、写入、按逻辑地址读取、按物理地址读取及保护操作函数</a:t>
            </a:r>
            <a:r>
              <a:rPr lang="zh-CN" altLang="en-US" sz="20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en-US" sz="20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此外还提供了一个判别区域是否为空的函数。</a:t>
            </a:r>
            <a:r>
              <a:rPr lang="en-US" altLang="zh-CN" sz="20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驱动构件</a:t>
            </a:r>
            <a:r>
              <a:rPr lang="zh-CN" altLang="en-US" sz="20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头文件</a:t>
            </a:r>
            <a:r>
              <a:rPr lang="en-US" altLang="zh-CN" sz="20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000" b="1" kern="0" dirty="0" err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flash.h</a:t>
            </a:r>
            <a:r>
              <a:rPr lang="zh-CN" altLang="en-US" sz="20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文件</a:t>
            </a:r>
            <a:r>
              <a:rPr lang="en-US" altLang="zh-CN" sz="20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0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详见例程</a:t>
            </a:r>
            <a:r>
              <a:rPr lang="en-US" altLang="zh-CN" sz="20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KL25_Flash\05_Driver\flash\</a:t>
            </a:r>
            <a:r>
              <a:rPr lang="en-US" altLang="zh-CN" sz="2000" b="1" kern="0" dirty="0" err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flash.h</a:t>
            </a:r>
            <a:endParaRPr lang="zh-CN" altLang="en-US" sz="2000" b="1" kern="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54906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</a:t>
            </a:r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.1  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Flash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驱动构件及使用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方法</a:t>
            </a:r>
            <a:endParaRPr lang="zh-CN" altLang="en-US" sz="32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9512" y="879103"/>
            <a:ext cx="65293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9.1.2  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KL25/26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芯片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构件头文件及使用方法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1553075"/>
              </p:ext>
            </p:extLst>
          </p:nvPr>
        </p:nvGraphicFramePr>
        <p:xfrm>
          <a:off x="1403648" y="2794392"/>
          <a:ext cx="6531556" cy="3830320"/>
        </p:xfrm>
        <a:graphic>
          <a:graphicData uri="http://schemas.openxmlformats.org/drawingml/2006/table">
            <a:tbl>
              <a:tblPr firstRow="1" firstCol="1" bandRow="1"/>
              <a:tblGrid>
                <a:gridCol w="6531556"/>
              </a:tblGrid>
              <a:tr h="3792374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//========================================================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//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文件名称：</a:t>
                      </a:r>
                      <a:r>
                        <a:rPr lang="en-US" sz="14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flash.h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//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功能概要：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flash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底层驱动构件头文件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//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版权所有：苏州大学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NXP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嵌入式中心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(sumcu.suda.edu.cn)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//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更新记录：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2013-06-06 V1.0; 2016-06-06 V6.0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//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适用芯片：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KL25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KL26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KW01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//========================================================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#</a:t>
                      </a:r>
                      <a:r>
                        <a:rPr lang="en-US" sz="1400" b="1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ifndef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US" sz="1400" kern="100" dirty="0">
                          <a:effectLst/>
                          <a:highlight>
                            <a:srgbClr val="D3D3D3"/>
                          </a:highlight>
                          <a:latin typeface="Times New Roman"/>
                          <a:ea typeface="宋体"/>
                          <a:cs typeface="Times New Roman"/>
                        </a:rPr>
                        <a:t>_FLASH_H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#define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_FLASH_H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#</a:t>
                      </a:r>
                      <a:r>
                        <a:rPr lang="en-US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include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"</a:t>
                      </a:r>
                      <a:r>
                        <a:rPr lang="en-US" sz="14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common.h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"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//========================================================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//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函数名称：</a:t>
                      </a:r>
                      <a:r>
                        <a:rPr lang="en-US" sz="14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flash_init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//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函数返回：无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//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参数说明：无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//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功能概要：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flash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初始化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//=========================================================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void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US" sz="1400" b="1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flash_init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();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r>
                        <a:rPr lang="en-US" sz="2400" kern="100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……</a:t>
                      </a:r>
                      <a:endParaRPr lang="zh-CN" sz="2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8067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FDFDF"/>
                      </a:bgClr>
                    </a:patt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1559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7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5408" y="1268760"/>
            <a:ext cx="8859080" cy="3593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初始化</a:t>
            </a:r>
            <a:r>
              <a:rPr lang="zh-CN" altLang="en-US" sz="20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函数</a:t>
            </a:r>
            <a:r>
              <a:rPr lang="en-US" altLang="zh-CN" sz="2000" b="1" kern="0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flash_init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()</a:t>
            </a:r>
            <a:r>
              <a:rPr lang="zh-CN" altLang="en-US" sz="20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直接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调用即可，无入口参数及返回值</a:t>
            </a:r>
            <a:r>
              <a:rPr lang="zh-CN" altLang="en-US" sz="20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0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0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擦除</a:t>
            </a:r>
            <a:r>
              <a:rPr lang="en-US" altLang="zh-CN" sz="2000" b="1" kern="0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flash_erase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(uint_16 sect)</a:t>
            </a:r>
            <a:r>
              <a:rPr lang="zh-CN" altLang="en-US" sz="20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和写入</a:t>
            </a:r>
            <a:r>
              <a:rPr lang="en-US" altLang="zh-CN" sz="2000" b="1" kern="0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flash_write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(uint_16 sect,uint_16 offset,uint_16 N,uint_8 *</a:t>
            </a:r>
            <a:r>
              <a:rPr lang="en-US" altLang="zh-CN" sz="2000" b="1" kern="0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buf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0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类似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，都返回擦除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写入的结果（正常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异常），由于擦除操作对象是整个扇区，因此入口参数仅需一个扇区号。写入操作入口参数较多，除扇区号外，还有扇区内偏移地址、写入字节数目、写入数据的缓冲区首地址</a:t>
            </a:r>
            <a:r>
              <a:rPr lang="zh-CN" altLang="en-US" sz="20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0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0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读取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除了要传入读取字节数、读取后存放的目的地址以外，还需要根据是按照逻辑地址还是物理地址读取，传入相应的扇区号、偏移地址，或者直接物理地址数</a:t>
            </a:r>
            <a:r>
              <a:rPr lang="zh-CN" altLang="en-US" sz="20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0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endParaRPr lang="en-US" altLang="zh-CN" sz="20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54906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</a:t>
            </a:r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.1  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Flash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驱动构件及使用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方法</a:t>
            </a:r>
            <a:endParaRPr lang="zh-CN" altLang="en-US" sz="32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9512" y="836712"/>
            <a:ext cx="44566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9.1.2  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驱动构件及使用方法</a:t>
            </a:r>
          </a:p>
        </p:txBody>
      </p:sp>
    </p:spTree>
    <p:extLst>
      <p:ext uri="{BB962C8B-B14F-4D97-AF65-F5344CB8AC3E}">
        <p14:creationId xmlns:p14="http://schemas.microsoft.com/office/powerpoint/2010/main" val="335486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8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5408" y="1268760"/>
            <a:ext cx="8859080" cy="1248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以向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50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扇区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字节开始的地址写入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个字节“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Welcome to Soochow University!”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为例：</a:t>
            </a:r>
          </a:p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）首先，要进行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初始化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54906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</a:t>
            </a:r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.1  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Flash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驱动构件及使用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方法</a:t>
            </a:r>
            <a:endParaRPr lang="zh-CN" altLang="en-US" sz="32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9512" y="836712"/>
            <a:ext cx="44566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9.1.2  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驱动构件及使用方法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821515"/>
              </p:ext>
            </p:extLst>
          </p:nvPr>
        </p:nvGraphicFramePr>
        <p:xfrm>
          <a:off x="323528" y="2564904"/>
          <a:ext cx="8424936" cy="300980"/>
        </p:xfrm>
        <a:graphic>
          <a:graphicData uri="http://schemas.openxmlformats.org/drawingml/2006/table">
            <a:tbl>
              <a:tblPr firstRow="1" firstCol="1" bandRow="1"/>
              <a:tblGrid>
                <a:gridCol w="8424936"/>
              </a:tblGrid>
              <a:tr h="300980"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600" kern="0" dirty="0" err="1">
                          <a:effectLst/>
                          <a:latin typeface="Times New Roman"/>
                          <a:ea typeface="宋体"/>
                        </a:rPr>
                        <a:t>flash_init</a:t>
                      </a:r>
                      <a:r>
                        <a:rPr lang="en-US" sz="1600" kern="0" dirty="0">
                          <a:effectLst/>
                          <a:latin typeface="Times New Roman"/>
                          <a:ea typeface="宋体"/>
                        </a:rPr>
                        <a:t>();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8067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105408" y="2996952"/>
            <a:ext cx="8787072" cy="12095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）因为执行写入操作之前，要确保写入区在上一次擦除之后没有被写入过，即写入区是空白的（各存储单元的内容均为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0xFF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）。所以，在写入之前要根据情况是否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先执行擦除操作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，即擦除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50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扇区</a:t>
            </a:r>
            <a:r>
              <a:rPr lang="zh-CN" altLang="en-US" sz="22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7504" y="4653136"/>
            <a:ext cx="8712967" cy="83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）通过封装好的入口参数进行传参，进行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写入操作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。向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50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扇区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字节开始的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个字节内写入“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Welcome to Soochow University!”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2255132"/>
              </p:ext>
            </p:extLst>
          </p:nvPr>
        </p:nvGraphicFramePr>
        <p:xfrm>
          <a:off x="323528" y="4212112"/>
          <a:ext cx="8424936" cy="288032"/>
        </p:xfrm>
        <a:graphic>
          <a:graphicData uri="http://schemas.openxmlformats.org/drawingml/2006/table">
            <a:tbl>
              <a:tblPr firstRow="1" firstCol="1" bandRow="1"/>
              <a:tblGrid>
                <a:gridCol w="8424936"/>
              </a:tblGrid>
              <a:tr h="288032"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600" kern="0" dirty="0" err="1">
                          <a:effectLst/>
                          <a:latin typeface="Times New Roman"/>
                          <a:ea typeface="宋体"/>
                        </a:rPr>
                        <a:t>flash_erase_sector</a:t>
                      </a:r>
                      <a:r>
                        <a:rPr lang="en-US" sz="1600" kern="0" dirty="0">
                          <a:effectLst/>
                          <a:latin typeface="Times New Roman"/>
                          <a:ea typeface="宋体"/>
                        </a:rPr>
                        <a:t>(50);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8067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5445330"/>
              </p:ext>
            </p:extLst>
          </p:nvPr>
        </p:nvGraphicFramePr>
        <p:xfrm>
          <a:off x="323528" y="5522831"/>
          <a:ext cx="8424936" cy="288032"/>
        </p:xfrm>
        <a:graphic>
          <a:graphicData uri="http://schemas.openxmlformats.org/drawingml/2006/table">
            <a:tbl>
              <a:tblPr firstRow="1" firstCol="1" bandRow="1"/>
              <a:tblGrid>
                <a:gridCol w="8424936"/>
              </a:tblGrid>
              <a:tr h="288032"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600" kern="0" dirty="0" err="1">
                          <a:effectLst/>
                          <a:latin typeface="Times New Roman"/>
                          <a:ea typeface="宋体"/>
                        </a:rPr>
                        <a:t>flash_write</a:t>
                      </a:r>
                      <a:r>
                        <a:rPr lang="en-US" sz="1600" kern="0" dirty="0">
                          <a:effectLst/>
                          <a:latin typeface="Times New Roman"/>
                          <a:ea typeface="宋体"/>
                        </a:rPr>
                        <a:t>(50,0,30,"Welcome to Soochow University!");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8067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6398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9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5408" y="1268760"/>
            <a:ext cx="8859080" cy="1551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）按照逻辑地址读取时，定义足够长度的数组变量</a:t>
            </a:r>
            <a:r>
              <a:rPr lang="en-US" altLang="zh-CN" sz="2200" b="1" kern="0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params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，并传入数组的首地址作为目的地址参数，传入扇区号、偏移地址作为源地址，传入读取的字节长度：例如，从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50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扇区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字节开始的地址读取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字节长度字符串。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3608" y="260648"/>
            <a:ext cx="54906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</a:t>
            </a:r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.1  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Flash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驱动构件及使用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方法</a:t>
            </a:r>
            <a:endParaRPr lang="zh-CN" altLang="en-US" sz="32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9512" y="836712"/>
            <a:ext cx="44566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9.1.2  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驱动构件及使用方法</a:t>
            </a:r>
          </a:p>
        </p:txBody>
      </p:sp>
      <p:sp>
        <p:nvSpPr>
          <p:cNvPr id="6" name="矩形 5"/>
          <p:cNvSpPr/>
          <p:nvPr/>
        </p:nvSpPr>
        <p:spPr>
          <a:xfrm>
            <a:off x="105408" y="2996952"/>
            <a:ext cx="8787072" cy="15819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2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按照物理地址直接读取时，定义足够长度的数组变量</a:t>
            </a:r>
            <a:r>
              <a:rPr lang="en-US" altLang="zh-CN" sz="2200" b="1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paramsVar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，并传入数组的首地址作为目的地址参数，传入直接地址数作为源地址，传入读取的字节长度：例如，从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0x1ffff0a0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地址处读取存放在此处的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字节长度的全局变量值：</a:t>
            </a:r>
            <a:endParaRPr lang="en-US" altLang="zh-CN" sz="2200" b="1" kern="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7504" y="5040120"/>
            <a:ext cx="8712967" cy="12095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保护函数的使用非常简单，入口参数为待保护扇区区域号（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0~31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）。即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KL25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128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个扇区平均分成的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32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个待保护区域（每个区域四个扇区，保护区域为最小的保护</a:t>
            </a:r>
            <a:r>
              <a:rPr lang="zh-CN" altLang="en-US" sz="22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单位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5649746"/>
              </p:ext>
            </p:extLst>
          </p:nvPr>
        </p:nvGraphicFramePr>
        <p:xfrm>
          <a:off x="2051720" y="2528114"/>
          <a:ext cx="5472608" cy="324822"/>
        </p:xfrm>
        <a:graphic>
          <a:graphicData uri="http://schemas.openxmlformats.org/drawingml/2006/table">
            <a:tbl>
              <a:tblPr firstRow="1" firstCol="1" bandRow="1"/>
              <a:tblGrid>
                <a:gridCol w="5472608"/>
              </a:tblGrid>
              <a:tr h="324822"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800" b="1" kern="0" dirty="0" err="1">
                          <a:effectLst/>
                          <a:latin typeface="Times New Roman"/>
                          <a:ea typeface="宋体"/>
                        </a:rPr>
                        <a:t>flash_read_logic</a:t>
                      </a:r>
                      <a:r>
                        <a:rPr lang="en-US" sz="1800" b="1" kern="0" dirty="0">
                          <a:effectLst/>
                          <a:latin typeface="Times New Roman"/>
                          <a:ea typeface="宋体"/>
                        </a:rPr>
                        <a:t>(params,50,0,30);</a:t>
                      </a:r>
                      <a:endParaRPr lang="zh-CN" sz="18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8067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8501667"/>
              </p:ext>
            </p:extLst>
          </p:nvPr>
        </p:nvGraphicFramePr>
        <p:xfrm>
          <a:off x="1475656" y="4578924"/>
          <a:ext cx="6984776" cy="362244"/>
        </p:xfrm>
        <a:graphic>
          <a:graphicData uri="http://schemas.openxmlformats.org/drawingml/2006/table">
            <a:tbl>
              <a:tblPr firstRow="1" firstCol="1" bandRow="1"/>
              <a:tblGrid>
                <a:gridCol w="6984776"/>
              </a:tblGrid>
              <a:tr h="362244"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800" kern="0" dirty="0" err="1">
                          <a:effectLst/>
                          <a:latin typeface="Times New Roman"/>
                          <a:ea typeface="宋体"/>
                        </a:rPr>
                        <a:t>flash_read_physical</a:t>
                      </a:r>
                      <a:r>
                        <a:rPr lang="en-US" sz="1800" kern="0" dirty="0">
                          <a:effectLst/>
                          <a:latin typeface="Times New Roman"/>
                          <a:ea typeface="宋体"/>
                        </a:rPr>
                        <a:t>(</a:t>
                      </a:r>
                      <a:r>
                        <a:rPr lang="en-US" sz="1800" kern="0" dirty="0" err="1">
                          <a:effectLst/>
                          <a:latin typeface="Times New Roman"/>
                          <a:ea typeface="宋体"/>
                        </a:rPr>
                        <a:t>paramsVar</a:t>
                      </a:r>
                      <a:r>
                        <a:rPr lang="en-US" sz="1800" kern="0" dirty="0">
                          <a:effectLst/>
                          <a:latin typeface="Times New Roman"/>
                          <a:ea typeface="宋体"/>
                        </a:rPr>
                        <a:t>, (uint_8 *)0x1FFFF0A0,1);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28067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4719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2265</TotalTime>
  <Words>5987</Words>
  <Application>Microsoft Office PowerPoint</Application>
  <PresentationFormat>全屏显示(4:3)</PresentationFormat>
  <Paragraphs>522</Paragraphs>
  <Slides>39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1" baseType="lpstr">
      <vt:lpstr>黑体</vt:lpstr>
      <vt:lpstr>华文新魏</vt:lpstr>
      <vt:lpstr>楷体</vt:lpstr>
      <vt:lpstr>宋体</vt:lpstr>
      <vt:lpstr>Arial</vt:lpstr>
      <vt:lpstr>Arial Black</vt:lpstr>
      <vt:lpstr>Calibri</vt:lpstr>
      <vt:lpstr>Times New Roman</vt:lpstr>
      <vt:lpstr>Wingdings</vt:lpstr>
      <vt:lpstr>Pixel</vt:lpstr>
      <vt:lpstr>1_Pixel</vt:lpstr>
      <vt:lpstr>BMP 图像</vt:lpstr>
      <vt:lpstr>1 第9章 Flash在线编程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计算机导论 （Introduction to Computers）</dc:title>
  <dc:creator>User</dc:creator>
  <cp:lastModifiedBy>Windows 用户</cp:lastModifiedBy>
  <cp:revision>716</cp:revision>
  <dcterms:created xsi:type="dcterms:W3CDTF">2007-09-11T12:35:00Z</dcterms:created>
  <dcterms:modified xsi:type="dcterms:W3CDTF">2016-11-13T11:58:09Z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