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4.xml" ContentType="application/vnd.openxmlformats-officedocument.presentationml.tags+xml"/>
  <Override PartName="/ppt/notesSlides/notesSlide11.xml" ContentType="application/vnd.openxmlformats-officedocument.presentationml.notesSlide+xml"/>
  <Override PartName="/ppt/tags/tag5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6.xml" ContentType="application/vnd.openxmlformats-officedocument.presentationml.tags+xml"/>
  <Override PartName="/ppt/notesSlides/notesSlide18.xml" ContentType="application/vnd.openxmlformats-officedocument.presentationml.notesSlide+xml"/>
  <Override PartName="/ppt/tags/tag7.xml" ContentType="application/vnd.openxmlformats-officedocument.presentationml.tags+xml"/>
  <Override PartName="/ppt/notesSlides/notesSlide19.xml" ContentType="application/vnd.openxmlformats-officedocument.presentationml.notesSlide+xml"/>
  <Override PartName="/ppt/tags/tag8.xml" ContentType="application/vnd.openxmlformats-officedocument.presentationml.tags+xml"/>
  <Override PartName="/ppt/notesSlides/notesSlide20.xml" ContentType="application/vnd.openxmlformats-officedocument.presentationml.notesSlide+xml"/>
  <Override PartName="/ppt/tags/tag9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bookmarkIdSeed="3">
  <p:sldMasterIdLst>
    <p:sldMasterId id="2147483648" r:id="rId1"/>
  </p:sldMasterIdLst>
  <p:notesMasterIdLst>
    <p:notesMasterId r:id="rId56"/>
  </p:notesMasterIdLst>
  <p:handoutMasterIdLst>
    <p:handoutMasterId r:id="rId57"/>
  </p:handoutMasterIdLst>
  <p:sldIdLst>
    <p:sldId id="841" r:id="rId2"/>
    <p:sldId id="646" r:id="rId3"/>
    <p:sldId id="774" r:id="rId4"/>
    <p:sldId id="875" r:id="rId5"/>
    <p:sldId id="876" r:id="rId6"/>
    <p:sldId id="877" r:id="rId7"/>
    <p:sldId id="878" r:id="rId8"/>
    <p:sldId id="773" r:id="rId9"/>
    <p:sldId id="879" r:id="rId10"/>
    <p:sldId id="814" r:id="rId11"/>
    <p:sldId id="880" r:id="rId12"/>
    <p:sldId id="881" r:id="rId13"/>
    <p:sldId id="777" r:id="rId14"/>
    <p:sldId id="817" r:id="rId15"/>
    <p:sldId id="818" r:id="rId16"/>
    <p:sldId id="819" r:id="rId17"/>
    <p:sldId id="820" r:id="rId18"/>
    <p:sldId id="821" r:id="rId19"/>
    <p:sldId id="909" r:id="rId20"/>
    <p:sldId id="910" r:id="rId21"/>
    <p:sldId id="911" r:id="rId22"/>
    <p:sldId id="912" r:id="rId23"/>
    <p:sldId id="932" r:id="rId24"/>
    <p:sldId id="933" r:id="rId25"/>
    <p:sldId id="934" r:id="rId26"/>
    <p:sldId id="935" r:id="rId27"/>
    <p:sldId id="959" r:id="rId28"/>
    <p:sldId id="960" r:id="rId29"/>
    <p:sldId id="961" r:id="rId30"/>
    <p:sldId id="962" r:id="rId31"/>
    <p:sldId id="963" r:id="rId32"/>
    <p:sldId id="964" r:id="rId33"/>
    <p:sldId id="965" r:id="rId34"/>
    <p:sldId id="966" r:id="rId35"/>
    <p:sldId id="967" r:id="rId36"/>
    <p:sldId id="968" r:id="rId37"/>
    <p:sldId id="969" r:id="rId38"/>
    <p:sldId id="970" r:id="rId39"/>
    <p:sldId id="971" r:id="rId40"/>
    <p:sldId id="972" r:id="rId41"/>
    <p:sldId id="973" r:id="rId42"/>
    <p:sldId id="974" r:id="rId43"/>
    <p:sldId id="975" r:id="rId44"/>
    <p:sldId id="976" r:id="rId45"/>
    <p:sldId id="977" r:id="rId46"/>
    <p:sldId id="978" r:id="rId47"/>
    <p:sldId id="979" r:id="rId48"/>
    <p:sldId id="980" r:id="rId49"/>
    <p:sldId id="981" r:id="rId50"/>
    <p:sldId id="982" r:id="rId51"/>
    <p:sldId id="983" r:id="rId52"/>
    <p:sldId id="984" r:id="rId53"/>
    <p:sldId id="985" r:id="rId54"/>
    <p:sldId id="986" r:id="rId55"/>
  </p:sldIdLst>
  <p:sldSz cx="12192000" cy="6858000"/>
  <p:notesSz cx="6858000" cy="9144000"/>
  <p:custDataLst>
    <p:tags r:id="rId58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Copperplate Gothic Bold" panose="020E0705020206020404" pitchFamily="34" charset="0"/>
        <a:ea typeface="Gulim" pitchFamily="34" charset="-127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Copperplate Gothic Bold" panose="020E0705020206020404" pitchFamily="34" charset="0"/>
        <a:ea typeface="Gulim" pitchFamily="34" charset="-127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Copperplate Gothic Bold" panose="020E0705020206020404" pitchFamily="34" charset="0"/>
        <a:ea typeface="Gulim" pitchFamily="34" charset="-127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Copperplate Gothic Bold" panose="020E0705020206020404" pitchFamily="34" charset="0"/>
        <a:ea typeface="Gulim" pitchFamily="34" charset="-127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Copperplate Gothic Bold" panose="020E0705020206020404" pitchFamily="34" charset="0"/>
        <a:ea typeface="Gulim" pitchFamily="34" charset="-127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Copperplate Gothic Bold" panose="020E0705020206020404" pitchFamily="34" charset="0"/>
        <a:ea typeface="Gulim" pitchFamily="34" charset="-127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Copperplate Gothic Bold" panose="020E0705020206020404" pitchFamily="34" charset="0"/>
        <a:ea typeface="Gulim" pitchFamily="34" charset="-127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Copperplate Gothic Bold" panose="020E0705020206020404" pitchFamily="34" charset="0"/>
        <a:ea typeface="Gulim" pitchFamily="34" charset="-127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Copperplate Gothic Bold" panose="020E0705020206020404" pitchFamily="34" charset="0"/>
        <a:ea typeface="Gulim" pitchFamily="34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9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施黎伟 施" initials="施黎伟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99F2"/>
    <a:srgbClr val="FFCC99"/>
    <a:srgbClr val="D0CC34"/>
    <a:srgbClr val="9F231B"/>
    <a:srgbClr val="3C658E"/>
    <a:srgbClr val="024C89"/>
    <a:srgbClr val="1B4B7B"/>
    <a:srgbClr val="37618B"/>
    <a:srgbClr val="3D668E"/>
    <a:srgbClr val="4068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01" autoAdjust="0"/>
    <p:restoredTop sz="85664" autoAdjust="0"/>
  </p:normalViewPr>
  <p:slideViewPr>
    <p:cSldViewPr showGuides="1">
      <p:cViewPr>
        <p:scale>
          <a:sx n="66" d="100"/>
          <a:sy n="66" d="100"/>
        </p:scale>
        <p:origin x="501" y="255"/>
      </p:cViewPr>
      <p:guideLst>
        <p:guide orient="horz" pos="2149"/>
        <p:guide pos="3832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gs" Target="tags/tag1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commentAuthors" Target="comment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kumimoji="1" sz="1200" b="0"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kumimoji="1" sz="1200" b="0"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kumimoji="1" sz="1200" b="0"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4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kumimoji="1" sz="1200" b="0"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4A7A861-DEED-4722-B1F1-502F1D837F5C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kumimoji="1" sz="1200" b="0"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kumimoji="1" sz="1200" b="0"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48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0700" y="685800"/>
            <a:ext cx="60966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kumimoji="1" sz="1200" b="0"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kumimoji="1" sz="1200" b="0"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1885EC4-2E48-4EAD-BBD4-5D9010318CA2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F66220-688E-47F4-A4B7-87720CFD683C}" type="slidenum">
              <a:rPr lang="en-US" altLang="zh-CN" smtClean="0"/>
              <a:t>0</a:t>
            </a:fld>
            <a:endParaRPr lang="en-US" altLang="zh-CN" dirty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dirty="0"/>
              <a:t>标题封面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10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11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12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13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14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15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16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17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18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F66220-688E-47F4-A4B7-87720CFD683C}" type="slidenum">
              <a:rPr lang="en-US" altLang="zh-CN" smtClean="0"/>
              <a:t>1</a:t>
            </a:fld>
            <a:endParaRPr lang="en-US" altLang="zh-CN" dirty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dirty="0"/>
              <a:t>标题封面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19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20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21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22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23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24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25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26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38798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27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451709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28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309561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29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312314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30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5992174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31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6327324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32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5610169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33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7673600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34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0747454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35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4782677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36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632835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37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774355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38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286290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39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8966116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40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455291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41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2061278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42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5387246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43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1761115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44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9370237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45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6149037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46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8911498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47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5455535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48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508833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49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3372336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50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5685608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51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7445064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52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3801615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53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994909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文字说明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885EC4-2E48-4EAD-BBD4-5D9010318CA2}" type="slidenum">
              <a:rPr lang="en-US" altLang="zh-CN" smtClean="0"/>
              <a:t>8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>
          <a:xfrm>
            <a:off x="8688288" y="6381328"/>
            <a:ext cx="2304256" cy="365125"/>
          </a:xfrm>
          <a:prstGeom prst="rect">
            <a:avLst/>
          </a:prstGeom>
        </p:spPr>
        <p:txBody>
          <a:bodyPr/>
          <a:lstStyle>
            <a:lvl1pPr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</a:lstStyle>
          <a:p>
            <a:r>
              <a:rPr lang="zh-CN" altLang="en-US" dirty="0"/>
              <a:t>第</a:t>
            </a:r>
            <a:fld id="{E3B823EF-760F-4A4A-BDCE-1BC141D23671}" type="slidenum">
              <a:rPr lang="en-US" altLang="zh-CN" smtClean="0"/>
              <a:pPr/>
              <a:t>‹#›</a:t>
            </a:fld>
            <a:r>
              <a:rPr lang="zh-CN" altLang="en-US" dirty="0"/>
              <a:t>页 共</a:t>
            </a:r>
            <a:r>
              <a:rPr lang="en-US" altLang="zh-CN" dirty="0"/>
              <a:t>53</a:t>
            </a:r>
            <a:r>
              <a:rPr lang="zh-CN" altLang="en-US" dirty="0"/>
              <a:t>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华文新魏" panose="02010800040101010101" pitchFamily="2" charset="-122"/>
          <a:ea typeface="华文新魏" panose="0201080004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华文新魏" panose="02010800040101010101" pitchFamily="2" charset="-122"/>
          <a:ea typeface="华文新魏" panose="0201080004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华文新魏" panose="02010800040101010101" pitchFamily="2" charset="-122"/>
          <a:ea typeface="华文新魏" panose="0201080004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华文新魏" panose="02010800040101010101" pitchFamily="2" charset="-122"/>
          <a:ea typeface="华文新魏" panose="0201080004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华文新魏" panose="02010800040101010101" pitchFamily="2" charset="-122"/>
          <a:ea typeface="华文新魏" panose="0201080004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华文新魏" panose="02010800040101010101" pitchFamily="2" charset="-122"/>
          <a:ea typeface="华文新魏" panose="0201080004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华文新魏" panose="02010800040101010101" pitchFamily="2" charset="-122"/>
          <a:ea typeface="华文新魏" panose="0201080004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华文新魏" panose="02010800040101010101" pitchFamily="2" charset="-122"/>
          <a:ea typeface="华文新魏" panose="0201080004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image" Target="../media/image5.png"/><Relationship Id="rId4" Type="http://schemas.openxmlformats.org/officeDocument/2006/relationships/image" Target="../media/image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2" Type="http://schemas.openxmlformats.org/officeDocument/2006/relationships/tags" Target="../tags/tag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2.emf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2" Type="http://schemas.openxmlformats.org/officeDocument/2006/relationships/tags" Target="../tags/tag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emf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2.emf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2.emf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1.png"/><Relationship Id="rId2" Type="http://schemas.openxmlformats.org/officeDocument/2006/relationships/tags" Target="../tags/tag9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2.emf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4.png"/><Relationship Id="rId5" Type="http://schemas.openxmlformats.org/officeDocument/2006/relationships/oleObject" Target="../embeddings/oleObject5.bin"/><Relationship Id="rId4" Type="http://schemas.openxmlformats.org/officeDocument/2006/relationships/image" Target="../media/image2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5" name="圆角矩形 1"/>
          <p:cNvSpPr/>
          <p:nvPr/>
        </p:nvSpPr>
        <p:spPr bwMode="auto">
          <a:xfrm>
            <a:off x="757899" y="1988840"/>
            <a:ext cx="10738702" cy="4302870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spAutoFit/>
          </a:bodyPr>
          <a:lstStyle/>
          <a:p>
            <a:pPr indent="457200" algn="just" eaLnBrk="1"/>
            <a:r>
              <a:rPr lang="zh-CN" altLang="en-US" dirty="0">
                <a:solidFill>
                  <a:srgbClr val="FFFF00"/>
                </a:solidFill>
                <a:ea typeface="宋体" panose="02010600030101010101" pitchFamily="2" charset="-122"/>
                <a:sym typeface="+mn-ea"/>
              </a:rPr>
              <a:t>本章导引：</a:t>
            </a:r>
            <a:endParaRPr lang="zh-CN" altLang="en-US" dirty="0">
              <a:solidFill>
                <a:schemeClr val="bg1"/>
              </a:solidFill>
              <a:latin typeface="+mn-lt"/>
              <a:ea typeface="宋体" panose="02010600030101010101" pitchFamily="2" charset="-122"/>
            </a:endParaRPr>
          </a:p>
          <a:p>
            <a:pPr indent="457200" algn="just" eaLnBrk="1"/>
            <a:r>
              <a:rPr lang="zh-CN" altLang="en-US" sz="28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</a:rPr>
              <a:t>本章从技术科学角度，把</a:t>
            </a:r>
            <a:r>
              <a:rPr lang="en-US" altLang="zh-CN" sz="2800" dirty="0">
                <a:solidFill>
                  <a:srgbClr val="FFFF00"/>
                </a:solidFill>
                <a:latin typeface="+mn-lt"/>
                <a:ea typeface="宋体" panose="02010600030101010101" pitchFamily="2" charset="-122"/>
              </a:rPr>
              <a:t>WiFi</a:t>
            </a:r>
            <a:r>
              <a:rPr lang="zh-CN" altLang="en-US" sz="28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</a:rPr>
              <a:t>应用知识体系归纳为</a:t>
            </a:r>
            <a:r>
              <a:rPr lang="zh-CN" altLang="en-US" sz="2800" dirty="0">
                <a:solidFill>
                  <a:srgbClr val="FFFF00"/>
                </a:solidFill>
                <a:latin typeface="+mn-lt"/>
                <a:ea typeface="宋体" panose="02010600030101010101" pitchFamily="2" charset="-122"/>
              </a:rPr>
              <a:t>终端</a:t>
            </a:r>
            <a:r>
              <a:rPr lang="en-US" altLang="zh-CN" sz="2800" dirty="0">
                <a:solidFill>
                  <a:srgbClr val="FFFF00"/>
                </a:solidFill>
                <a:latin typeface="+mn-lt"/>
                <a:ea typeface="宋体" panose="02010600030101010101" pitchFamily="2" charset="-122"/>
              </a:rPr>
              <a:t>UE</a:t>
            </a:r>
            <a:r>
              <a:rPr lang="zh-CN" altLang="en-US" sz="28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</a:rPr>
              <a:t>、</a:t>
            </a:r>
            <a:r>
              <a:rPr lang="zh-CN" altLang="en-US" sz="2800" dirty="0">
                <a:solidFill>
                  <a:srgbClr val="FFFF00"/>
                </a:solidFill>
                <a:latin typeface="+mn-lt"/>
                <a:ea typeface="宋体" panose="02010600030101010101" pitchFamily="2" charset="-122"/>
              </a:rPr>
              <a:t>信息邮局</a:t>
            </a:r>
            <a:r>
              <a:rPr lang="en-US" altLang="zh-CN" sz="2800" dirty="0">
                <a:solidFill>
                  <a:srgbClr val="FFFF00"/>
                </a:solidFill>
                <a:latin typeface="+mn-lt"/>
                <a:ea typeface="宋体" panose="02010600030101010101" pitchFamily="2" charset="-122"/>
              </a:rPr>
              <a:t>MPO</a:t>
            </a:r>
            <a:r>
              <a:rPr lang="zh-CN" altLang="en-US" sz="28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</a:rPr>
              <a:t>、</a:t>
            </a:r>
            <a:r>
              <a:rPr lang="zh-CN" altLang="en-US" sz="2800" dirty="0">
                <a:solidFill>
                  <a:srgbClr val="FFFF00"/>
                </a:solidFill>
                <a:latin typeface="+mn-lt"/>
                <a:ea typeface="宋体" panose="02010600030101010101" pitchFamily="2" charset="-122"/>
              </a:rPr>
              <a:t>人机交互系统</a:t>
            </a:r>
            <a:r>
              <a:rPr lang="en-US" altLang="zh-CN" sz="2800" dirty="0">
                <a:solidFill>
                  <a:srgbClr val="FFFF00"/>
                </a:solidFill>
                <a:latin typeface="+mn-lt"/>
                <a:ea typeface="宋体" panose="02010600030101010101" pitchFamily="2" charset="-122"/>
              </a:rPr>
              <a:t>HCI</a:t>
            </a:r>
            <a:r>
              <a:rPr lang="zh-CN" altLang="en-US" sz="28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</a:rPr>
              <a:t>三部分。针对终端UE，以通用嵌入式计算机</a:t>
            </a:r>
            <a:r>
              <a:rPr lang="zh-CN" altLang="en-US" sz="2800" dirty="0">
                <a:solidFill>
                  <a:srgbClr val="FFFF00"/>
                </a:solidFill>
                <a:latin typeface="+mn-lt"/>
                <a:ea typeface="宋体" panose="02010600030101010101" pitchFamily="2" charset="-122"/>
              </a:rPr>
              <a:t>GEC</a:t>
            </a:r>
            <a:r>
              <a:rPr lang="zh-CN" altLang="en-US" sz="28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</a:rPr>
              <a:t>概念为基础，基于给出应用程序模板。针对信息邮局MPO，将其抽象为固定IP地址与端口，给出云侦听程序模板；针对人机交互系统，给出Web网页及微信小程序模板。这些工作为“</a:t>
            </a:r>
            <a:r>
              <a:rPr lang="zh-CN" altLang="en-US" sz="2800" dirty="0">
                <a:solidFill>
                  <a:srgbClr val="FFFF00"/>
                </a:solidFill>
                <a:latin typeface="+mn-lt"/>
                <a:ea typeface="宋体" panose="02010600030101010101" pitchFamily="2" charset="-122"/>
              </a:rPr>
              <a:t>照葫芦画瓢</a:t>
            </a:r>
            <a:r>
              <a:rPr lang="zh-CN" altLang="en-US" sz="28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</a:rPr>
              <a:t>”地进行具体应用提供共性技术，形成了以GEC为核心，以构件为支撑，以工程模板为基础的物联网应用开发生态系统，可有效地降低物联网应用开发的技术门槛。</a:t>
            </a:r>
          </a:p>
        </p:txBody>
      </p:sp>
      <p:sp>
        <p:nvSpPr>
          <p:cNvPr id="2" name="圆角矩形 10">
            <a:extLst>
              <a:ext uri="{FF2B5EF4-FFF2-40B4-BE49-F238E27FC236}">
                <a16:creationId xmlns:a16="http://schemas.microsoft.com/office/drawing/2014/main" id="{A079FDF6-DB0A-081A-3E77-1C8066BE97EB}"/>
              </a:ext>
            </a:extLst>
          </p:cNvPr>
          <p:cNvSpPr/>
          <p:nvPr/>
        </p:nvSpPr>
        <p:spPr bwMode="auto">
          <a:xfrm>
            <a:off x="757898" y="1151564"/>
            <a:ext cx="10738702" cy="717857"/>
          </a:xfrm>
          <a:prstGeom prst="roundRect">
            <a:avLst/>
          </a:prstGeom>
          <a:noFill/>
          <a:ln w="9525" cap="flat" cmpd="sng" algn="ctr">
            <a:solidFill>
              <a:srgbClr val="FFFF00"/>
            </a:solidFill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/>
                <a:ea typeface="黑体" panose="02010609060101010101" pitchFamily="49" charset="-122"/>
                <a:cs typeface="+mn-cs"/>
              </a:rPr>
              <a:t>第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/>
                <a:ea typeface="黑体" panose="02010609060101010101" pitchFamily="49" charset="-122"/>
                <a:cs typeface="+mn-cs"/>
              </a:rPr>
              <a:t>8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/>
                <a:ea typeface="黑体" panose="02010609060101010101" pitchFamily="49" charset="-122"/>
                <a:cs typeface="+mn-cs"/>
              </a:rPr>
              <a:t>章 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基于</a:t>
            </a:r>
            <a:r>
              <a:rPr kumimoji="0" lang="en-US" altLang="zh-CN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/>
                <a:ea typeface="黑体" panose="02010609060101010101" pitchFamily="49" charset="-122"/>
                <a:cs typeface="+mn-cs"/>
              </a:rPr>
              <a:t>WiFi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通信的物联网应用开发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2" name="圆角矩形 10"/>
          <p:cNvSpPr/>
          <p:nvPr/>
        </p:nvSpPr>
        <p:spPr bwMode="auto">
          <a:xfrm>
            <a:off x="1055440" y="2132856"/>
            <a:ext cx="10161530" cy="3498850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noAutofit/>
          </a:bodyPr>
          <a:lstStyle/>
          <a:p>
            <a:pPr indent="628650" algn="just" eaLnBrk="1">
              <a:spcAft>
                <a:spcPts val="0"/>
              </a:spcAft>
            </a:pPr>
            <a:r>
              <a:rPr sz="28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1．</a:t>
            </a:r>
            <a:r>
              <a:rPr sz="28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金葫芦</a:t>
            </a:r>
            <a:r>
              <a:rPr sz="2800" kern="100" dirty="0">
                <a:solidFill>
                  <a:srgbClr val="FFFF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WiFi</a:t>
            </a:r>
            <a:r>
              <a:rPr sz="28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开发套件的设计思想</a:t>
            </a:r>
          </a:p>
          <a:p>
            <a:pPr indent="628650" algn="just" ea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金葫芦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开发套件关键特点在于完全从实际产品可用角度设计终端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UE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板，一般“评估板”与“学习板”，仅为学习而用，并不能应用于实际产品。该套件的软件部分给出了各组成要素的较为规范的模板，且注重文档撰写。</a:t>
            </a:r>
          </a:p>
          <a:p>
            <a:pPr indent="628650" algn="just" eaLnBrk="1">
              <a:spcAft>
                <a:spcPts val="0"/>
              </a:spcAft>
            </a:pPr>
            <a:r>
              <a:rPr kern="100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设计思想及基本特点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：立即检验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通信状况、透明理解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通信流程、实现复杂问题简单化、兼顾物联网应用系统的完整性、考虑组件的可增加性及环境多样性、考虑“照葫芦画瓢”的可操作性。</a:t>
            </a:r>
          </a:p>
        </p:txBody>
      </p:sp>
      <p:sp>
        <p:nvSpPr>
          <p:cNvPr id="2" name="灯片编号占位符 2">
            <a:extLst>
              <a:ext uri="{FF2B5EF4-FFF2-40B4-BE49-F238E27FC236}">
                <a16:creationId xmlns:a16="http://schemas.microsoft.com/office/drawing/2014/main" id="{E55DE9EB-DA17-D333-F215-AF4F320931AF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9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  <p:sp>
        <p:nvSpPr>
          <p:cNvPr id="4" name="圆角矩形 8">
            <a:extLst>
              <a:ext uri="{FF2B5EF4-FFF2-40B4-BE49-F238E27FC236}">
                <a16:creationId xmlns:a16="http://schemas.microsoft.com/office/drawing/2014/main" id="{042D1D5E-8C15-5534-52EC-6460FF8C5A1C}"/>
              </a:ext>
            </a:extLst>
          </p:cNvPr>
          <p:cNvSpPr/>
          <p:nvPr/>
        </p:nvSpPr>
        <p:spPr bwMode="auto">
          <a:xfrm>
            <a:off x="1055439" y="1438301"/>
            <a:ext cx="5424051" cy="575945"/>
          </a:xfrm>
          <a:prstGeom prst="roundRect">
            <a:avLst/>
          </a:prstGeom>
          <a:gradFill flip="none" rotWithShape="1">
            <a:gsLst>
              <a:gs pos="0">
                <a:srgbClr val="FFC000"/>
              </a:gs>
              <a:gs pos="50000">
                <a:srgbClr val="FFCC99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softEdge rad="38100"/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8.1.4 </a:t>
            </a:r>
            <a:r>
              <a:rPr lang="zh-CN" altLang="en-US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金葫芦</a:t>
            </a:r>
            <a:r>
              <a:rPr lang="en-US" altLang="zh-CN" sz="2800" b="0" kern="10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WiFi</a:t>
            </a:r>
            <a:r>
              <a:rPr lang="zh-CN" altLang="en-US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开发套件简介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2" name="圆角矩形 10"/>
          <p:cNvSpPr/>
          <p:nvPr/>
        </p:nvSpPr>
        <p:spPr bwMode="auto">
          <a:xfrm>
            <a:off x="696000" y="1192187"/>
            <a:ext cx="10801200" cy="5013468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noAutofit/>
          </a:bodyPr>
          <a:lstStyle/>
          <a:p>
            <a:pPr indent="628650" algn="just" eaLnBrk="1">
              <a:spcAft>
                <a:spcPts val="0"/>
              </a:spcAft>
            </a:pPr>
            <a:r>
              <a:rPr sz="2800" kern="100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2．金葫芦WiFi开发套件的硬件资源</a:t>
            </a:r>
          </a:p>
          <a:p>
            <a:pPr indent="628650" algn="just" ea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金葫芦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开发套件的硬件部分由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ST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STM32L431RCT6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微控制器与上海庆科的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EMW3072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模块组成，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AHL-STM32L431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正面集成了最小系统，反面添加了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外设模块，构成了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AHL-STM32L431-WiFi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硬件型号，见</a:t>
            </a:r>
            <a:r>
              <a:rPr lang="zh-CN" altLang="en-US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图。再有一根标准的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Type-C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线即可进行基于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通信的物联网实践。</a:t>
            </a:r>
          </a:p>
        </p:txBody>
      </p:sp>
      <p:pic>
        <p:nvPicPr>
          <p:cNvPr id="4" name="图片 3"/>
          <p:cNvPicPr/>
          <p:nvPr/>
        </p:nvPicPr>
        <p:blipFill>
          <a:blip r:embed="rId5"/>
          <a:stretch>
            <a:fillRect/>
          </a:stretch>
        </p:blipFill>
        <p:spPr>
          <a:xfrm>
            <a:off x="2785306" y="3501008"/>
            <a:ext cx="2336086" cy="244865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1" descr="C:\Users\ADMINI~1\AppData\Local\Temp\WeChat Files\391d998e2cc94ba307b8ff427cc2c3d.jp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10698" y="3501008"/>
            <a:ext cx="2095404" cy="244865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灯片编号占位符 2">
            <a:extLst>
              <a:ext uri="{FF2B5EF4-FFF2-40B4-BE49-F238E27FC236}">
                <a16:creationId xmlns:a16="http://schemas.microsoft.com/office/drawing/2014/main" id="{7B03B02F-B307-F284-25A9-0227110E30B9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10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2" name="圆角矩形 10"/>
          <p:cNvSpPr/>
          <p:nvPr/>
        </p:nvSpPr>
        <p:spPr bwMode="auto">
          <a:xfrm>
            <a:off x="894264" y="1170985"/>
            <a:ext cx="10441022" cy="5184576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noAutofit/>
          </a:bodyPr>
          <a:lstStyle/>
          <a:p>
            <a:pPr indent="628650" algn="just" eaLnBrk="1">
              <a:spcAft>
                <a:spcPts val="0"/>
              </a:spcAft>
            </a:pPr>
            <a:r>
              <a:rPr sz="28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3．</a:t>
            </a:r>
            <a:r>
              <a:rPr sz="28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金葫芦</a:t>
            </a:r>
            <a:r>
              <a:rPr sz="2800" kern="100" dirty="0">
                <a:solidFill>
                  <a:srgbClr val="FFFF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WiFi</a:t>
            </a:r>
            <a:r>
              <a:rPr sz="28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开发套件的软件资源</a:t>
            </a:r>
          </a:p>
          <a:p>
            <a:pPr indent="628650" algn="just" eaLnBrk="1">
              <a:spcAft>
                <a:spcPts val="0"/>
              </a:spcAft>
            </a:pPr>
            <a:endParaRPr kern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8650" algn="just" eaLnBrk="1">
              <a:spcAft>
                <a:spcPts val="0"/>
              </a:spcAft>
            </a:pPr>
            <a:endParaRPr kern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8650" algn="just" eaLnBrk="1">
              <a:spcAft>
                <a:spcPts val="0"/>
              </a:spcAft>
            </a:pPr>
            <a:endParaRPr kern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8650" algn="just" eaLnBrk="1">
              <a:spcAft>
                <a:spcPts val="0"/>
              </a:spcAft>
            </a:pPr>
            <a:endParaRPr kern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8650" algn="just" eaLnBrk="1">
              <a:spcAft>
                <a:spcPts val="0"/>
              </a:spcAft>
            </a:pPr>
            <a:endParaRPr kern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8650" algn="just" eaLnBrk="1">
              <a:spcAft>
                <a:spcPts val="0"/>
              </a:spcAft>
            </a:pPr>
            <a:endParaRPr kern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8650" algn="just" eaLnBrk="1">
              <a:spcAft>
                <a:spcPts val="0"/>
              </a:spcAft>
            </a:pPr>
            <a:endParaRPr kern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8650" algn="just" eaLnBrk="1">
              <a:spcAft>
                <a:spcPts val="0"/>
              </a:spcAft>
            </a:pPr>
            <a:endParaRPr kern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434592" y="1988840"/>
            <a:ext cx="7360365" cy="4195574"/>
          </a:xfrm>
          <a:prstGeom prst="rect">
            <a:avLst/>
          </a:prstGeom>
        </p:spPr>
      </p:pic>
      <p:sp>
        <p:nvSpPr>
          <p:cNvPr id="2" name="灯片编号占位符 2">
            <a:extLst>
              <a:ext uri="{FF2B5EF4-FFF2-40B4-BE49-F238E27FC236}">
                <a16:creationId xmlns:a16="http://schemas.microsoft.com/office/drawing/2014/main" id="{585E3559-73C7-C18E-1A0D-40BEF5937289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11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 bwMode="auto">
          <a:xfrm>
            <a:off x="779761" y="1130262"/>
            <a:ext cx="10633677" cy="630430"/>
          </a:xfrm>
          <a:prstGeom prst="round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pPr algn="l"/>
            <a:r>
              <a:rPr lang="en-US" sz="3600" b="0" dirty="0">
                <a:solidFill>
                  <a:schemeClr val="accent6"/>
                </a:solidFill>
                <a:latin typeface="+mn-lt"/>
                <a:ea typeface="黑体" panose="02010609060101010101" pitchFamily="49" charset="-122"/>
              </a:rPr>
              <a:t>8</a:t>
            </a:r>
            <a:r>
              <a:rPr lang="zh-CN" altLang="en-US" sz="3600" b="0" dirty="0">
                <a:solidFill>
                  <a:schemeClr val="accent6"/>
                </a:solidFill>
                <a:latin typeface="+mn-lt"/>
                <a:ea typeface="黑体" panose="02010609060101010101" pitchFamily="49" charset="-122"/>
              </a:rPr>
              <a:t>.2 </a:t>
            </a:r>
            <a:r>
              <a:rPr sz="3600" b="0" dirty="0">
                <a:solidFill>
                  <a:schemeClr val="accent6"/>
                </a:solidFill>
                <a:latin typeface="+mn-lt"/>
                <a:ea typeface="黑体" panose="02010609060101010101" pitchFamily="49" charset="-122"/>
              </a:rPr>
              <a:t>WiFi</a:t>
            </a:r>
            <a:r>
              <a:rPr sz="3600" b="0" dirty="0">
                <a:solidFill>
                  <a:schemeClr val="accent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应用架构及通信基本过程</a:t>
            </a:r>
            <a:r>
              <a:rPr lang="zh-CN" altLang="en-US" sz="3600" b="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</a:t>
            </a:r>
            <a:r>
              <a:rPr lang="zh-CN" altLang="en-US" sz="3600" b="0" kern="1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重点，难点）</a:t>
            </a:r>
            <a:endParaRPr lang="zh-CN" sz="3600" b="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圆角矩形 15"/>
          <p:cNvSpPr/>
          <p:nvPr/>
        </p:nvSpPr>
        <p:spPr bwMode="auto">
          <a:xfrm>
            <a:off x="779761" y="1867806"/>
            <a:ext cx="6169181" cy="576064"/>
          </a:xfrm>
          <a:prstGeom prst="roundRect">
            <a:avLst/>
          </a:prstGeom>
          <a:gradFill flip="none" rotWithShape="1">
            <a:gsLst>
              <a:gs pos="0">
                <a:srgbClr val="FFC000"/>
              </a:gs>
              <a:gs pos="50000">
                <a:srgbClr val="FFCC99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softEdge rad="38100"/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pPr algn="l"/>
            <a:r>
              <a:rPr lang="en-US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.2.</a:t>
            </a:r>
            <a:r>
              <a:rPr lang="en-US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</a:t>
            </a:r>
            <a:r>
              <a:rPr sz="2800" b="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建立</a:t>
            </a:r>
            <a:r>
              <a:rPr sz="2800" b="0" kern="100" dirty="0"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WiFi</a:t>
            </a:r>
            <a:r>
              <a:rPr sz="2800" b="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应用架构的基本原则</a:t>
            </a:r>
          </a:p>
        </p:txBody>
      </p:sp>
      <p:sp>
        <p:nvSpPr>
          <p:cNvPr id="10" name="圆角矩形 10"/>
          <p:cNvSpPr/>
          <p:nvPr/>
        </p:nvSpPr>
        <p:spPr bwMode="auto">
          <a:xfrm>
            <a:off x="779761" y="2550984"/>
            <a:ext cx="10633677" cy="3758040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spAutoFit/>
          </a:bodyPr>
          <a:lstStyle/>
          <a:p>
            <a:pPr indent="628650" algn="just" ea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本节将遵循人的认识过程由个别到一般，再由一般到个别的哲学原理，从技术科学范畴，以面向应用的视角，抽取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应用开发的技术共性，建立起能涵盖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应用开发知识要素的应用架构，为实现快速规范的应用开发提供理论基础。</a:t>
            </a:r>
          </a:p>
          <a:p>
            <a:pPr indent="628650" algn="just" eaLnBrk="1">
              <a:spcAft>
                <a:spcPts val="0"/>
              </a:spcAft>
            </a:pPr>
            <a:r>
              <a:rPr kern="100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从个别到一般，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就是要把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应用开发所涉及的软件硬件体系的共性抽象出来，概括好、梳理好，建立与其知识要素相适应的抽象模型，为具体的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应用开发提供模板（“葫芦”），为“照葫芦画瓢”提供技术基础。</a:t>
            </a:r>
          </a:p>
          <a:p>
            <a:pPr indent="628650" algn="just" eaLnBrk="1">
              <a:spcAft>
                <a:spcPts val="0"/>
              </a:spcAft>
            </a:pPr>
            <a:r>
              <a:rPr kern="100" dirty="0" err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从一般到个别</a:t>
            </a:r>
            <a:r>
              <a:rPr kern="100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就是要理清共性与个性的关系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ern="1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充分利用模板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（“葫芦”），依据“照葫芦画瓢”方法，快速实现具体应用的开发。</a:t>
            </a:r>
          </a:p>
        </p:txBody>
      </p:sp>
      <p:sp>
        <p:nvSpPr>
          <p:cNvPr id="2" name="灯片编号占位符 2">
            <a:extLst>
              <a:ext uri="{FF2B5EF4-FFF2-40B4-BE49-F238E27FC236}">
                <a16:creationId xmlns:a16="http://schemas.microsoft.com/office/drawing/2014/main" id="{2B4B8D33-7186-C112-D0C2-C94C2CABF67F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12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 bwMode="auto">
          <a:xfrm>
            <a:off x="911424" y="1319974"/>
            <a:ext cx="9875037" cy="575945"/>
          </a:xfrm>
          <a:prstGeom prst="roundRect">
            <a:avLst/>
          </a:prstGeom>
          <a:gradFill flip="none" rotWithShape="1">
            <a:gsLst>
              <a:gs pos="0">
                <a:srgbClr val="FFC000"/>
              </a:gs>
              <a:gs pos="50000">
                <a:srgbClr val="FFCC99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softEdge rad="38100"/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pPr algn="l"/>
            <a:r>
              <a:rPr lang="en-US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.2.</a:t>
            </a:r>
            <a:r>
              <a:rPr lang="en-US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</a:t>
            </a:r>
            <a:r>
              <a:rPr lang="zh-CN" altLang="en-US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终端</a:t>
            </a:r>
            <a:r>
              <a:rPr lang="en-US" altLang="zh-CN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UE</a:t>
            </a:r>
            <a:r>
              <a:rPr lang="zh-CN" altLang="en-US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、信息邮局</a:t>
            </a:r>
            <a:r>
              <a:rPr lang="en-US" altLang="zh-CN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MPO</a:t>
            </a:r>
            <a:r>
              <a:rPr lang="zh-CN" altLang="en-US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与人机交互系统</a:t>
            </a:r>
            <a:r>
              <a:rPr lang="en-US" altLang="zh-CN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HCI</a:t>
            </a:r>
            <a:r>
              <a:rPr lang="zh-CN" altLang="en-US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的基本定义</a:t>
            </a:r>
            <a:endParaRPr lang="zh-CN" altLang="en-US" sz="2800" b="0" kern="1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10"/>
          <p:cNvSpPr/>
          <p:nvPr/>
        </p:nvSpPr>
        <p:spPr bwMode="auto">
          <a:xfrm>
            <a:off x="911425" y="2007133"/>
            <a:ext cx="10378208" cy="4166663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spAutoFit/>
          </a:bodyPr>
          <a:lstStyle/>
          <a:p>
            <a:pPr indent="628650" algn="just" eaLnBrk="1">
              <a:spcAft>
                <a:spcPts val="0"/>
              </a:spcAft>
            </a:pPr>
            <a:r>
              <a:rPr lang="en-US" altLang="zh-CN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lang="zh-CN" altLang="en-US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应用架构</a:t>
            </a:r>
            <a:r>
              <a:rPr lang="zh-CN" altLang="en-US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可以抽象为</a:t>
            </a:r>
            <a:r>
              <a:rPr lang="en-US" altLang="zh-CN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lang="zh-CN" altLang="en-US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终端</a:t>
            </a:r>
            <a:r>
              <a:rPr lang="en-US" altLang="zh-CN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UE</a:t>
            </a:r>
            <a:r>
              <a:rPr lang="zh-CN" altLang="en-US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lang="zh-CN" altLang="en-US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信息邮局</a:t>
            </a:r>
            <a:r>
              <a:rPr lang="en-US" altLang="zh-CN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MPO</a:t>
            </a:r>
            <a:r>
              <a:rPr lang="zh-CN" altLang="en-US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lang="zh-CN" altLang="en-US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人机交互系统</a:t>
            </a:r>
            <a:r>
              <a:rPr lang="en-US" altLang="zh-CN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HCI</a:t>
            </a:r>
            <a:r>
              <a:rPr lang="zh-CN" altLang="en-US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三个组成部分，如右图所示，这种抽象为深入理解</a:t>
            </a:r>
            <a:r>
              <a:rPr lang="en-US" altLang="zh-CN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lang="zh-CN" altLang="en-US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的应用层面开发共性提供理论基础</a:t>
            </a:r>
            <a:r>
              <a:rPr lang="zh-CN" altLang="en-US" kern="100" dirty="0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kern="100" dirty="0" smtClean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8650" algn="just" eaLnBrk="1">
              <a:spcAft>
                <a:spcPts val="0"/>
              </a:spcAft>
            </a:pPr>
            <a:endParaRPr lang="en-US" altLang="zh-CN" kern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8650" algn="just" eaLnBrk="1">
              <a:spcAft>
                <a:spcPts val="0"/>
              </a:spcAft>
            </a:pPr>
            <a:endParaRPr lang="en-US" altLang="zh-CN" kern="100" dirty="0" smtClean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8650" algn="just" eaLnBrk="1">
              <a:spcAft>
                <a:spcPts val="0"/>
              </a:spcAft>
            </a:pPr>
            <a:endParaRPr lang="en-US" altLang="zh-CN" kern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8650" algn="just" eaLnBrk="1">
              <a:spcAft>
                <a:spcPts val="0"/>
              </a:spcAft>
            </a:pPr>
            <a:endParaRPr lang="en-US" altLang="zh-CN" kern="100" dirty="0" smtClean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8650" algn="just" eaLnBrk="1">
              <a:spcAft>
                <a:spcPts val="0"/>
              </a:spcAft>
            </a:pPr>
            <a:endParaRPr lang="en-US" altLang="zh-CN" kern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8650" algn="just" eaLnBrk="1">
              <a:spcAft>
                <a:spcPts val="0"/>
              </a:spcAft>
            </a:pPr>
            <a:endParaRPr lang="en-US" altLang="zh-CN" kern="100" dirty="0" smtClean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8650" algn="just" eaLnBrk="1">
              <a:spcAft>
                <a:spcPts val="0"/>
              </a:spcAft>
            </a:pPr>
            <a:endParaRPr lang="zh-CN" altLang="en-US" kern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1544" y="3501008"/>
            <a:ext cx="8243417" cy="2448272"/>
          </a:xfrm>
          <a:prstGeom prst="rect">
            <a:avLst/>
          </a:prstGeom>
        </p:spPr>
      </p:pic>
      <p:sp>
        <p:nvSpPr>
          <p:cNvPr id="2" name="灯片编号占位符 2">
            <a:extLst>
              <a:ext uri="{FF2B5EF4-FFF2-40B4-BE49-F238E27FC236}">
                <a16:creationId xmlns:a16="http://schemas.microsoft.com/office/drawing/2014/main" id="{6F32DAF2-FEF0-EB1D-F67E-1823A0458AD1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13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0" name="圆角矩形 10"/>
          <p:cNvSpPr/>
          <p:nvPr/>
        </p:nvSpPr>
        <p:spPr bwMode="auto">
          <a:xfrm>
            <a:off x="642167" y="1346515"/>
            <a:ext cx="10945216" cy="4779596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spAutoFit/>
          </a:bodyPr>
          <a:lstStyle/>
          <a:p>
            <a:pPr indent="628650" algn="just" eaLnBrk="1">
              <a:spcAft>
                <a:spcPts val="0"/>
              </a:spcAft>
            </a:pPr>
            <a:r>
              <a:rPr lang="en-US" altLang="zh-CN" sz="23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3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300" kern="100" dirty="0" err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lang="zh-CN" altLang="en-US" sz="23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终端</a:t>
            </a:r>
            <a:r>
              <a:rPr lang="en-US" altLang="zh-CN" sz="23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UE</a:t>
            </a:r>
          </a:p>
          <a:p>
            <a:pPr indent="628650" algn="just" eaLnBrk="1">
              <a:spcAft>
                <a:spcPts val="0"/>
              </a:spcAft>
            </a:pPr>
            <a:r>
              <a:rPr lang="zh-CN" altLang="en-US" sz="2300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终端</a:t>
            </a:r>
            <a:r>
              <a:rPr lang="en-US" altLang="zh-CN" sz="2300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UE</a:t>
            </a:r>
            <a:r>
              <a:rPr lang="zh-CN" altLang="en-US" sz="2300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是一种以微控制器</a:t>
            </a:r>
            <a:r>
              <a:rPr lang="en-US" altLang="zh-CN" sz="2300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MCU</a:t>
            </a:r>
            <a:r>
              <a:rPr lang="zh-CN" altLang="en-US" sz="2300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为核心，具有数据采集、控制、运算等功能，带有</a:t>
            </a:r>
            <a:r>
              <a:rPr lang="en-US" altLang="zh-CN" sz="2300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lang="zh-CN" altLang="en-US" sz="2300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通信功能，甚至包含机械结构，用于实现特定功能的</a:t>
            </a:r>
            <a:r>
              <a:rPr lang="zh-CN" altLang="en-US" sz="23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软硬件实体</a:t>
            </a:r>
            <a:r>
              <a:rPr lang="zh-CN" altLang="en-US" sz="2300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300" kern="1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8650" algn="just" eaLnBrk="1">
              <a:spcAft>
                <a:spcPts val="0"/>
              </a:spcAft>
            </a:pPr>
            <a:r>
              <a:rPr lang="en-US" altLang="zh-CN" sz="23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3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3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lang="zh-CN" altLang="en-US" sz="23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信息邮局</a:t>
            </a:r>
            <a:r>
              <a:rPr lang="en-US" altLang="zh-CN" sz="23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MPO</a:t>
            </a:r>
          </a:p>
          <a:p>
            <a:pPr indent="628650" algn="just" eaLnBrk="1">
              <a:spcAft>
                <a:spcPts val="0"/>
              </a:spcAft>
            </a:pPr>
            <a:r>
              <a:rPr sz="2300" kern="100" dirty="0" err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sz="2300" kern="1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信息邮局</a:t>
            </a:r>
            <a:r>
              <a:rPr sz="2300" kern="100" dirty="0" err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（Mssage</a:t>
            </a:r>
            <a:r>
              <a:rPr sz="2300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Post </a:t>
            </a:r>
            <a:r>
              <a:rPr sz="2300" kern="100" dirty="0" err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Office，MPO）</a:t>
            </a:r>
            <a:r>
              <a:rPr sz="2300" kern="1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是一种基于</a:t>
            </a:r>
            <a:r>
              <a:rPr sz="2300" kern="100" dirty="0" err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sz="2300" kern="1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协议的信息传送系统，运行云侦听程序</a:t>
            </a:r>
            <a:r>
              <a:rPr lang="zh-CN" altLang="en-US" sz="2300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。在</a:t>
            </a:r>
            <a:r>
              <a:rPr lang="en-US" altLang="zh-CN" sz="2300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lang="zh-CN" altLang="en-US" sz="2300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终端</a:t>
            </a:r>
            <a:r>
              <a:rPr lang="en-US" altLang="zh-CN" sz="2300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UE</a:t>
            </a:r>
            <a:r>
              <a:rPr lang="zh-CN" altLang="en-US" sz="2300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300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lang="zh-CN" altLang="en-US" sz="2300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人机交互系统</a:t>
            </a:r>
            <a:r>
              <a:rPr lang="en-US" altLang="zh-CN" sz="2300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HCI</a:t>
            </a:r>
            <a:r>
              <a:rPr lang="zh-CN" altLang="en-US" sz="2300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之间起信息传送的桥梁作用，由信息运行商负责建立与维护。</a:t>
            </a:r>
          </a:p>
          <a:p>
            <a:pPr indent="628650" algn="just" eaLnBrk="1">
              <a:spcAft>
                <a:spcPts val="0"/>
              </a:spcAft>
            </a:pPr>
            <a:r>
              <a:rPr lang="en-US" altLang="zh-CN" sz="23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3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3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lang="zh-CN" altLang="en-US" sz="23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人机交互系统</a:t>
            </a:r>
            <a:r>
              <a:rPr lang="en-US" altLang="zh-CN" sz="23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HCI</a:t>
            </a:r>
          </a:p>
          <a:p>
            <a:pPr indent="628650" algn="just" eaLnBrk="1">
              <a:spcAft>
                <a:spcPts val="0"/>
              </a:spcAft>
            </a:pPr>
            <a:r>
              <a:rPr lang="zh-CN" altLang="en-US" sz="2300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人机交互系统</a:t>
            </a:r>
            <a:r>
              <a:rPr lang="en-US" altLang="zh-CN" sz="2300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HCI</a:t>
            </a:r>
            <a:r>
              <a:rPr lang="zh-CN" altLang="en-US" sz="2300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是实现人与</a:t>
            </a:r>
            <a:r>
              <a:rPr lang="en-US" altLang="zh-CN" sz="2300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lang="zh-CN" altLang="en-US" sz="2300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信息邮局之间信息交互、信息处理与信息服务的</a:t>
            </a:r>
            <a:r>
              <a:rPr lang="zh-CN" altLang="en-US" sz="23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软硬件系统</a:t>
            </a:r>
            <a:r>
              <a:rPr lang="zh-CN" altLang="en-US" sz="2300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。从应用开发角度来看，人机交互系统</a:t>
            </a:r>
            <a:r>
              <a:rPr lang="en-US" altLang="zh-CN" sz="2300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HCI</a:t>
            </a:r>
            <a:r>
              <a:rPr lang="zh-CN" altLang="en-US" sz="2300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就是与信息邮局</a:t>
            </a:r>
            <a:r>
              <a:rPr lang="en-US" altLang="zh-CN" sz="2300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MPO</a:t>
            </a:r>
            <a:r>
              <a:rPr lang="zh-CN" altLang="en-US" sz="2300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的固定</a:t>
            </a:r>
            <a:r>
              <a:rPr lang="en-US" altLang="zh-CN" sz="2300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IP</a:t>
            </a:r>
            <a:r>
              <a:rPr lang="zh-CN" altLang="en-US" sz="2300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地址与端口打交道，通过这个固定</a:t>
            </a:r>
            <a:r>
              <a:rPr lang="en-US" altLang="zh-CN" sz="2300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IP</a:t>
            </a:r>
            <a:r>
              <a:rPr lang="zh-CN" altLang="en-US" sz="2300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地址与端口，实现与终端</a:t>
            </a:r>
            <a:r>
              <a:rPr lang="en-US" altLang="zh-CN" sz="2300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UE</a:t>
            </a:r>
            <a:r>
              <a:rPr lang="zh-CN" altLang="en-US" sz="2300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的信息传输。</a:t>
            </a:r>
          </a:p>
        </p:txBody>
      </p:sp>
      <p:sp>
        <p:nvSpPr>
          <p:cNvPr id="2" name="灯片编号占位符 2">
            <a:extLst>
              <a:ext uri="{FF2B5EF4-FFF2-40B4-BE49-F238E27FC236}">
                <a16:creationId xmlns:a16="http://schemas.microsoft.com/office/drawing/2014/main" id="{2ECE68EB-4597-C919-F511-5BD3421F511A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14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 bwMode="auto">
          <a:xfrm>
            <a:off x="767408" y="1136892"/>
            <a:ext cx="6840760" cy="576064"/>
          </a:xfrm>
          <a:prstGeom prst="roundRect">
            <a:avLst/>
          </a:prstGeom>
          <a:gradFill flip="none" rotWithShape="1">
            <a:gsLst>
              <a:gs pos="0">
                <a:srgbClr val="FFC000"/>
              </a:gs>
              <a:gs pos="50000">
                <a:srgbClr val="FFCC99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softEdge rad="38100"/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pPr algn="l"/>
            <a:r>
              <a:rPr lang="en-US" altLang="zh-CN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8.2.3 </a:t>
            </a:r>
            <a:r>
              <a:rPr lang="zh-CN" altLang="en-US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基于信息邮局初略了解基本通信过程</a:t>
            </a:r>
          </a:p>
        </p:txBody>
      </p:sp>
      <p:sp>
        <p:nvSpPr>
          <p:cNvPr id="10" name="圆角矩形 10"/>
          <p:cNvSpPr/>
          <p:nvPr/>
        </p:nvSpPr>
        <p:spPr bwMode="auto">
          <a:xfrm>
            <a:off x="767408" y="1838840"/>
            <a:ext cx="10610544" cy="4418717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noAutofit/>
          </a:bodyPr>
          <a:lstStyle/>
          <a:p>
            <a:pPr indent="628650" algn="just" eaLnBrk="1">
              <a:spcAft>
                <a:spcPts val="0"/>
              </a:spcAft>
            </a:pPr>
            <a:r>
              <a:rPr lang="zh-CN" altLang="en-US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在有了</a:t>
            </a:r>
            <a:r>
              <a:rPr lang="en-US" altLang="zh-CN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lang="zh-CN" altLang="en-US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应用架构之后，类比通过</a:t>
            </a:r>
            <a:r>
              <a:rPr lang="zh-CN" altLang="en-US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邮局寄信</a:t>
            </a:r>
            <a:r>
              <a:rPr lang="zh-CN" altLang="en-US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的过程，来理解</a:t>
            </a:r>
            <a:r>
              <a:rPr lang="en-US" altLang="zh-CN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lang="zh-CN" altLang="en-US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的通信过程。虽然流程不完全一样，但仍然可以做一定的对比理解。下图给出了基于信息邮局</a:t>
            </a:r>
            <a:r>
              <a:rPr lang="en-US" altLang="zh-CN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MPO</a:t>
            </a:r>
            <a:r>
              <a:rPr lang="zh-CN" altLang="en-US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lang="zh-CN" altLang="en-US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通信流程，分为</a:t>
            </a:r>
            <a:r>
              <a:rPr lang="zh-CN" altLang="en-US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上行过程</a:t>
            </a:r>
            <a:r>
              <a:rPr lang="zh-CN" altLang="en-US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zh-CN" altLang="en-US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下行过程</a:t>
            </a:r>
            <a:r>
              <a:rPr lang="zh-CN" altLang="en-US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8491" y="3356992"/>
            <a:ext cx="8832568" cy="2582461"/>
          </a:xfrm>
          <a:prstGeom prst="rect">
            <a:avLst/>
          </a:prstGeom>
        </p:spPr>
      </p:pic>
      <p:sp>
        <p:nvSpPr>
          <p:cNvPr id="2" name="灯片编号占位符 2">
            <a:extLst>
              <a:ext uri="{FF2B5EF4-FFF2-40B4-BE49-F238E27FC236}">
                <a16:creationId xmlns:a16="http://schemas.microsoft.com/office/drawing/2014/main" id="{8E203677-3488-962A-88E6-E2EE9ACC8F42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15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0" name="圆角矩形 10"/>
          <p:cNvSpPr/>
          <p:nvPr/>
        </p:nvSpPr>
        <p:spPr bwMode="auto">
          <a:xfrm>
            <a:off x="804312" y="1200121"/>
            <a:ext cx="10584576" cy="5120115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spAutoFit/>
          </a:bodyPr>
          <a:lstStyle/>
          <a:p>
            <a:pPr indent="628650" algn="just" eaLnBrk="1">
              <a:spcAft>
                <a:spcPts val="0"/>
              </a:spcAft>
            </a:pPr>
            <a:r>
              <a:rPr lang="en-US" altLang="zh-CN" sz="28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8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28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数据上行过程</a:t>
            </a:r>
            <a:endParaRPr lang="en-US" altLang="zh-CN" sz="2800" kern="1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628650" algn="just" eaLnBrk="1">
              <a:spcAft>
                <a:spcPts val="0"/>
              </a:spcAft>
            </a:pPr>
            <a:r>
              <a:rPr kern="100" dirty="0">
                <a:solidFill>
                  <a:srgbClr val="FFFF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UE</a:t>
            </a:r>
            <a:r>
              <a:rPr kern="100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有个唯一标识——</a:t>
            </a:r>
            <a:r>
              <a:rPr kern="100" dirty="0">
                <a:solidFill>
                  <a:srgbClr val="FFFF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NIC</a:t>
            </a:r>
            <a:r>
              <a:rPr kern="100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卡号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，即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MAC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地址（自身地址，即寄件人地址）；对方地址是个中转站（这就是收件人地址了），即固定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IP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地址与端口；信息邮局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MPO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把通过接入点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AP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传来的“信件”送到固定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IP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地址与端口这个中转站；人机交互系统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HCI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“侦听”着这个固定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IP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地址与端口，一旦来“信”，则把“信件”取走。</a:t>
            </a:r>
          </a:p>
          <a:p>
            <a:pPr indent="628650" algn="just" eaLnBrk="1">
              <a:spcAft>
                <a:spcPts val="0"/>
              </a:spcAft>
            </a:pPr>
            <a:r>
              <a:rPr lang="en-US" altLang="zh-CN" sz="28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8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28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数据下行过程</a:t>
            </a:r>
          </a:p>
          <a:p>
            <a:pPr indent="628650" algn="just" eaLnBrk="1">
              <a:spcAft>
                <a:spcPts val="0"/>
              </a:spcAft>
            </a:pPr>
            <a:r>
              <a:rPr kern="100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把标有收件人地址（</a:t>
            </a:r>
            <a:r>
              <a:rPr kern="100" dirty="0">
                <a:solidFill>
                  <a:srgbClr val="FFFF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UE</a:t>
            </a:r>
            <a:r>
              <a:rPr kern="100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kern="100" dirty="0">
                <a:solidFill>
                  <a:srgbClr val="FFFF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NIC</a:t>
            </a:r>
            <a:r>
              <a:rPr kern="100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卡号）“信件”送到固定</a:t>
            </a:r>
            <a:r>
              <a:rPr kern="100" dirty="0">
                <a:solidFill>
                  <a:srgbClr val="FFFF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IP</a:t>
            </a:r>
            <a:r>
              <a:rPr kern="100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地址与端口，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信息邮局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MPO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会根据收件人地址送到相应的终端。</a:t>
            </a:r>
          </a:p>
          <a:p>
            <a:pPr indent="628650" algn="just" ea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当然这个过程的实际工作要复杂得多，但从应用开发角度这样理解就可以了，信息传送过程由信息邮局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MPO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负责，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应用产品开发人员只需专注于终端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UE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的软硬件设计，以及人机交互系统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HCI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的软件开发。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CBB41FFE-94FA-C5A0-F0D4-4E85E4B64396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16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 bwMode="auto">
          <a:xfrm>
            <a:off x="690067" y="1005109"/>
            <a:ext cx="7344215" cy="720078"/>
          </a:xfrm>
          <a:prstGeom prst="round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pPr algn="l"/>
            <a:r>
              <a:rPr lang="en-US" sz="3600" b="0" dirty="0">
                <a:solidFill>
                  <a:schemeClr val="accent6"/>
                </a:solidFill>
                <a:latin typeface="+mn-lt"/>
                <a:ea typeface="黑体" panose="02010609060101010101" pitchFamily="49" charset="-122"/>
              </a:rPr>
              <a:t>8</a:t>
            </a:r>
            <a:r>
              <a:rPr lang="zh-CN" altLang="en-US" sz="3600" b="0" dirty="0">
                <a:solidFill>
                  <a:schemeClr val="accent6"/>
                </a:solidFill>
                <a:latin typeface="+mn-lt"/>
                <a:ea typeface="黑体" panose="02010609060101010101" pitchFamily="49" charset="-122"/>
              </a:rPr>
              <a:t>.</a:t>
            </a:r>
            <a:r>
              <a:rPr lang="en-US" altLang="zh-CN" sz="3600" b="0" dirty="0">
                <a:solidFill>
                  <a:schemeClr val="accent6"/>
                </a:solidFill>
                <a:latin typeface="+mn-lt"/>
                <a:ea typeface="黑体" panose="02010609060101010101" pitchFamily="49" charset="-122"/>
              </a:rPr>
              <a:t>3 </a:t>
            </a:r>
            <a:r>
              <a:rPr sz="3600" b="0" dirty="0">
                <a:solidFill>
                  <a:schemeClr val="accent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在局域网下验证</a:t>
            </a:r>
            <a:r>
              <a:rPr sz="3600" b="0" dirty="0">
                <a:solidFill>
                  <a:schemeClr val="accent6"/>
                </a:solidFill>
                <a:latin typeface="+mn-lt"/>
                <a:ea typeface="黑体" panose="02010609060101010101" pitchFamily="49" charset="-122"/>
              </a:rPr>
              <a:t>WiFi</a:t>
            </a:r>
            <a:r>
              <a:rPr sz="3600" b="0" dirty="0">
                <a:solidFill>
                  <a:schemeClr val="accent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通信过程</a:t>
            </a:r>
          </a:p>
        </p:txBody>
      </p:sp>
      <p:sp>
        <p:nvSpPr>
          <p:cNvPr id="16" name="圆角矩形 15"/>
          <p:cNvSpPr/>
          <p:nvPr/>
        </p:nvSpPr>
        <p:spPr bwMode="auto">
          <a:xfrm>
            <a:off x="682362" y="1806736"/>
            <a:ext cx="4615616" cy="576064"/>
          </a:xfrm>
          <a:prstGeom prst="roundRect">
            <a:avLst/>
          </a:prstGeom>
          <a:gradFill flip="none" rotWithShape="1">
            <a:gsLst>
              <a:gs pos="0">
                <a:srgbClr val="FFC000"/>
              </a:gs>
              <a:gs pos="50000">
                <a:srgbClr val="FFCC99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softEdge rad="38100"/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pPr algn="l"/>
            <a:r>
              <a:rPr lang="en-US" altLang="zh-CN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8.3.1 </a:t>
            </a:r>
            <a:r>
              <a:rPr sz="2800" b="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笔记本电脑方的设置</a:t>
            </a:r>
          </a:p>
        </p:txBody>
      </p:sp>
      <p:sp>
        <p:nvSpPr>
          <p:cNvPr id="10" name="圆角矩形 10"/>
          <p:cNvSpPr/>
          <p:nvPr/>
        </p:nvSpPr>
        <p:spPr bwMode="auto">
          <a:xfrm>
            <a:off x="695400" y="2491686"/>
            <a:ext cx="6480720" cy="3863340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noAutofit/>
          </a:bodyPr>
          <a:lstStyle/>
          <a:p>
            <a:pPr indent="628650" algn="just" eaLnBrk="1">
              <a:spcAft>
                <a:spcPts val="0"/>
              </a:spcAft>
            </a:pPr>
            <a:r>
              <a:rPr lang="en-US" altLang="zh-CN" sz="2800" kern="100" dirty="0">
                <a:solidFill>
                  <a:srgbClr val="FFFF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sz="28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打开移动热点</a:t>
            </a:r>
          </a:p>
          <a:p>
            <a:pPr indent="628650" algn="just" ea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在屏幕左下方的搜索栏目中，输入“移动热点设置”后，然后按回车键，进行移动热点设置。</a:t>
            </a:r>
          </a:p>
          <a:p>
            <a:pPr indent="628650" algn="just" eaLnBrk="1">
              <a:spcAft>
                <a:spcPts val="0"/>
              </a:spcAft>
            </a:pPr>
            <a:r>
              <a:rPr sz="28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2．</a:t>
            </a:r>
            <a:r>
              <a:rPr sz="28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编辑移动热点信息</a:t>
            </a:r>
          </a:p>
          <a:p>
            <a:pPr indent="628650" algn="just" ea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在该界面下，编辑“网络名称、网络密码、网络频带</a:t>
            </a:r>
            <a:r>
              <a:rPr lang="zh-CN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网络频带设为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2.4GHz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如右图所示；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这是由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AHL-STM32L431-WiFi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开发套件使用的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模块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EMW3072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决定的。</a:t>
            </a:r>
          </a:p>
          <a:p>
            <a:pPr indent="628650" algn="just" eaLnBrk="1">
              <a:spcAft>
                <a:spcPts val="0"/>
              </a:spcAft>
            </a:pPr>
            <a:endParaRPr lang="en-US" altLang="zh-CN" kern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8650" algn="just" eaLnBrk="1">
              <a:spcAft>
                <a:spcPts val="0"/>
              </a:spcAft>
            </a:pPr>
            <a:endParaRPr lang="en-US" altLang="zh-CN" kern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8650" algn="just" eaLnBrk="1">
              <a:spcAft>
                <a:spcPts val="0"/>
              </a:spcAft>
            </a:pPr>
            <a:endParaRPr lang="en-US" altLang="zh-CN" kern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8650" algn="just" eaLnBrk="1">
              <a:spcAft>
                <a:spcPts val="0"/>
              </a:spcAft>
            </a:pPr>
            <a:endParaRPr lang="en-US" altLang="zh-CN" kern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8650" algn="just" eaLnBrk="1">
              <a:spcAft>
                <a:spcPts val="0"/>
              </a:spcAft>
            </a:pPr>
            <a:endParaRPr lang="en-US" altLang="zh-CN" kern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8650" algn="just" eaLnBrk="1">
              <a:spcAft>
                <a:spcPts val="0"/>
              </a:spcAft>
            </a:pPr>
            <a:endParaRPr lang="en-US" altLang="zh-CN" kern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8650" algn="just" eaLnBrk="1">
              <a:spcAft>
                <a:spcPts val="0"/>
              </a:spcAft>
            </a:pPr>
            <a:endParaRPr lang="en-US" altLang="zh-CN" kern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-2147482618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105361114"/>
              </p:ext>
            </p:extLst>
          </p:nvPr>
        </p:nvGraphicFramePr>
        <p:xfrm>
          <a:off x="7248128" y="2040540"/>
          <a:ext cx="4320480" cy="42946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r:id="rId6" imgW="5372100" imgH="5334000" progId="PBrush">
                  <p:embed/>
                </p:oleObj>
              </mc:Choice>
              <mc:Fallback>
                <p:oleObj r:id="rId6" imgW="5372100" imgH="5334000" progId="PBrush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248128" y="2040540"/>
                        <a:ext cx="4320480" cy="429466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151C2DF4-6075-21C3-3814-1E7368A09C22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17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0" name="圆角矩形 10"/>
          <p:cNvSpPr/>
          <p:nvPr/>
        </p:nvSpPr>
        <p:spPr bwMode="auto">
          <a:xfrm>
            <a:off x="858191" y="1236064"/>
            <a:ext cx="10513168" cy="4965183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noAutofit/>
          </a:bodyPr>
          <a:lstStyle/>
          <a:p>
            <a:pPr indent="628650" algn="just" eaLnBrk="1">
              <a:spcAft>
                <a:spcPts val="0"/>
              </a:spcAft>
            </a:pPr>
            <a:r>
              <a:rPr sz="28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3．</a:t>
            </a:r>
            <a:r>
              <a:rPr sz="28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获取本机IP地址</a:t>
            </a:r>
          </a:p>
          <a:p>
            <a:pPr indent="628650" algn="just" ea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在屏幕左下方的搜索栏目中，键入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DOS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三个字母，然后按回车键，进入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DOS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命令界面。在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DOS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命令行下输入命令“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ipconfig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”获取本机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IP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地址，</a:t>
            </a:r>
            <a:r>
              <a:rPr lang="zh-CN" altLang="en-US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如下图所示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。本实验使用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Ipv4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地址，请记下这个地址，以便在终端程序中设置这个地址，方可进行通信。</a:t>
            </a:r>
          </a:p>
          <a:p>
            <a:pPr indent="628650" algn="just" eaLnBrk="1">
              <a:spcAft>
                <a:spcPts val="0"/>
              </a:spcAft>
            </a:pPr>
            <a:endParaRPr lang="en-US" altLang="zh-CN" kern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8650" algn="just" eaLnBrk="1">
              <a:spcAft>
                <a:spcPts val="0"/>
              </a:spcAft>
            </a:pPr>
            <a:endParaRPr lang="en-US" altLang="zh-CN" kern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8650" algn="just" eaLnBrk="1">
              <a:spcAft>
                <a:spcPts val="0"/>
              </a:spcAft>
            </a:pPr>
            <a:endParaRPr lang="en-US" altLang="zh-CN" kern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8650" algn="just" eaLnBrk="1">
              <a:spcAft>
                <a:spcPts val="0"/>
              </a:spcAft>
            </a:pPr>
            <a:endParaRPr lang="en-US" altLang="zh-CN" kern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8650" algn="just" eaLnBrk="1">
              <a:spcAft>
                <a:spcPts val="0"/>
              </a:spcAft>
            </a:pPr>
            <a:endParaRPr lang="en-US" altLang="zh-CN" kern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-2147482589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642972923"/>
              </p:ext>
            </p:extLst>
          </p:nvPr>
        </p:nvGraphicFramePr>
        <p:xfrm>
          <a:off x="1464408" y="3501008"/>
          <a:ext cx="9300733" cy="23038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5" r:id="rId6" imgW="4457700" imgH="1104900" progId="PBrush">
                  <p:embed/>
                </p:oleObj>
              </mc:Choice>
              <mc:Fallback>
                <p:oleObj r:id="rId6" imgW="4457700" imgH="1104900" progId="PBrush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64408" y="3501008"/>
                        <a:ext cx="9300733" cy="230386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灯片编号占位符 2">
            <a:extLst>
              <a:ext uri="{FF2B5EF4-FFF2-40B4-BE49-F238E27FC236}">
                <a16:creationId xmlns:a16="http://schemas.microsoft.com/office/drawing/2014/main" id="{16CFEFF4-B7B7-AFDA-07B1-D96709352B17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18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矩形 22"/>
          <p:cNvSpPr/>
          <p:nvPr/>
        </p:nvSpPr>
        <p:spPr bwMode="auto">
          <a:xfrm>
            <a:off x="606576" y="1942561"/>
            <a:ext cx="10980679" cy="588381"/>
          </a:xfrm>
          <a:prstGeom prst="round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pPr algn="l"/>
            <a:r>
              <a:rPr lang="en-US" altLang="zh-CN" sz="3200" b="0" dirty="0">
                <a:solidFill>
                  <a:schemeClr val="accent6"/>
                </a:solidFill>
                <a:latin typeface="+mn-lt"/>
                <a:ea typeface="黑体" panose="02010609060101010101" pitchFamily="49" charset="-122"/>
              </a:rPr>
              <a:t>8.1 </a:t>
            </a:r>
            <a:r>
              <a:rPr lang="zh-CN" altLang="en-US" sz="3200" b="0" dirty="0">
                <a:solidFill>
                  <a:schemeClr val="accent6"/>
                </a:solidFill>
                <a:latin typeface="+mn-lt"/>
                <a:ea typeface="黑体" panose="02010609060101010101" pitchFamily="49" charset="-122"/>
              </a:rPr>
              <a:t>WiFi应用开发概述</a:t>
            </a:r>
          </a:p>
        </p:txBody>
      </p:sp>
      <p:sp>
        <p:nvSpPr>
          <p:cNvPr id="10" name="圆角矩形 9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606576" y="2572291"/>
            <a:ext cx="10980678" cy="588381"/>
          </a:xfrm>
          <a:prstGeom prst="round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pPr algn="l"/>
            <a:r>
              <a:rPr lang="en-US" altLang="zh-CN" sz="3200" b="0" dirty="0">
                <a:solidFill>
                  <a:schemeClr val="accent6"/>
                </a:solidFill>
                <a:latin typeface="+mn-lt"/>
                <a:ea typeface="黑体" panose="02010609060101010101" pitchFamily="49" charset="-122"/>
              </a:rPr>
              <a:t>8.2 </a:t>
            </a:r>
            <a:r>
              <a:rPr sz="3200" b="0" dirty="0">
                <a:solidFill>
                  <a:schemeClr val="accent6"/>
                </a:solidFill>
                <a:latin typeface="+mn-lt"/>
                <a:ea typeface="黑体" panose="02010609060101010101" pitchFamily="49" charset="-122"/>
              </a:rPr>
              <a:t>WiFi应用架构及通信基本过程</a:t>
            </a:r>
          </a:p>
        </p:txBody>
      </p:sp>
      <p:sp>
        <p:nvSpPr>
          <p:cNvPr id="13" name="圆角矩形 12"/>
          <p:cNvSpPr/>
          <p:nvPr/>
        </p:nvSpPr>
        <p:spPr bwMode="auto">
          <a:xfrm>
            <a:off x="606576" y="3202021"/>
            <a:ext cx="10980679" cy="588381"/>
          </a:xfrm>
          <a:prstGeom prst="round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pPr algn="l"/>
            <a:r>
              <a:rPr lang="en-US" altLang="zh-CN" sz="3200" b="0" dirty="0">
                <a:solidFill>
                  <a:schemeClr val="accent6"/>
                </a:solidFill>
                <a:latin typeface="+mn-lt"/>
                <a:ea typeface="黑体" panose="02010609060101010101" pitchFamily="49" charset="-122"/>
              </a:rPr>
              <a:t>8.3 </a:t>
            </a:r>
            <a:r>
              <a:rPr sz="3200" b="0" dirty="0">
                <a:solidFill>
                  <a:schemeClr val="accent6"/>
                </a:solidFill>
                <a:latin typeface="+mn-lt"/>
                <a:ea typeface="黑体" panose="02010609060101010101" pitchFamily="49" charset="-122"/>
              </a:rPr>
              <a:t>在局域网下验证WiFi通信过程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9" name="圆角矩形 12"/>
          <p:cNvSpPr/>
          <p:nvPr/>
        </p:nvSpPr>
        <p:spPr bwMode="auto">
          <a:xfrm>
            <a:off x="606576" y="3831751"/>
            <a:ext cx="10980679" cy="588381"/>
          </a:xfrm>
          <a:prstGeom prst="round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pPr algn="l"/>
            <a:r>
              <a:rPr lang="en-US" altLang="zh-CN" sz="3200" b="0" dirty="0">
                <a:solidFill>
                  <a:schemeClr val="accent6"/>
                </a:solidFill>
                <a:latin typeface="+mn-lt"/>
                <a:ea typeface="黑体" panose="02010609060101010101" pitchFamily="49" charset="-122"/>
              </a:rPr>
              <a:t>8.4 </a:t>
            </a:r>
            <a:r>
              <a:rPr sz="3200" b="0" dirty="0">
                <a:solidFill>
                  <a:schemeClr val="accent6"/>
                </a:solidFill>
                <a:latin typeface="+mn-lt"/>
                <a:ea typeface="黑体" panose="02010609060101010101" pitchFamily="49" charset="-122"/>
              </a:rPr>
              <a:t>在公网下验证WiFi通信过程</a:t>
            </a:r>
          </a:p>
        </p:txBody>
      </p:sp>
      <p:sp>
        <p:nvSpPr>
          <p:cNvPr id="14" name="圆角矩形 12"/>
          <p:cNvSpPr/>
          <p:nvPr/>
        </p:nvSpPr>
        <p:spPr bwMode="auto">
          <a:xfrm>
            <a:off x="606576" y="4461481"/>
            <a:ext cx="10980679" cy="588381"/>
          </a:xfrm>
          <a:prstGeom prst="round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pPr algn="l"/>
            <a:r>
              <a:rPr lang="en-US" altLang="zh-CN" sz="3200" b="0" dirty="0">
                <a:solidFill>
                  <a:schemeClr val="accent6"/>
                </a:solidFill>
                <a:latin typeface="+mn-lt"/>
                <a:ea typeface="黑体" panose="02010609060101010101" pitchFamily="49" charset="-122"/>
              </a:rPr>
              <a:t>8.5 </a:t>
            </a:r>
            <a:r>
              <a:rPr lang="zh-CN" altLang="en-US" sz="3200" b="0" dirty="0">
                <a:solidFill>
                  <a:schemeClr val="accent6"/>
                </a:solidFill>
                <a:latin typeface="+mn-lt"/>
                <a:ea typeface="黑体" panose="02010609060101010101" pitchFamily="49" charset="-122"/>
              </a:rPr>
              <a:t>程序模板简明解析</a:t>
            </a:r>
          </a:p>
        </p:txBody>
      </p:sp>
      <p:sp>
        <p:nvSpPr>
          <p:cNvPr id="3" name="圆角矩形 12"/>
          <p:cNvSpPr/>
          <p:nvPr>
            <p:custDataLst>
              <p:tags r:id="rId1"/>
            </p:custDataLst>
          </p:nvPr>
        </p:nvSpPr>
        <p:spPr bwMode="auto">
          <a:xfrm>
            <a:off x="606576" y="5091211"/>
            <a:ext cx="10980679" cy="588381"/>
          </a:xfrm>
          <a:prstGeom prst="round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pPr algn="l"/>
            <a:r>
              <a:rPr lang="en-US" altLang="zh-CN" sz="3200" b="0" dirty="0">
                <a:solidFill>
                  <a:schemeClr val="accent6"/>
                </a:solidFill>
                <a:latin typeface="+mn-lt"/>
                <a:ea typeface="黑体" panose="02010609060101010101" pitchFamily="49" charset="-122"/>
              </a:rPr>
              <a:t>8.6 </a:t>
            </a:r>
            <a:r>
              <a:rPr lang="zh-CN" altLang="en-US" sz="3200" b="0" dirty="0">
                <a:solidFill>
                  <a:schemeClr val="accent6"/>
                </a:solidFill>
                <a:latin typeface="+mn-lt"/>
                <a:ea typeface="黑体" panose="02010609060101010101" pitchFamily="49" charset="-122"/>
              </a:rPr>
              <a:t>远程更新终端UE程序</a:t>
            </a:r>
          </a:p>
        </p:txBody>
      </p:sp>
      <p:sp>
        <p:nvSpPr>
          <p:cNvPr id="4" name="圆角矩形 12"/>
          <p:cNvSpPr/>
          <p:nvPr>
            <p:custDataLst>
              <p:tags r:id="rId2"/>
            </p:custDataLst>
          </p:nvPr>
        </p:nvSpPr>
        <p:spPr bwMode="auto">
          <a:xfrm>
            <a:off x="606576" y="5720939"/>
            <a:ext cx="10980679" cy="588381"/>
          </a:xfrm>
          <a:prstGeom prst="round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pPr algn="l"/>
            <a:r>
              <a:rPr lang="en-US" altLang="zh-CN" sz="3200" b="0" dirty="0">
                <a:solidFill>
                  <a:schemeClr val="accent6"/>
                </a:solidFill>
                <a:latin typeface="+mn-lt"/>
                <a:ea typeface="黑体" panose="02010609060101010101" pitchFamily="49" charset="-122"/>
              </a:rPr>
              <a:t>8.7 </a:t>
            </a:r>
            <a:r>
              <a:rPr lang="zh-CN" altLang="en-US" sz="3200" b="0" dirty="0">
                <a:solidFill>
                  <a:schemeClr val="accent6"/>
                </a:solidFill>
                <a:latin typeface="+mn-lt"/>
                <a:ea typeface="黑体" panose="02010609060101010101" pitchFamily="49" charset="-122"/>
              </a:rPr>
              <a:t>本章小结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8254800" y="6494400"/>
            <a:ext cx="2743200" cy="365125"/>
          </a:xfrm>
        </p:spPr>
        <p:txBody>
          <a:bodyPr/>
          <a:lstStyle/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1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  <p:sp>
        <p:nvSpPr>
          <p:cNvPr id="7" name="圆角矩形 10">
            <a:extLst>
              <a:ext uri="{FF2B5EF4-FFF2-40B4-BE49-F238E27FC236}">
                <a16:creationId xmlns:a16="http://schemas.microsoft.com/office/drawing/2014/main" id="{72C0ED0F-1F9B-B074-2346-84AA6F0755CC}"/>
              </a:ext>
            </a:extLst>
          </p:cNvPr>
          <p:cNvSpPr/>
          <p:nvPr/>
        </p:nvSpPr>
        <p:spPr bwMode="auto">
          <a:xfrm>
            <a:off x="645045" y="1114650"/>
            <a:ext cx="10942210" cy="717857"/>
          </a:xfrm>
          <a:prstGeom prst="roundRect">
            <a:avLst/>
          </a:prstGeom>
          <a:noFill/>
          <a:ln w="9525" cap="flat" cmpd="sng" algn="ctr">
            <a:solidFill>
              <a:srgbClr val="FFFF00"/>
            </a:solidFill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pPr algn="ctr"/>
            <a:r>
              <a:rPr lang="zh-CN" altLang="en-US" sz="3600" b="0" dirty="0">
                <a:solidFill>
                  <a:srgbClr val="FFFF00"/>
                </a:solidFill>
                <a:latin typeface="+mn-lt"/>
                <a:ea typeface="黑体" panose="02010609060101010101" pitchFamily="49" charset="-122"/>
              </a:rPr>
              <a:t>第</a:t>
            </a:r>
            <a:r>
              <a:rPr lang="en-US" altLang="zh-CN" sz="3600" b="0" dirty="0">
                <a:solidFill>
                  <a:srgbClr val="FFFF00"/>
                </a:solidFill>
                <a:latin typeface="+mn-lt"/>
                <a:ea typeface="黑体" panose="02010609060101010101" pitchFamily="49" charset="-122"/>
              </a:rPr>
              <a:t>8</a:t>
            </a:r>
            <a:r>
              <a:rPr lang="zh-CN" altLang="en-US" sz="3600" b="0" dirty="0">
                <a:solidFill>
                  <a:srgbClr val="FFFF00"/>
                </a:solidFill>
                <a:latin typeface="+mn-lt"/>
                <a:ea typeface="黑体" panose="02010609060101010101" pitchFamily="49" charset="-122"/>
              </a:rPr>
              <a:t>章 </a:t>
            </a:r>
            <a:r>
              <a:rPr kumimoji="0" lang="zh-CN" altLang="en-US" sz="3600" b="0" i="0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基于</a:t>
            </a:r>
            <a:r>
              <a:rPr kumimoji="0" lang="en-US" altLang="zh-CN" sz="3600" b="0" i="0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WiFi</a:t>
            </a:r>
            <a:r>
              <a:rPr kumimoji="0" lang="zh-CN" altLang="en-US" sz="3600" b="0" i="0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通信的物联网应用开发</a:t>
            </a:r>
            <a:endParaRPr lang="zh-CN" altLang="en-US" sz="3600" b="0" dirty="0">
              <a:solidFill>
                <a:srgbClr val="FFFF00"/>
              </a:solidFill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 bwMode="auto">
          <a:xfrm>
            <a:off x="570159" y="867461"/>
            <a:ext cx="5256584" cy="576064"/>
          </a:xfrm>
          <a:prstGeom prst="roundRect">
            <a:avLst/>
          </a:prstGeom>
          <a:gradFill flip="none" rotWithShape="1">
            <a:gsLst>
              <a:gs pos="0">
                <a:srgbClr val="FFC000"/>
              </a:gs>
              <a:gs pos="50000">
                <a:srgbClr val="FFCC99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softEdge rad="38100"/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pPr algn="l"/>
            <a:r>
              <a:rPr lang="en-US" altLang="zh-CN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8.3.2 </a:t>
            </a:r>
            <a:r>
              <a:rPr sz="2800" b="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修改终端程序并下载运行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2" name="圆角矩形 10"/>
          <p:cNvSpPr/>
          <p:nvPr/>
        </p:nvSpPr>
        <p:spPr bwMode="auto">
          <a:xfrm>
            <a:off x="570159" y="1475296"/>
            <a:ext cx="11089231" cy="4906032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noAutofit/>
          </a:bodyPr>
          <a:lstStyle/>
          <a:p>
            <a:pPr indent="628650" algn="just" eaLnBrk="1">
              <a:spcAft>
                <a:spcPts val="0"/>
              </a:spcAft>
            </a:pPr>
            <a:endParaRPr kern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-2147482616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088284236"/>
              </p:ext>
            </p:extLst>
          </p:nvPr>
        </p:nvGraphicFramePr>
        <p:xfrm>
          <a:off x="3791744" y="3856329"/>
          <a:ext cx="4783524" cy="23425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r:id="rId6" imgW="5410200" imgH="2659380" progId="PBrush">
                  <p:embed/>
                </p:oleObj>
              </mc:Choice>
              <mc:Fallback>
                <p:oleObj r:id="rId6" imgW="5410200" imgH="2659380" progId="PBrush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91744" y="3856329"/>
                        <a:ext cx="4783524" cy="234258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灯片编号占位符 2">
            <a:extLst>
              <a:ext uri="{FF2B5EF4-FFF2-40B4-BE49-F238E27FC236}">
                <a16:creationId xmlns:a16="http://schemas.microsoft.com/office/drawing/2014/main" id="{EE2339E1-1694-F358-3E09-0AB9ED7C8C6D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19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  <p:sp>
        <p:nvSpPr>
          <p:cNvPr id="4" name="矩形 3"/>
          <p:cNvSpPr/>
          <p:nvPr/>
        </p:nvSpPr>
        <p:spPr>
          <a:xfrm>
            <a:off x="695400" y="1486449"/>
            <a:ext cx="10757124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8650" algn="just" eaLnBrk="1">
              <a:spcAft>
                <a:spcPts val="0"/>
              </a:spcAft>
            </a:pPr>
            <a:r>
              <a:rPr lang="en-US" altLang="zh-CN" sz="2800" kern="10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800" kern="10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2800" kern="1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修改终端程序的服务器及</a:t>
            </a:r>
            <a:r>
              <a:rPr lang="en-US" altLang="zh-CN" sz="2800" kern="10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lang="zh-CN" altLang="en-US" sz="2800" kern="1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配置</a:t>
            </a:r>
          </a:p>
          <a:p>
            <a:pPr marL="0" indent="628650" algn="just" eaLnBrk="1">
              <a:spcAft>
                <a:spcPts val="0"/>
              </a:spcAft>
            </a:pPr>
            <a:r>
              <a:rPr lang="zh-CN" altLang="en-US"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复制电子资源下</a:t>
            </a:r>
            <a:r>
              <a:rPr lang="zh-CN" altLang="en-US" kern="100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kern="100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..\03-Software\CH08-WiFi-IoT ”</a:t>
            </a:r>
            <a:r>
              <a:rPr lang="zh-CN" altLang="en-US"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文件夹中的</a:t>
            </a:r>
            <a:r>
              <a:rPr lang="en-US" altLang="zh-CN" kern="100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User-WiFi</a:t>
            </a:r>
            <a:r>
              <a:rPr lang="zh-CN" altLang="en-US"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程序（注意文件名中有芯片型号）复制为</a:t>
            </a:r>
            <a:r>
              <a:rPr lang="en-US" altLang="zh-CN" kern="100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User-WiFi-Test1</a:t>
            </a:r>
            <a:r>
              <a:rPr lang="zh-CN" altLang="en-US" kern="100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修改这个程序进行测试使用。利用</a:t>
            </a:r>
            <a:r>
              <a:rPr lang="en-US" altLang="zh-CN" kern="100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AHL-GEC-IDE</a:t>
            </a:r>
            <a:r>
              <a:rPr lang="zh-CN" altLang="en-US"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打开这个工程，修改“</a:t>
            </a:r>
            <a:r>
              <a:rPr lang="en-US" altLang="zh-CN" kern="1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\07_AppPrg\includes.h</a:t>
            </a:r>
            <a:r>
              <a:rPr lang="en-US" altLang="zh-CN"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中的</a:t>
            </a:r>
            <a:r>
              <a:rPr lang="en-US" altLang="zh-CN" kern="100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flashInit</a:t>
            </a:r>
            <a:r>
              <a:rPr lang="zh-CN" altLang="en-US"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数组，如图所示，</a:t>
            </a:r>
            <a:r>
              <a:rPr lang="en-US" altLang="zh-CN" kern="100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IP</a:t>
            </a:r>
            <a:r>
              <a:rPr lang="zh-CN" altLang="en-US"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地址改为：</a:t>
            </a:r>
            <a:r>
              <a:rPr lang="en-US" altLang="zh-CN" kern="100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192.168.2.96</a:t>
            </a:r>
            <a:r>
              <a:rPr lang="zh-CN" altLang="en-US"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，端口号可设为</a:t>
            </a:r>
            <a:r>
              <a:rPr lang="en-US" altLang="zh-CN" kern="100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32225</a:t>
            </a:r>
            <a:r>
              <a:rPr lang="zh-CN" altLang="en-US" kern="100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同时将</a:t>
            </a:r>
            <a:r>
              <a:rPr lang="en-US" altLang="zh-CN" kern="100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lang="zh-CN" altLang="en-US"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名称、</a:t>
            </a:r>
            <a:r>
              <a:rPr lang="en-US" altLang="zh-CN" kern="100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lang="zh-CN" altLang="en-US"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密码分别修改</a:t>
            </a:r>
            <a:r>
              <a:rPr lang="en-US" altLang="zh-CN" kern="100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WiFiTest</a:t>
            </a:r>
            <a:r>
              <a:rPr lang="zh-CN" altLang="en-US" kern="100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kern="100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12345678</a:t>
            </a:r>
            <a:r>
              <a:rPr lang="zh-CN" altLang="en-US" kern="100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kern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2" name="圆角矩形 10"/>
          <p:cNvSpPr/>
          <p:nvPr/>
        </p:nvSpPr>
        <p:spPr bwMode="auto">
          <a:xfrm>
            <a:off x="768008" y="1221107"/>
            <a:ext cx="10657184" cy="5088213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noAutofit/>
          </a:bodyPr>
          <a:lstStyle/>
          <a:p>
            <a:pPr indent="628650" algn="just" eaLnBrk="1">
              <a:spcAft>
                <a:spcPts val="0"/>
              </a:spcAft>
            </a:pPr>
            <a:r>
              <a:rPr sz="28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2．</a:t>
            </a:r>
            <a:r>
              <a:rPr sz="28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编译下载运行修改后的终端程序</a:t>
            </a:r>
          </a:p>
          <a:p>
            <a:pPr indent="628650" algn="just" eaLnBrk="1">
              <a:spcAft>
                <a:spcPts val="0"/>
              </a:spcAft>
            </a:pPr>
            <a:r>
              <a:rPr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删除工程中原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Debug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文件夹，重新编译工程，下载到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GEC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kern="1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正常情况如图所示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。此时，在屏幕左下方的搜索栏目中，输入“移动热点设置”</a:t>
            </a:r>
            <a:r>
              <a:rPr kern="1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后</a:t>
            </a:r>
            <a:r>
              <a:rPr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，按回车键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，进入移动热点界面，可以看到已连接的设备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台，这说明我们的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终端已经通过</a:t>
            </a:r>
            <a:r>
              <a:rPr kern="10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通信的方式连接的笔记本电脑的移动热点</a:t>
            </a:r>
            <a:r>
              <a:rPr lang="zh-CN"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graphicFrame>
        <p:nvGraphicFramePr>
          <p:cNvPr id="3" name="对象 -2147482588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98613577"/>
              </p:ext>
            </p:extLst>
          </p:nvPr>
        </p:nvGraphicFramePr>
        <p:xfrm>
          <a:off x="2717233" y="3429000"/>
          <a:ext cx="6912767" cy="28013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3" r:id="rId6" imgW="13174980" imgH="5410200" progId="PBrush">
                  <p:embed/>
                </p:oleObj>
              </mc:Choice>
              <mc:Fallback>
                <p:oleObj r:id="rId6" imgW="13174980" imgH="5410200" progId="PBrush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17233" y="3429000"/>
                        <a:ext cx="6912767" cy="280136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灯片编号占位符 2">
            <a:extLst>
              <a:ext uri="{FF2B5EF4-FFF2-40B4-BE49-F238E27FC236}">
                <a16:creationId xmlns:a16="http://schemas.microsoft.com/office/drawing/2014/main" id="{2F93A0D7-0597-55BF-A78C-40053D1B33D5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20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 bwMode="auto">
          <a:xfrm>
            <a:off x="551384" y="882073"/>
            <a:ext cx="5328592" cy="576064"/>
          </a:xfrm>
          <a:prstGeom prst="roundRect">
            <a:avLst/>
          </a:prstGeom>
          <a:gradFill flip="none" rotWithShape="1">
            <a:gsLst>
              <a:gs pos="0">
                <a:srgbClr val="FFC000"/>
              </a:gs>
              <a:gs pos="50000">
                <a:srgbClr val="FFCC99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softEdge rad="38100"/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pPr algn="l"/>
            <a:r>
              <a:rPr lang="en-US" altLang="zh-CN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8.3.3 </a:t>
            </a:r>
            <a:r>
              <a:rPr sz="2800" b="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修改并运行</a:t>
            </a:r>
            <a:r>
              <a:rPr sz="2800" b="0" kern="100" dirty="0"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CS-Monitor</a:t>
            </a:r>
            <a:r>
              <a:rPr sz="2800" b="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程序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2" name="圆角矩形 10"/>
          <p:cNvSpPr/>
          <p:nvPr/>
        </p:nvSpPr>
        <p:spPr bwMode="auto">
          <a:xfrm>
            <a:off x="476970" y="1484784"/>
            <a:ext cx="11275610" cy="4959170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noAutofit/>
          </a:bodyPr>
          <a:lstStyle/>
          <a:p>
            <a:pPr indent="628650" algn="just" eaLnBrk="1">
              <a:spcAft>
                <a:spcPts val="0"/>
              </a:spcAft>
            </a:pPr>
            <a:r>
              <a:rPr lang="en-US" sz="2800" kern="100" dirty="0">
                <a:solidFill>
                  <a:srgbClr val="FFFF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sz="28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．修改</a:t>
            </a:r>
            <a:r>
              <a:rPr sz="2800" kern="100" dirty="0">
                <a:solidFill>
                  <a:srgbClr val="FFFF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CS-Monitor</a:t>
            </a:r>
            <a:r>
              <a:rPr sz="28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程序中的端口号</a:t>
            </a:r>
          </a:p>
          <a:p>
            <a:pPr indent="628650" algn="just" ea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复制电子资源下“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..\03-Software\CH08-WiFi-IoT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”文件夹中的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CS-Monitor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程序复制为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CS-Monitor-Test1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，修改这个程序进行测试使用。双击该文件夹下解决方案文件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AHL-IoT.sln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，打开工程，修改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04_Resource\AHL.xml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中的本地端口号与终端设置的一致即可，例如本例面向终端的端口号为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32225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，面向人机交互系统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HCI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（网页、手机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APP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、微信小程序）的端口号为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32226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。面向终端的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IP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地址使用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local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，面向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HCI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IP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地址使用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ws://0.0.0.0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，如</a:t>
            </a:r>
            <a:r>
              <a:rPr lang="zh-CN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pic>
        <p:nvPicPr>
          <p:cNvPr id="481" name="图片 48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9696" y="4365104"/>
            <a:ext cx="5832648" cy="2038363"/>
          </a:xfrm>
          <a:prstGeom prst="rect">
            <a:avLst/>
          </a:prstGeom>
        </p:spPr>
      </p:pic>
      <p:sp>
        <p:nvSpPr>
          <p:cNvPr id="2" name="灯片编号占位符 2">
            <a:extLst>
              <a:ext uri="{FF2B5EF4-FFF2-40B4-BE49-F238E27FC236}">
                <a16:creationId xmlns:a16="http://schemas.microsoft.com/office/drawing/2014/main" id="{5DC5685E-A886-67AA-CCB0-ED7F6FC8169D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21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2" name="圆角矩形 10"/>
          <p:cNvSpPr/>
          <p:nvPr/>
        </p:nvSpPr>
        <p:spPr bwMode="auto">
          <a:xfrm>
            <a:off x="696151" y="1066301"/>
            <a:ext cx="10800898" cy="5428100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noAutofit/>
          </a:bodyPr>
          <a:lstStyle/>
          <a:p>
            <a:pPr indent="628650" algn="just" eaLnBrk="1">
              <a:spcAft>
                <a:spcPts val="0"/>
              </a:spcAft>
            </a:pPr>
            <a:r>
              <a:rPr sz="28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2．</a:t>
            </a:r>
            <a:r>
              <a:rPr sz="28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修改</a:t>
            </a:r>
            <a:r>
              <a:rPr sz="2800" kern="100" dirty="0">
                <a:solidFill>
                  <a:srgbClr val="FFFF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CS-Monitor</a:t>
            </a:r>
            <a:r>
              <a:rPr sz="28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程序中的端口号</a:t>
            </a:r>
          </a:p>
          <a:p>
            <a:pPr indent="628650" algn="just" eaLnBrk="1">
              <a:spcAft>
                <a:spcPts val="0"/>
              </a:spcAft>
            </a:pPr>
            <a:r>
              <a:rPr lang="zh-CN" altLang="en-US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每隔</a:t>
            </a:r>
            <a:r>
              <a:rPr lang="en-US" altLang="zh-CN"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en-US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秒</a:t>
            </a:r>
            <a:r>
              <a:rPr lang="en-US" altLang="zh-CN"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CS-Monitor</a:t>
            </a:r>
            <a:r>
              <a:rPr lang="zh-CN" altLang="en-US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将会收到来自</a:t>
            </a:r>
            <a:r>
              <a:rPr lang="en-US" altLang="zh-CN" kern="100" dirty="0" err="1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lang="zh-CN" altLang="en-US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终端的数据，</a:t>
            </a:r>
            <a:r>
              <a:rPr lang="zh-CN" altLang="en-US" kern="100" spc="-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正常显示如下图所示。</a:t>
            </a:r>
            <a:r>
              <a:rPr lang="zh-CN" altLang="en-US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在收到数据后的短时间内可以更改上传间隔，例如改为</a:t>
            </a:r>
            <a:r>
              <a:rPr lang="en-US" altLang="zh-CN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en-US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秒，单击</a:t>
            </a:r>
            <a:r>
              <a:rPr lang="en-US" altLang="zh-CN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回发</a:t>
            </a:r>
            <a:r>
              <a:rPr lang="en-US" altLang="zh-CN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按钮，再单击</a:t>
            </a:r>
            <a:r>
              <a:rPr lang="en-US" altLang="zh-CN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清空</a:t>
            </a:r>
            <a:r>
              <a:rPr lang="en-US" altLang="zh-CN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按钮，下次上来的数据时间间隔已经改变。</a:t>
            </a:r>
            <a:endParaRPr kern="1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1" name="图片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560" y="2924944"/>
            <a:ext cx="6691816" cy="3534989"/>
          </a:xfrm>
          <a:prstGeom prst="rect">
            <a:avLst/>
          </a:prstGeom>
        </p:spPr>
      </p:pic>
      <p:sp>
        <p:nvSpPr>
          <p:cNvPr id="2" name="灯片编号占位符 2">
            <a:extLst>
              <a:ext uri="{FF2B5EF4-FFF2-40B4-BE49-F238E27FC236}">
                <a16:creationId xmlns:a16="http://schemas.microsoft.com/office/drawing/2014/main" id="{9A9E9895-AEBB-B436-9B5B-D73F79D5B0DC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22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2" name="圆角矩形 10"/>
          <p:cNvSpPr/>
          <p:nvPr/>
        </p:nvSpPr>
        <p:spPr bwMode="auto">
          <a:xfrm>
            <a:off x="623392" y="1700808"/>
            <a:ext cx="10881061" cy="4212487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noAutofit/>
          </a:bodyPr>
          <a:lstStyle/>
          <a:p>
            <a:pPr indent="628650" algn="just" eaLnBrk="1">
              <a:spcAft>
                <a:spcPts val="0"/>
              </a:spcAft>
            </a:pPr>
            <a:r>
              <a:rPr sz="28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3．</a:t>
            </a:r>
            <a:r>
              <a:rPr sz="28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查看数据库与表的简单方法</a:t>
            </a:r>
          </a:p>
          <a:p>
            <a:pPr indent="628650" algn="just" eaLnBrk="1" latin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数据存放在数据库文件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AHL-IoT.mdf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中，该文件处于工程文件夹的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“..\ 04_Resource\DataBase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”文件夹内，该文件夹内还有另一文件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AHL-IoT_log.ldf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，它是自动生成的日志文件。</a:t>
            </a:r>
          </a:p>
          <a:p>
            <a:pPr indent="628650" algn="just" ea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AHL-IoT.mdf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内含几张数据表，每张数据表都由行和列组成，每一列称为一个字段，每一行称为一个记录，在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C#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开发环境中简单地查看数据库与表的内容的步骤如下：</a:t>
            </a:r>
          </a:p>
          <a:p>
            <a:pPr indent="628650" algn="just" ea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1）打开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CS-Monitor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工程，利用“解决方案资源管理器”查看程序。</a:t>
            </a:r>
          </a:p>
          <a:p>
            <a:pPr indent="628650" algn="just" ea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2）查看数据库。</a:t>
            </a:r>
          </a:p>
          <a:p>
            <a:pPr indent="628650" algn="just" ea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3）查看数据内的表。</a:t>
            </a:r>
          </a:p>
        </p:txBody>
      </p:sp>
      <p:sp>
        <p:nvSpPr>
          <p:cNvPr id="4" name="灯片编号占位符 2">
            <a:extLst>
              <a:ext uri="{FF2B5EF4-FFF2-40B4-BE49-F238E27FC236}">
                <a16:creationId xmlns:a16="http://schemas.microsoft.com/office/drawing/2014/main" id="{E3F9BCCF-FDBD-8A0F-4727-FBBC05139A24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23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 bwMode="auto">
          <a:xfrm>
            <a:off x="705943" y="1006833"/>
            <a:ext cx="4463896" cy="576064"/>
          </a:xfrm>
          <a:prstGeom prst="roundRect">
            <a:avLst/>
          </a:prstGeom>
          <a:gradFill flip="none" rotWithShape="1">
            <a:gsLst>
              <a:gs pos="0">
                <a:srgbClr val="FFC000"/>
              </a:gs>
              <a:gs pos="50000">
                <a:srgbClr val="FFCC99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softEdge rad="38100"/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pPr algn="l"/>
            <a:r>
              <a:rPr lang="en-US" altLang="zh-CN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8.3.4 </a:t>
            </a:r>
            <a:r>
              <a:rPr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sz="2800" b="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修改并运行</a:t>
            </a:r>
            <a:r>
              <a:rPr sz="2800" b="0" kern="100" dirty="0"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Web</a:t>
            </a:r>
            <a:r>
              <a:rPr sz="2800" b="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程序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2" name="圆角矩形 10"/>
          <p:cNvSpPr/>
          <p:nvPr/>
        </p:nvSpPr>
        <p:spPr bwMode="auto">
          <a:xfrm>
            <a:off x="704185" y="1653801"/>
            <a:ext cx="10784829" cy="4727527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noAutofit/>
          </a:bodyPr>
          <a:lstStyle/>
          <a:p>
            <a:pPr indent="720000" algn="just" eaLnBrk="1">
              <a:spcAft>
                <a:spcPts val="0"/>
              </a:spcAft>
            </a:pPr>
            <a:r>
              <a:rPr sz="28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1．</a:t>
            </a:r>
            <a:r>
              <a:rPr sz="28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修改</a:t>
            </a:r>
            <a:r>
              <a:rPr sz="2800" kern="100" dirty="0">
                <a:solidFill>
                  <a:srgbClr val="FFFF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Web</a:t>
            </a:r>
            <a:r>
              <a:rPr sz="28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程序中的</a:t>
            </a:r>
            <a:r>
              <a:rPr sz="2800" kern="100" dirty="0">
                <a:solidFill>
                  <a:srgbClr val="FFFF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IP</a:t>
            </a:r>
            <a:r>
              <a:rPr sz="28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地址及端口号</a:t>
            </a:r>
          </a:p>
          <a:p>
            <a:pPr indent="720000" algn="just" eaLnBrk="1" latin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复制电子资源下“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..\03-Software\CH08-WiFi-IoT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”文件夹中的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Web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程序为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Web-Test1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，修改这个程序进行测试使用。双击该文件夹下解决方案文件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US-Web.sln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，打开工程，修改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Web.config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中的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IP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地址及端口号，与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CS-Monitor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设置的一致即可，例如本例面向人机交互系统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HCI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（如网页）的端口号为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32226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IP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地址使用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ws://192.168.2.96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，如</a:t>
            </a:r>
            <a:r>
              <a:rPr lang="zh-CN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pic>
        <p:nvPicPr>
          <p:cNvPr id="481" name="图片 48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2175" y="4196675"/>
            <a:ext cx="6045200" cy="2112645"/>
          </a:xfrm>
          <a:prstGeom prst="rect">
            <a:avLst/>
          </a:prstGeom>
        </p:spPr>
      </p:pic>
      <p:sp>
        <p:nvSpPr>
          <p:cNvPr id="2" name="灯片编号占位符 2">
            <a:extLst>
              <a:ext uri="{FF2B5EF4-FFF2-40B4-BE49-F238E27FC236}">
                <a16:creationId xmlns:a16="http://schemas.microsoft.com/office/drawing/2014/main" id="{A591272E-5621-896A-02E5-096E53603169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24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2" name="圆角矩形 10"/>
          <p:cNvSpPr/>
          <p:nvPr/>
        </p:nvSpPr>
        <p:spPr bwMode="auto">
          <a:xfrm>
            <a:off x="696151" y="1124745"/>
            <a:ext cx="10800898" cy="5256584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noAutofit/>
          </a:bodyPr>
          <a:lstStyle/>
          <a:p>
            <a:pPr indent="628650" algn="just" eaLnBrk="1">
              <a:spcAft>
                <a:spcPts val="0"/>
              </a:spcAft>
            </a:pPr>
            <a:r>
              <a:rPr sz="28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2．</a:t>
            </a:r>
            <a:r>
              <a:rPr sz="28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运行</a:t>
            </a:r>
            <a:r>
              <a:rPr sz="2800" kern="100" dirty="0">
                <a:solidFill>
                  <a:srgbClr val="FFFF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Web</a:t>
            </a:r>
            <a:r>
              <a:rPr sz="28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程序</a:t>
            </a:r>
          </a:p>
          <a:p>
            <a:pPr indent="628650" algn="just" ea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CS-Monitor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正确运行及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Web.config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中的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IP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地址及端口号正确设置的前提下，双击“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IIS Express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（浏览器）”进入金葫芦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网页，点击实时数据，每隔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秒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Web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将会收到来自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CS-Monitor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的数据，正常显示如</a:t>
            </a:r>
            <a:r>
              <a:rPr lang="zh-CN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图所示。</a:t>
            </a:r>
          </a:p>
        </p:txBody>
      </p:sp>
      <p:graphicFrame>
        <p:nvGraphicFramePr>
          <p:cNvPr id="3" name="对象 -21474826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9892970"/>
              </p:ext>
            </p:extLst>
          </p:nvPr>
        </p:nvGraphicFramePr>
        <p:xfrm>
          <a:off x="3287688" y="2996952"/>
          <a:ext cx="5631653" cy="33326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8" r:id="rId5" imgW="12184380" imgH="6362700" progId="PBrush">
                  <p:embed/>
                </p:oleObj>
              </mc:Choice>
              <mc:Fallback>
                <p:oleObj r:id="rId5" imgW="12184380" imgH="6362700" progId="PBrush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87688" y="2996952"/>
                        <a:ext cx="5631653" cy="333260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灯片编号占位符 2">
            <a:extLst>
              <a:ext uri="{FF2B5EF4-FFF2-40B4-BE49-F238E27FC236}">
                <a16:creationId xmlns:a16="http://schemas.microsoft.com/office/drawing/2014/main" id="{02005A81-9211-D591-ACB0-E8EA08A37CE0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25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 bwMode="auto">
          <a:xfrm>
            <a:off x="911424" y="1226783"/>
            <a:ext cx="4464496" cy="576064"/>
          </a:xfrm>
          <a:prstGeom prst="roundRect">
            <a:avLst/>
          </a:prstGeom>
          <a:gradFill flip="none" rotWithShape="1">
            <a:gsLst>
              <a:gs pos="0">
                <a:srgbClr val="FFC000"/>
              </a:gs>
              <a:gs pos="50000">
                <a:srgbClr val="FFCC99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softEdge rad="38100"/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pPr algn="l"/>
            <a:r>
              <a:rPr lang="en-US" altLang="zh-CN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8.3.3 </a:t>
            </a:r>
            <a:r>
              <a:rPr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sz="2800" b="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如何新增一个物理量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2" name="圆角矩形 10"/>
          <p:cNvSpPr/>
          <p:nvPr/>
        </p:nvSpPr>
        <p:spPr bwMode="auto">
          <a:xfrm>
            <a:off x="911424" y="1916832"/>
            <a:ext cx="10234193" cy="3862167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noAutofit/>
          </a:bodyPr>
          <a:lstStyle/>
          <a:p>
            <a:pPr indent="628650" algn="just" ea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首先将电子资源下“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..\03-Software\CH08-WiFi-IoT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”文件夹中的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User-WiFi-Test1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程序（注意芯片型号）复制为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User-WiFi-Test2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，修改这个程序进行测试使用，然后按照下面的步骤完成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User-WiFi-Test2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的“照葫芦画瓢”，以实现对蓝灯状态的控制。</a:t>
            </a:r>
          </a:p>
          <a:p>
            <a:pPr indent="628650" algn="just" eaLnBrk="1">
              <a:spcAft>
                <a:spcPts val="0"/>
              </a:spcAft>
            </a:pPr>
            <a:r>
              <a:rPr sz="28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1．</a:t>
            </a:r>
            <a:r>
              <a:rPr sz="28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修改终端程序</a:t>
            </a:r>
          </a:p>
          <a:p>
            <a:pPr indent="628650" algn="just" ea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1）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添加变量。打开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User-WiFi-Test2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样例工程，找到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07_AppPrg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文件夹下的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includes.h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头文件，在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UserData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结构体的注释“【画瓢处】-用户自定义添加数据”下添加变量。</a:t>
            </a:r>
          </a:p>
          <a:p>
            <a:pPr indent="628650" algn="just" ea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2）初始化蓝灯。在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thread_init.c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的初始化处，初始化蓝灯</a:t>
            </a:r>
            <a:r>
              <a:rPr lang="zh-CN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2" name="灯片编号占位符 2">
            <a:extLst>
              <a:ext uri="{FF2B5EF4-FFF2-40B4-BE49-F238E27FC236}">
                <a16:creationId xmlns:a16="http://schemas.microsoft.com/office/drawing/2014/main" id="{07BB127D-2A11-D6ED-4004-9145DA7B0D7D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26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2668936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2" name="圆角矩形 10"/>
          <p:cNvSpPr/>
          <p:nvPr/>
        </p:nvSpPr>
        <p:spPr bwMode="auto">
          <a:xfrm>
            <a:off x="1271464" y="2348880"/>
            <a:ext cx="9937104" cy="2466294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noAutofit/>
          </a:bodyPr>
          <a:lstStyle/>
          <a:p>
            <a:pPr indent="628650" algn="just" eaLnBrk="1">
              <a:spcAft>
                <a:spcPts val="0"/>
              </a:spcAft>
            </a:pPr>
            <a:r>
              <a:rPr sz="28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1．</a:t>
            </a:r>
            <a:r>
              <a:rPr sz="28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修改终端程序</a:t>
            </a:r>
          </a:p>
          <a:p>
            <a:pPr indent="628650" algn="just" eaLnBrk="1">
              <a:spcAft>
                <a:spcPts val="0"/>
              </a:spcAft>
            </a:pPr>
            <a:r>
              <a:rPr lang="zh-CN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3）控制红灯闪烁。在</a:t>
            </a:r>
            <a:r>
              <a:rPr lang="en-US" altLang="zh-CN"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thread_send.c</a:t>
            </a:r>
            <a:r>
              <a:rPr lang="zh-CN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文件中的注释“【画瓢处】-控制蓝灯”处，添加根据接收到的状态变量控制蓝灯语句。</a:t>
            </a:r>
          </a:p>
          <a:p>
            <a:pPr indent="628650" algn="just" eaLnBrk="1">
              <a:spcAft>
                <a:spcPts val="0"/>
              </a:spcAft>
            </a:pPr>
            <a:r>
              <a:rPr lang="zh-CN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4）编译并下载修改后的终端程序。删除工程中的原</a:t>
            </a:r>
            <a:r>
              <a:rPr lang="zh-CN"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Debug</a:t>
            </a:r>
            <a:r>
              <a:rPr lang="zh-CN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文件夹，</a:t>
            </a:r>
            <a:r>
              <a:rPr lang="zh-CN" kern="1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重新</a:t>
            </a:r>
            <a:r>
              <a:rPr lang="zh-CN" kern="100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编译修改</a:t>
            </a:r>
            <a:r>
              <a:rPr lang="zh-CN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后的终端程序，下载到</a:t>
            </a:r>
            <a:r>
              <a:rPr lang="zh-CN"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GEC</a:t>
            </a:r>
            <a:r>
              <a:rPr lang="zh-CN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中运行即可。</a:t>
            </a:r>
          </a:p>
        </p:txBody>
      </p:sp>
      <p:sp>
        <p:nvSpPr>
          <p:cNvPr id="2" name="灯片编号占位符 2">
            <a:extLst>
              <a:ext uri="{FF2B5EF4-FFF2-40B4-BE49-F238E27FC236}">
                <a16:creationId xmlns:a16="http://schemas.microsoft.com/office/drawing/2014/main" id="{07BB127D-2A11-D6ED-4004-9145DA7B0D7D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27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1187320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2" name="圆角矩形 10"/>
          <p:cNvSpPr/>
          <p:nvPr/>
        </p:nvSpPr>
        <p:spPr bwMode="auto">
          <a:xfrm>
            <a:off x="839416" y="1099991"/>
            <a:ext cx="10657185" cy="5328592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noAutofit/>
          </a:bodyPr>
          <a:lstStyle/>
          <a:p>
            <a:pPr indent="628650" algn="just" eaLnBrk="1">
              <a:spcAft>
                <a:spcPts val="0"/>
              </a:spcAft>
            </a:pPr>
            <a:r>
              <a:rPr sz="28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2．</a:t>
            </a:r>
            <a:r>
              <a:rPr sz="28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修改</a:t>
            </a:r>
            <a:r>
              <a:rPr sz="28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CS-Monitor</a:t>
            </a:r>
          </a:p>
          <a:p>
            <a:pPr indent="628650" algn="just" ea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kern="10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“..\</a:t>
            </a:r>
            <a:r>
              <a:rPr kern="100" smtClean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03-Software\CH08-WiFi-IoT</a:t>
            </a:r>
            <a:r>
              <a:rPr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文件夹中的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CS-Monitor-Test1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程序复制为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CS-Monitor-Test2</a:t>
            </a:r>
            <a:r>
              <a:rPr kern="1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修改这个程序进行测试，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通过在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CS-Monitor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AHL.xml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文件中增加一个可写类型的小灯控制字段，达到控制小灯状态的目的。</a:t>
            </a:r>
          </a:p>
          <a:p>
            <a:pPr indent="628650" algn="just" ea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利用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Visual Studio 2022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打开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CS-Monitor-Test2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的模板程序，按照以下步骤进行修改。</a:t>
            </a:r>
          </a:p>
          <a:p>
            <a:pPr indent="628650" algn="just" eaLnBrk="1">
              <a:spcAft>
                <a:spcPts val="0"/>
              </a:spcAft>
            </a:pPr>
            <a:r>
              <a:rPr lang="en-US" altLang="zh-CN" kern="100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kern="100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添加变量名和显示名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。为了更具有直观性，在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CS-Monitor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中新增一栏，用于存储小灯信息的变量及显示名，可以在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AHL.xml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文件中搜索“画瓢处”，确认“画瓢处”的位置。</a:t>
            </a:r>
          </a:p>
          <a:p>
            <a:pPr indent="628650" algn="just" eaLnBrk="1">
              <a:spcAft>
                <a:spcPts val="0"/>
              </a:spcAft>
            </a:pPr>
            <a:r>
              <a:rPr kern="100" smtClean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2）</a:t>
            </a:r>
            <a:r>
              <a:rPr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添加该变量至命令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U0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”中。在“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AHL.xml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”文件中，将新增变量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light_state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添加至命令“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U0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”中。可以在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AHL.xml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文件中搜索“【画瓢处】-</a:t>
            </a:r>
            <a:r>
              <a:rPr lang="en-US" altLang="zh-CN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新增小灯</a:t>
            </a:r>
            <a:r>
              <a:rPr lang="en-US" altLang="zh-CN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添加变量至命令“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U0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kern="1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进行画瓢处的确认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2" name="灯片编号占位符 2">
            <a:extLst>
              <a:ext uri="{FF2B5EF4-FFF2-40B4-BE49-F238E27FC236}">
                <a16:creationId xmlns:a16="http://schemas.microsoft.com/office/drawing/2014/main" id="{6034F28A-C7B1-FDCF-047A-396AC35BBF2E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28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5152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1" name="圆角矩形 10"/>
          <p:cNvSpPr/>
          <p:nvPr/>
        </p:nvSpPr>
        <p:spPr bwMode="auto">
          <a:xfrm>
            <a:off x="1181777" y="3014970"/>
            <a:ext cx="9780276" cy="2921713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spAutoFit/>
          </a:bodyPr>
          <a:lstStyle/>
          <a:p>
            <a:pPr indent="628650" algn="just" eaLnBrk="1">
              <a:spcAft>
                <a:spcPts val="0"/>
              </a:spcAft>
            </a:pPr>
            <a:r>
              <a:rPr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的更正式写法为</a:t>
            </a:r>
            <a:r>
              <a:rPr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Wi-Fi</a:t>
            </a: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发音</a:t>
            </a:r>
            <a:r>
              <a:rPr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[ˈwaɪfaɪ]</a:t>
            </a: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为编程方便，本书采用多数通俗写法</a:t>
            </a: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WiFi，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在中文里常被叫做“移动热点”。</a:t>
            </a: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的起始时间点是</a:t>
            </a: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1997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年，是一种基于</a:t>
            </a: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IEEE 802.11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标准的无线局域网技术。</a:t>
            </a:r>
          </a:p>
          <a:p>
            <a:pPr indent="628650" algn="just" ea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从技术指标来看，</a:t>
            </a: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通信距离为</a:t>
            </a: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100m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左右</a:t>
            </a: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，1997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年发布的</a:t>
            </a: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WiFi 0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版本，工作频段为</a:t>
            </a: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2.4GHz，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最高速率</a:t>
            </a: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2Mbps；2022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年发布</a:t>
            </a: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WiFi 7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版本，工作频段为</a:t>
            </a: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2.4GHz、5GHz、6GHz，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最高速率</a:t>
            </a: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30Mbps；WiFi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模块发射功率一般在</a:t>
            </a: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18dbm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左右。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 bwMode="auto">
          <a:xfrm>
            <a:off x="1181776" y="1272816"/>
            <a:ext cx="9780276" cy="697887"/>
          </a:xfrm>
          <a:prstGeom prst="round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b="0" dirty="0">
                <a:solidFill>
                  <a:schemeClr val="accent6"/>
                </a:solidFill>
                <a:latin typeface="+mn-lt"/>
                <a:ea typeface="黑体" panose="02010609060101010101" pitchFamily="49" charset="-122"/>
              </a:rPr>
              <a:t>8.1 </a:t>
            </a:r>
            <a:r>
              <a:rPr lang="zh-CN" altLang="en-US" sz="3600" b="0" dirty="0">
                <a:solidFill>
                  <a:schemeClr val="accent6"/>
                </a:solidFill>
                <a:latin typeface="+mn-lt"/>
                <a:ea typeface="黑体" panose="02010609060101010101" pitchFamily="49" charset="-122"/>
              </a:rPr>
              <a:t>WiFi应用开发概述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>
          <a:xfrm>
            <a:off x="8258400" y="6494400"/>
            <a:ext cx="2743200" cy="365125"/>
          </a:xfrm>
        </p:spPr>
        <p:txBody>
          <a:bodyPr/>
          <a:lstStyle/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2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  <p:sp>
        <p:nvSpPr>
          <p:cNvPr id="4" name="圆角矩形 8">
            <a:extLst>
              <a:ext uri="{FF2B5EF4-FFF2-40B4-BE49-F238E27FC236}">
                <a16:creationId xmlns:a16="http://schemas.microsoft.com/office/drawing/2014/main" id="{EDD18AA9-3F28-2DAB-C28D-9176DECBC407}"/>
              </a:ext>
            </a:extLst>
          </p:cNvPr>
          <p:cNvSpPr/>
          <p:nvPr/>
        </p:nvSpPr>
        <p:spPr bwMode="auto">
          <a:xfrm>
            <a:off x="1181777" y="2204864"/>
            <a:ext cx="2681976" cy="575945"/>
          </a:xfrm>
          <a:prstGeom prst="roundRect">
            <a:avLst/>
          </a:prstGeom>
          <a:gradFill flip="none" rotWithShape="1">
            <a:gsLst>
              <a:gs pos="0">
                <a:srgbClr val="FFC000"/>
              </a:gs>
              <a:gs pos="50000">
                <a:srgbClr val="FFCC99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softEdge rad="38100"/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8.1.1 </a:t>
            </a:r>
            <a:r>
              <a:rPr lang="en-US" altLang="zh-CN" sz="2800" b="0" kern="10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WiFi</a:t>
            </a:r>
            <a:r>
              <a:rPr lang="zh-CN" altLang="en-US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概述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2" name="圆角矩形 10"/>
          <p:cNvSpPr/>
          <p:nvPr/>
        </p:nvSpPr>
        <p:spPr bwMode="auto">
          <a:xfrm>
            <a:off x="831401" y="1171859"/>
            <a:ext cx="10530397" cy="5353485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noAutofit/>
          </a:bodyPr>
          <a:lstStyle/>
          <a:p>
            <a:pPr indent="628650" algn="just" eaLnBrk="1">
              <a:spcAft>
                <a:spcPts val="0"/>
              </a:spcAft>
            </a:pPr>
            <a:r>
              <a:rPr sz="28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3．</a:t>
            </a:r>
            <a:r>
              <a:rPr sz="28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运行</a:t>
            </a:r>
            <a:r>
              <a:rPr sz="2800" kern="100" dirty="0">
                <a:solidFill>
                  <a:srgbClr val="FFFF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CS-Monitor</a:t>
            </a:r>
            <a:r>
              <a:rPr sz="28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测试控制蓝灯</a:t>
            </a:r>
          </a:p>
          <a:p>
            <a:pPr indent="628650" algn="just" eaLnBrk="1">
              <a:spcAft>
                <a:spcPts val="0"/>
              </a:spcAft>
            </a:pPr>
            <a:r>
              <a:rPr kern="1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添加完成后运行</a:t>
            </a:r>
            <a:r>
              <a:rPr kern="100" dirty="0" err="1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CS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-Monitor</a:t>
            </a:r>
            <a:r>
              <a:rPr lang="zh-CN" altLang="en-US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，出现下图所示的结果，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界面中自动增加了一个蓝灯状态栏目。在蓝灯状态输入框中输入</a:t>
            </a:r>
            <a:r>
              <a:rPr lang="en-US" altLang="zh-CN"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，单击回发按钮，发开发板上的蓝灯会亮起；等下轮数据上来后，若输入</a:t>
            </a:r>
            <a:r>
              <a:rPr lang="en-US" altLang="zh-CN"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再回发，则可关闭蓝灯。由此体会到如何增加一个物理量，以及数据的双向通信。</a:t>
            </a:r>
          </a:p>
        </p:txBody>
      </p:sp>
      <p:pic>
        <p:nvPicPr>
          <p:cNvPr id="43" name="图片 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3383746"/>
            <a:ext cx="5811520" cy="3069590"/>
          </a:xfrm>
          <a:prstGeom prst="rect">
            <a:avLst/>
          </a:prstGeom>
        </p:spPr>
      </p:pic>
      <p:sp>
        <p:nvSpPr>
          <p:cNvPr id="2" name="灯片编号占位符 2">
            <a:extLst>
              <a:ext uri="{FF2B5EF4-FFF2-40B4-BE49-F238E27FC236}">
                <a16:creationId xmlns:a16="http://schemas.microsoft.com/office/drawing/2014/main" id="{750B7E89-58D9-8A62-1024-7E9D48C5E13F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29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2713317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 bwMode="auto">
          <a:xfrm>
            <a:off x="992488" y="1631699"/>
            <a:ext cx="10009112" cy="576064"/>
          </a:xfrm>
          <a:prstGeom prst="round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pPr algn="l"/>
            <a:r>
              <a:rPr lang="en-US" sz="3600" b="0" dirty="0">
                <a:solidFill>
                  <a:schemeClr val="accent6"/>
                </a:solidFill>
                <a:latin typeface="+mn-lt"/>
                <a:ea typeface="黑体" panose="02010609060101010101" pitchFamily="49" charset="-122"/>
              </a:rPr>
              <a:t>8</a:t>
            </a:r>
            <a:r>
              <a:rPr lang="zh-CN" altLang="en-US" sz="3600" b="0" dirty="0">
                <a:solidFill>
                  <a:schemeClr val="accent6"/>
                </a:solidFill>
                <a:latin typeface="+mn-lt"/>
                <a:ea typeface="黑体" panose="02010609060101010101" pitchFamily="49" charset="-122"/>
              </a:rPr>
              <a:t>.</a:t>
            </a:r>
            <a:r>
              <a:rPr lang="en-US" altLang="zh-CN" sz="3600" b="0" dirty="0">
                <a:solidFill>
                  <a:schemeClr val="accent6"/>
                </a:solidFill>
                <a:latin typeface="+mn-lt"/>
                <a:ea typeface="黑体" panose="02010609060101010101" pitchFamily="49" charset="-122"/>
              </a:rPr>
              <a:t>4 </a:t>
            </a:r>
            <a:r>
              <a:rPr sz="3600" b="0" dirty="0">
                <a:solidFill>
                  <a:schemeClr val="accent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在公网下验证</a:t>
            </a:r>
            <a:r>
              <a:rPr sz="3600" b="0" dirty="0">
                <a:solidFill>
                  <a:schemeClr val="accent6"/>
                </a:solidFill>
                <a:latin typeface="+mn-lt"/>
                <a:ea typeface="黑体" panose="02010609060101010101" pitchFamily="49" charset="-122"/>
              </a:rPr>
              <a:t>WiFi</a:t>
            </a:r>
            <a:r>
              <a:rPr sz="3600" b="0" dirty="0">
                <a:solidFill>
                  <a:schemeClr val="accent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通信过程</a:t>
            </a:r>
            <a:endParaRPr lang="zh-CN" sz="3600" b="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圆角矩形 15"/>
          <p:cNvSpPr/>
          <p:nvPr/>
        </p:nvSpPr>
        <p:spPr bwMode="auto">
          <a:xfrm>
            <a:off x="992487" y="2342903"/>
            <a:ext cx="2736304" cy="557781"/>
          </a:xfrm>
          <a:prstGeom prst="roundRect">
            <a:avLst/>
          </a:prstGeom>
          <a:gradFill flip="none" rotWithShape="1">
            <a:gsLst>
              <a:gs pos="0">
                <a:srgbClr val="FFC000"/>
              </a:gs>
              <a:gs pos="50000">
                <a:srgbClr val="FFCC99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softEdge rad="38100"/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pPr algn="l"/>
            <a:r>
              <a:rPr lang="en-US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</a:t>
            </a:r>
            <a:r>
              <a:rPr sz="2800" b="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内网穿透</a:t>
            </a:r>
          </a:p>
        </p:txBody>
      </p:sp>
      <p:sp>
        <p:nvSpPr>
          <p:cNvPr id="10" name="圆角矩形 10"/>
          <p:cNvSpPr/>
          <p:nvPr/>
        </p:nvSpPr>
        <p:spPr bwMode="auto">
          <a:xfrm>
            <a:off x="992487" y="3035825"/>
            <a:ext cx="9937105" cy="2600276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spAutoFit/>
          </a:bodyPr>
          <a:lstStyle/>
          <a:p>
            <a:pPr indent="628650" algn="just" eaLnBrk="1">
              <a:spcAft>
                <a:spcPts val="0"/>
              </a:spcAft>
            </a:pPr>
            <a:r>
              <a:rPr sz="28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1．FRP</a:t>
            </a:r>
            <a:r>
              <a:rPr sz="28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内网穿透基本原理</a:t>
            </a:r>
          </a:p>
          <a:p>
            <a:pPr indent="628650" algn="just" ea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FRP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服务端软件将内网的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CS-Monitor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服务器映射到云服务器的公网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IP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上，接入外网的读者计算机和云服务器一起组成了新的“信息邮局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MPO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”，为终端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UE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与人机交互系统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HCI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提供服务。此时，客户端程序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CS-Client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Web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网页程序、微信小程序、终端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UE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都可以像访问公网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IP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那样，访问读者计算机上运行的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CS-Monito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kern="1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服务器了</a:t>
            </a:r>
            <a:r>
              <a:rPr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kern="1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CDDFB765-AA36-B27C-2592-AA60F6DBE47B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30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115416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0" name="圆角矩形 10"/>
          <p:cNvSpPr/>
          <p:nvPr/>
        </p:nvSpPr>
        <p:spPr bwMode="auto">
          <a:xfrm>
            <a:off x="1115078" y="1556792"/>
            <a:ext cx="9999393" cy="4176494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noAutofit/>
          </a:bodyPr>
          <a:lstStyle/>
          <a:p>
            <a:pPr indent="720000" algn="just" eaLnBrk="1">
              <a:spcAft>
                <a:spcPts val="0"/>
              </a:spcAft>
            </a:pPr>
            <a:r>
              <a:rPr sz="28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2．</a:t>
            </a:r>
            <a:r>
              <a:rPr sz="28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利用苏大云服务器搭建读者的临时服务器</a:t>
            </a:r>
          </a:p>
          <a:p>
            <a:pPr indent="720000" algn="just" ea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CS-Monitor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的运行需要两个端口，一个服务于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UE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，另一个服务于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HCI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。设面向终端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UE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的映射名称为“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UE_map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”，端口为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32225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，则映射到公网的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UE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端口为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32225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，这两个端口号（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32225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）必须相同；面向人机交互系统</a:t>
            </a:r>
            <a:r>
              <a:rPr lang="en-US"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HC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各客户端的映射名称为“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HCI_map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”，本机服务侦听的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HCI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端口为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32226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，映射到公网的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HCI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端口为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32226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，这两个端口号（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32226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）必须相同。</a:t>
            </a:r>
          </a:p>
          <a:p>
            <a:pPr indent="720000" algn="just" eaLnBrk="1">
              <a:spcAft>
                <a:spcPts val="0"/>
              </a:spcAft>
            </a:pPr>
            <a:r>
              <a:rPr kern="100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复制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FRP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文件夹</a:t>
            </a:r>
            <a:r>
              <a:rPr lang="zh-CN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kern="1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 algn="just" eaLnBrk="1">
              <a:spcAft>
                <a:spcPts val="0"/>
              </a:spcAft>
            </a:pPr>
            <a:r>
              <a:rPr kern="100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修改客户端配置文件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frpc.ini</a:t>
            </a:r>
            <a:r>
              <a:rPr lang="zh-CN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 indent="720000" algn="just" eaLnBrk="1">
              <a:spcAft>
                <a:spcPts val="0"/>
              </a:spcAft>
            </a:pPr>
            <a:r>
              <a:rPr lang="zh-CN" kern="100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）启动</a:t>
            </a:r>
            <a:r>
              <a:rPr lang="zh-CN"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FRP</a:t>
            </a:r>
            <a:r>
              <a:rPr lang="zh-CN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客户端。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ECD15FCC-E947-B0F2-5C92-D383E76B913E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31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2688508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 bwMode="auto">
          <a:xfrm>
            <a:off x="892054" y="1195902"/>
            <a:ext cx="5168830" cy="576064"/>
          </a:xfrm>
          <a:prstGeom prst="roundRect">
            <a:avLst/>
          </a:prstGeom>
          <a:gradFill flip="none" rotWithShape="1">
            <a:gsLst>
              <a:gs pos="0">
                <a:srgbClr val="FFC000"/>
              </a:gs>
              <a:gs pos="50000">
                <a:srgbClr val="FFCC99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softEdge rad="38100"/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pPr algn="l"/>
            <a:r>
              <a:rPr lang="en-US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</a:t>
            </a:r>
            <a:r>
              <a:rPr sz="2800" b="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修改终端程序并下载运行</a:t>
            </a:r>
          </a:p>
        </p:txBody>
      </p:sp>
      <p:sp>
        <p:nvSpPr>
          <p:cNvPr id="10" name="圆角矩形 10"/>
          <p:cNvSpPr/>
          <p:nvPr/>
        </p:nvSpPr>
        <p:spPr bwMode="auto">
          <a:xfrm>
            <a:off x="892054" y="1867526"/>
            <a:ext cx="10445441" cy="4166663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spAutoFit/>
          </a:bodyPr>
          <a:lstStyle/>
          <a:p>
            <a:pPr indent="720000" algn="just" eaLnBrk="1">
              <a:spcAft>
                <a:spcPts val="0"/>
              </a:spcAft>
            </a:pPr>
            <a:r>
              <a:rPr kern="1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复制电子资源下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..\03-Software\CH08-WiFi-IoT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”文件夹中的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User-WiFi-Test1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程序（注意芯片型号）拷贝为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User-WiFi-Test3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，设固定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IP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地址为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116.62.63.164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，按照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8.3.2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中的方法修改服务器地址为“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116.62.63.164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”，删除工程中的原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Debug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文件夹，重新编译工程，下载到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GEC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中运行即可。</a:t>
            </a:r>
          </a:p>
          <a:p>
            <a:pPr indent="720000" algn="just" ea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在完成上节工作并启动了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FRP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客户端后，此时，读者已经拥有了自己的临时云服务器，形象地说，拥有了“一朵临时云”，它是运行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CS-Monitor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程序的基础。在本机运行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CS-Monitor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，就如在云服务器上运行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CS-Monitor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 indent="720000" algn="just" eaLnBrk="1">
              <a:spcAft>
                <a:spcPts val="0"/>
              </a:spcAft>
            </a:pPr>
            <a:r>
              <a:rPr kern="100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特别提示：</a:t>
            </a:r>
            <a:r>
              <a:rPr kern="1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此时运行</a:t>
            </a:r>
            <a:r>
              <a:rPr kern="100" dirty="0" err="1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CS-Monitor</a:t>
            </a:r>
            <a:r>
              <a:rPr kern="1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若没有数据，检测一下</a:t>
            </a:r>
            <a:r>
              <a:rPr kern="100" dirty="0" err="1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FRP</a:t>
            </a:r>
            <a:r>
              <a:rPr kern="1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的端口设置是否与云侦听的一致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DB7D3BAD-CA5A-AA39-DE4E-0F040CED62B4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32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37049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 bwMode="auto">
          <a:xfrm>
            <a:off x="1631504" y="2063995"/>
            <a:ext cx="4392488" cy="576064"/>
          </a:xfrm>
          <a:prstGeom prst="roundRect">
            <a:avLst/>
          </a:prstGeom>
          <a:gradFill flip="none" rotWithShape="1">
            <a:gsLst>
              <a:gs pos="0">
                <a:srgbClr val="FFC000"/>
              </a:gs>
              <a:gs pos="50000">
                <a:srgbClr val="FFCC99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softEdge rad="38100"/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pPr algn="l"/>
            <a:r>
              <a:rPr lang="en-US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 </a:t>
            </a:r>
            <a:r>
              <a:rPr sz="2800" b="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修改并运行</a:t>
            </a:r>
            <a:r>
              <a:rPr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Web</a:t>
            </a:r>
            <a:r>
              <a:rPr sz="2800" b="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程序</a:t>
            </a:r>
          </a:p>
        </p:txBody>
      </p:sp>
      <p:sp>
        <p:nvSpPr>
          <p:cNvPr id="10" name="圆角矩形 10"/>
          <p:cNvSpPr/>
          <p:nvPr/>
        </p:nvSpPr>
        <p:spPr bwMode="auto">
          <a:xfrm>
            <a:off x="1631504" y="2765205"/>
            <a:ext cx="9000728" cy="2121282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spAutoFit/>
          </a:bodyPr>
          <a:lstStyle/>
          <a:p>
            <a:pPr indent="628650" algn="just" eaLnBrk="1">
              <a:spcAft>
                <a:spcPts val="0"/>
              </a:spcAft>
            </a:pPr>
            <a:r>
              <a:rPr kern="1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复制电子资源下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..\03-Software\CH08-WiFi-IoT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”文件夹中的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Web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程序为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Web-Test2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，修改这个程序进行测试使用。</a:t>
            </a:r>
          </a:p>
          <a:p>
            <a:pPr indent="628650" algn="just" ea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参照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8.3.4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小节，修改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Web.config</a:t>
            </a:r>
            <a:r>
              <a:rPr lang="zh-CN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文件</a:t>
            </a:r>
          </a:p>
          <a:p>
            <a:pPr indent="628650" algn="just" eaLnBrk="1">
              <a:spcAft>
                <a:spcPts val="0"/>
              </a:spcAft>
            </a:pPr>
            <a:r>
              <a:rPr kern="100" dirty="0" err="1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IP</a:t>
            </a:r>
            <a:r>
              <a:rPr kern="1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地址</a:t>
            </a:r>
            <a:r>
              <a:rPr lang="zh-CN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为：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116.62.63.164</a:t>
            </a:r>
          </a:p>
          <a:p>
            <a:pPr indent="628650" algn="just" eaLnBrk="1">
              <a:spcAft>
                <a:spcPts val="0"/>
              </a:spcAft>
            </a:pPr>
            <a:r>
              <a:rPr kern="1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端口号为</a:t>
            </a:r>
            <a:r>
              <a:rPr lang="zh-CN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32226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即可。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583AD731-1A93-0CCA-96BC-5517081887F5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33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93258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 bwMode="auto">
          <a:xfrm>
            <a:off x="1704037" y="1772816"/>
            <a:ext cx="4752528" cy="576064"/>
          </a:xfrm>
          <a:prstGeom prst="roundRect">
            <a:avLst/>
          </a:prstGeom>
          <a:gradFill flip="none" rotWithShape="1">
            <a:gsLst>
              <a:gs pos="0">
                <a:srgbClr val="FFC000"/>
              </a:gs>
              <a:gs pos="50000">
                <a:srgbClr val="FFCC99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softEdge rad="38100"/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pPr algn="l"/>
            <a:r>
              <a:rPr lang="en-US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 </a:t>
            </a:r>
            <a:r>
              <a:rPr sz="2800" b="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修改并运行微信小程序</a:t>
            </a:r>
          </a:p>
        </p:txBody>
      </p:sp>
      <p:sp>
        <p:nvSpPr>
          <p:cNvPr id="10" name="圆角矩形 10"/>
          <p:cNvSpPr/>
          <p:nvPr/>
        </p:nvSpPr>
        <p:spPr bwMode="auto">
          <a:xfrm>
            <a:off x="1704037" y="2523162"/>
            <a:ext cx="8640435" cy="2940795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spAutoFit/>
          </a:bodyPr>
          <a:lstStyle/>
          <a:p>
            <a:pPr indent="628650" algn="just" ea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微信小程序的开发环境可从网上下载，方法如下：打开浏览器搜索“</a:t>
            </a:r>
            <a:r>
              <a:rPr kern="1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微信官方文档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”，</a:t>
            </a:r>
            <a:r>
              <a:rPr kern="1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点击“小程序→工具→下载→稳定版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Stable Build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”，</a:t>
            </a:r>
            <a:r>
              <a:rPr kern="1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选择对应的计算机系统版本进行下载安装即可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 indent="628650" algn="just" ea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1．修改微信小程序中的端口号</a:t>
            </a:r>
            <a:r>
              <a:rPr lang="zh-CN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 indent="628650" algn="just" eaLnBrk="1">
              <a:spcAft>
                <a:spcPts val="0"/>
              </a:spcAft>
            </a:pPr>
            <a:r>
              <a:rPr lang="zh-CN"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2．</a:t>
            </a:r>
            <a:r>
              <a:rPr lang="zh-CN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运行微信小程序。</a:t>
            </a:r>
          </a:p>
          <a:p>
            <a:pPr indent="628650" algn="just" eaLnBrk="1">
              <a:spcAft>
                <a:spcPts val="0"/>
              </a:spcAft>
            </a:pPr>
            <a:r>
              <a:rPr lang="zh-CN"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3．</a:t>
            </a:r>
            <a:r>
              <a:rPr lang="zh-CN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数据回发。</a:t>
            </a:r>
          </a:p>
        </p:txBody>
      </p:sp>
      <p:sp>
        <p:nvSpPr>
          <p:cNvPr id="4" name="灯片编号占位符 2">
            <a:extLst>
              <a:ext uri="{FF2B5EF4-FFF2-40B4-BE49-F238E27FC236}">
                <a16:creationId xmlns:a16="http://schemas.microsoft.com/office/drawing/2014/main" id="{AAAB3944-5D18-B6CA-2320-8E88ECD7A6AC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34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41149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 bwMode="auto">
          <a:xfrm>
            <a:off x="1127448" y="997492"/>
            <a:ext cx="6768751" cy="559287"/>
          </a:xfrm>
          <a:prstGeom prst="roundRect">
            <a:avLst/>
          </a:prstGeom>
          <a:gradFill flip="none" rotWithShape="1">
            <a:gsLst>
              <a:gs pos="0">
                <a:srgbClr val="FFC000"/>
              </a:gs>
              <a:gs pos="50000">
                <a:srgbClr val="FFCC99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softEdge rad="38100"/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pPr algn="l"/>
            <a:r>
              <a:rPr lang="en-US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 </a:t>
            </a:r>
            <a:r>
              <a:rPr sz="2800" b="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直接在云服务器上运行</a:t>
            </a:r>
            <a:r>
              <a:rPr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CS-Monitor</a:t>
            </a:r>
          </a:p>
        </p:txBody>
      </p:sp>
      <p:sp>
        <p:nvSpPr>
          <p:cNvPr id="10" name="圆角矩形 10"/>
          <p:cNvSpPr/>
          <p:nvPr/>
        </p:nvSpPr>
        <p:spPr bwMode="auto">
          <a:xfrm>
            <a:off x="1127448" y="1653779"/>
            <a:ext cx="10081118" cy="4586157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noAutofit/>
          </a:bodyPr>
          <a:lstStyle/>
          <a:p>
            <a:pPr indent="628650" algn="just" ea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若有自己的服务器，在运行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8.4.2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的终端程序情况下，不需要内网穿透，可直接在服务器上运行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CS-Monitor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，则终端数据通过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通信进入公网，送向云侦听程序，</a:t>
            </a:r>
            <a:r>
              <a:rPr lang="zh-CN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如下</a:t>
            </a:r>
            <a:r>
              <a:rPr lang="zh-CN" altLang="en-US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zh-CN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所示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pic>
        <p:nvPicPr>
          <p:cNvPr id="19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3044175"/>
            <a:ext cx="5976663" cy="3155123"/>
          </a:xfrm>
          <a:prstGeom prst="rect">
            <a:avLst/>
          </a:prstGeom>
        </p:spPr>
      </p:pic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A88A5BFC-8C57-1839-B0B5-D495E8D342C5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35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1686002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 bwMode="auto">
          <a:xfrm>
            <a:off x="480025" y="1216246"/>
            <a:ext cx="10785475" cy="665024"/>
          </a:xfrm>
          <a:prstGeom prst="round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pPr algn="l"/>
            <a:r>
              <a:rPr lang="en-US" sz="3600" b="0" dirty="0">
                <a:solidFill>
                  <a:schemeClr val="accent6"/>
                </a:solidFill>
                <a:latin typeface="+mn-lt"/>
                <a:ea typeface="黑体" panose="02010609060101010101" pitchFamily="49" charset="-122"/>
              </a:rPr>
              <a:t>8</a:t>
            </a:r>
            <a:r>
              <a:rPr lang="zh-CN" altLang="en-US" sz="3600" b="0" dirty="0">
                <a:solidFill>
                  <a:schemeClr val="accent6"/>
                </a:solidFill>
                <a:latin typeface="+mn-lt"/>
                <a:ea typeface="黑体" panose="02010609060101010101" pitchFamily="49" charset="-122"/>
              </a:rPr>
              <a:t>.</a:t>
            </a:r>
            <a:r>
              <a:rPr lang="en-US" altLang="zh-CN" sz="3600" b="0" dirty="0">
                <a:solidFill>
                  <a:schemeClr val="accent6"/>
                </a:solidFill>
                <a:latin typeface="+mn-lt"/>
                <a:ea typeface="黑体" panose="02010609060101010101" pitchFamily="49" charset="-122"/>
              </a:rPr>
              <a:t>5 </a:t>
            </a:r>
            <a:r>
              <a:rPr sz="3600" b="0" dirty="0">
                <a:solidFill>
                  <a:schemeClr val="accent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程序模板简明解析</a:t>
            </a:r>
            <a:r>
              <a:rPr lang="zh-CN" sz="3600" b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（重点）</a:t>
            </a:r>
          </a:p>
        </p:txBody>
      </p:sp>
      <p:sp>
        <p:nvSpPr>
          <p:cNvPr id="16" name="圆角矩形 15"/>
          <p:cNvSpPr/>
          <p:nvPr/>
        </p:nvSpPr>
        <p:spPr bwMode="auto">
          <a:xfrm>
            <a:off x="480025" y="1942605"/>
            <a:ext cx="3164315" cy="576064"/>
          </a:xfrm>
          <a:prstGeom prst="roundRect">
            <a:avLst/>
          </a:prstGeom>
          <a:gradFill flip="none" rotWithShape="1">
            <a:gsLst>
              <a:gs pos="0">
                <a:srgbClr val="FFC000"/>
              </a:gs>
              <a:gs pos="50000">
                <a:srgbClr val="FFCC99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softEdge rad="38100"/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pPr algn="l"/>
            <a:r>
              <a:rPr lang="en-US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</a:t>
            </a:r>
            <a:r>
              <a:rPr sz="2800" b="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终端</a:t>
            </a:r>
            <a:r>
              <a:rPr sz="2800" b="0" kern="100" dirty="0"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UE</a:t>
            </a:r>
            <a:r>
              <a:rPr sz="2800" b="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模板</a:t>
            </a:r>
          </a:p>
        </p:txBody>
      </p:sp>
      <p:sp>
        <p:nvSpPr>
          <p:cNvPr id="10" name="圆角矩形 10"/>
          <p:cNvSpPr/>
          <p:nvPr/>
        </p:nvSpPr>
        <p:spPr bwMode="auto">
          <a:xfrm>
            <a:off x="703862" y="2580005"/>
            <a:ext cx="10785475" cy="3729316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noAutofit/>
          </a:bodyPr>
          <a:lstStyle/>
          <a:p>
            <a:pPr indent="628650" algn="just" eaLnBrk="1">
              <a:spcAft>
                <a:spcPts val="0"/>
              </a:spcAft>
            </a:pPr>
            <a:r>
              <a:rPr kern="1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终端UE模板工程在“</a:t>
            </a:r>
            <a:r>
              <a:rPr kern="100" dirty="0" err="1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User_WiFi</a:t>
            </a:r>
            <a:r>
              <a:rPr kern="1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”文件夹。终端</a:t>
            </a:r>
            <a:r>
              <a:rPr kern="100" dirty="0" err="1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UE</a:t>
            </a:r>
            <a:r>
              <a:rPr kern="1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的运行过程，包括主线程启动和分线程运行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 indent="628650" algn="just" eaLnBrk="1">
              <a:spcAft>
                <a:spcPts val="0"/>
              </a:spcAft>
            </a:pPr>
            <a:r>
              <a:rPr sz="28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1．UE</a:t>
            </a:r>
            <a:r>
              <a:rPr sz="28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硬件接口描述</a:t>
            </a:r>
            <a:r>
              <a:rPr lang="zh-CN" sz="28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286" y="3933056"/>
            <a:ext cx="10080625" cy="2212340"/>
          </a:xfrm>
          <a:prstGeom prst="rect">
            <a:avLst/>
          </a:prstGeom>
        </p:spPr>
      </p:pic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65A47B7D-FC3B-4CC6-74B5-5E33E1186C77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36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717150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2" name="圆角矩形 10"/>
          <p:cNvSpPr/>
          <p:nvPr/>
        </p:nvSpPr>
        <p:spPr bwMode="auto">
          <a:xfrm>
            <a:off x="479976" y="1032146"/>
            <a:ext cx="11233247" cy="5460634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spAutoFit/>
          </a:bodyPr>
          <a:lstStyle/>
          <a:p>
            <a:pPr indent="720000" algn="just" eaLnBrk="1">
              <a:spcAft>
                <a:spcPts val="0"/>
              </a:spcAft>
            </a:pPr>
            <a:r>
              <a:rPr lang="en-US" altLang="zh-CN" sz="28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8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UE</a:t>
            </a:r>
            <a:r>
              <a:rPr lang="zh-CN" altLang="en-US" sz="28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程序功能</a:t>
            </a:r>
          </a:p>
          <a:p>
            <a:pPr indent="720000" algn="just" eaLnBrk="1">
              <a:spcAft>
                <a:spcPts val="0"/>
              </a:spcAft>
            </a:pPr>
            <a:r>
              <a:rPr lang="en-US" altLang="zh-CN" kern="10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en-US" kern="100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初始化部分。</a:t>
            </a:r>
            <a:r>
              <a:rPr lang="zh-CN" altLang="en-US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上电启动后初始化工作主要包括：</a:t>
            </a:r>
            <a:endParaRPr lang="en-US" altLang="zh-CN" kern="1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1" indent="720000" algn="just" eaLnBrk="1">
              <a:spcAft>
                <a:spcPts val="0"/>
              </a:spcAft>
            </a:pPr>
            <a:r>
              <a:rPr kern="10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en-US" kern="10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给通信模组供电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kern="1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1" indent="720000" algn="just" eaLnBrk="1">
              <a:spcAft>
                <a:spcPts val="0"/>
              </a:spcAft>
            </a:pPr>
            <a:r>
              <a:rPr lang="zh-CN" altLang="en-US" kern="100" smtClean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②初始化</a:t>
            </a:r>
            <a:r>
              <a:rPr lang="zh-CN" altLang="en-US"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红色运行指示灯、</a:t>
            </a:r>
            <a:r>
              <a:rPr lang="en-US" altLang="zh-CN"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Flash</a:t>
            </a:r>
            <a:r>
              <a:rPr lang="zh-CN" altLang="en-US"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模块，初始化</a:t>
            </a:r>
            <a:r>
              <a:rPr lang="en-US" altLang="zh-CN"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TIMERC</a:t>
            </a:r>
            <a:r>
              <a:rPr lang="zh-CN" altLang="en-US"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定时器为</a:t>
            </a:r>
            <a:r>
              <a:rPr lang="en-US" altLang="zh-CN"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en-US"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毫秒中断；</a:t>
            </a:r>
          </a:p>
          <a:p>
            <a:pPr lvl="1" indent="720000" algn="just" eaLnBrk="1">
              <a:spcAft>
                <a:spcPts val="0"/>
              </a:spcAft>
            </a:pPr>
            <a:r>
              <a:rPr kern="10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③ </a:t>
            </a:r>
            <a:r>
              <a:rPr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设置系统时间初值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：“年-月-日 时:分:秒”；</a:t>
            </a:r>
          </a:p>
          <a:p>
            <a:pPr lvl="1" indent="720000" algn="just" eaLnBrk="1">
              <a:spcAft>
                <a:spcPts val="0"/>
              </a:spcAft>
            </a:pPr>
            <a:r>
              <a:rPr kern="10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④ </a:t>
            </a:r>
            <a:r>
              <a:rPr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使能</a:t>
            </a:r>
            <a:r>
              <a:rPr kern="100" dirty="0" err="1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TIMERC</a:t>
            </a:r>
            <a:r>
              <a:rPr kern="1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中断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 </a:t>
            </a:r>
          </a:p>
          <a:p>
            <a:pPr indent="720000" algn="just" eaLnBrk="1">
              <a:spcAft>
                <a:spcPts val="0"/>
              </a:spcAft>
            </a:pPr>
            <a:r>
              <a:rPr kern="100" smtClean="0">
                <a:solidFill>
                  <a:srgbClr val="FFFF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ern="100" dirty="0">
                <a:solidFill>
                  <a:srgbClr val="FFFF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kern="100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周期性循环功能主要包括：</a:t>
            </a:r>
          </a:p>
          <a:p>
            <a:pPr lvl="1" indent="720000" algn="just" eaLnBrk="1">
              <a:spcAft>
                <a:spcPts val="0"/>
              </a:spcAft>
            </a:pPr>
            <a:r>
              <a:rPr kern="10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① </a:t>
            </a:r>
            <a:r>
              <a:rPr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控制运行指示灯每秒闪烁一次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</a:p>
          <a:p>
            <a:pPr lvl="1" indent="720000" algn="just" eaLnBrk="1">
              <a:spcAft>
                <a:spcPts val="0"/>
              </a:spcAft>
            </a:pPr>
            <a:r>
              <a:rPr kern="10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② </a:t>
            </a:r>
            <a:r>
              <a:rPr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根据发送频率</a:t>
            </a:r>
            <a:r>
              <a:rPr kern="1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，定时向</a:t>
            </a:r>
            <a:r>
              <a:rPr kern="100" dirty="0" err="1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CS-Monitor</a:t>
            </a:r>
            <a:r>
              <a:rPr kern="1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发送数据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 </a:t>
            </a:r>
          </a:p>
          <a:p>
            <a:pPr indent="720000" algn="just" eaLnBrk="1">
              <a:spcAft>
                <a:spcPts val="0"/>
              </a:spcAft>
            </a:pPr>
            <a:r>
              <a:rPr kern="10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kern="100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中断服务例程功能：</a:t>
            </a:r>
          </a:p>
          <a:p>
            <a:pPr lvl="1" indent="720000" algn="just" eaLnBrk="1">
              <a:spcAft>
                <a:spcPts val="0"/>
              </a:spcAft>
            </a:pPr>
            <a:r>
              <a:rPr kern="100" smtClean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kern="100" dirty="0" err="1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TIMERC</a:t>
            </a:r>
            <a:r>
              <a:rPr kern="1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中断服务例程中进行计时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</a:p>
          <a:p>
            <a:pPr lvl="1" indent="720000" algn="just" eaLnBrk="1" latinLnBrk="1">
              <a:spcAft>
                <a:spcPts val="0"/>
              </a:spcAft>
            </a:pPr>
            <a:r>
              <a:rPr kern="100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en-US" kern="100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MCU</a:t>
            </a:r>
            <a:r>
              <a:rPr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与通信模组的串口中断</a:t>
            </a:r>
            <a:r>
              <a:rPr kern="1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ern="100" dirty="0" err="1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UE</a:t>
            </a:r>
            <a:r>
              <a:rPr kern="1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kern="100" err="1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CS-Monitor</a:t>
            </a:r>
            <a:r>
              <a:rPr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通信使</a:t>
            </a:r>
            <a:r>
              <a:rPr lang="zh-CN" altLang="en-US"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zh-CN" altLang="en-US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该中断。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7AC75F91-EE25-4D94-FC6B-3916982B1A6C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37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202811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2" name="圆角矩形 10"/>
          <p:cNvSpPr/>
          <p:nvPr/>
        </p:nvSpPr>
        <p:spPr bwMode="auto">
          <a:xfrm>
            <a:off x="1055440" y="2276872"/>
            <a:ext cx="10279523" cy="2736329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noAutofit/>
          </a:bodyPr>
          <a:lstStyle/>
          <a:p>
            <a:pPr indent="720000" algn="just" eaLnBrk="1">
              <a:spcAft>
                <a:spcPts val="0"/>
              </a:spcAft>
            </a:pPr>
            <a:r>
              <a:rPr lang="en-US" altLang="zh-CN" sz="28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8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28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线程划分</a:t>
            </a:r>
            <a:endParaRPr lang="en-US" altLang="zh-CN" sz="2800" kern="1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720000" algn="just" eaLnBrk="1">
              <a:spcAft>
                <a:spcPts val="0"/>
              </a:spcAft>
            </a:pPr>
            <a:r>
              <a:rPr lang="en-US" altLang="zh-CN" kern="100" smtClean="0">
                <a:solidFill>
                  <a:srgbClr val="FFFF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kern="100" dirty="0">
                <a:solidFill>
                  <a:srgbClr val="FFFF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en-US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初始化线程</a:t>
            </a:r>
            <a:r>
              <a:rPr lang="en-US" altLang="zh-CN" kern="100" dirty="0" err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thread_init</a:t>
            </a:r>
            <a:r>
              <a:rPr lang="zh-CN" altLang="en-US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，负责完成上电启动后初始化工作。</a:t>
            </a:r>
            <a:endParaRPr lang="en-US" altLang="zh-CN" kern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 algn="just" eaLnBrk="1">
              <a:spcAft>
                <a:spcPts val="0"/>
              </a:spcAft>
            </a:pPr>
            <a:endParaRPr kern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 algn="just" eaLnBrk="1">
              <a:spcAft>
                <a:spcPts val="0"/>
              </a:spcAft>
            </a:pPr>
            <a:r>
              <a:rPr kern="10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kern="100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发送数据线程</a:t>
            </a:r>
            <a:r>
              <a:rPr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thread_send</a:t>
            </a: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负责的功能包括：</a:t>
            </a:r>
          </a:p>
          <a:p>
            <a:pPr lvl="1" indent="720000" algn="just" ea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 </a:t>
            </a:r>
            <a:r>
              <a:rPr kern="1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控制运行指示灯每秒闪烁一次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</a:p>
          <a:p>
            <a:pPr lvl="1" indent="720000" algn="just" eaLnBrk="1">
              <a:spcAft>
                <a:spcPts val="0"/>
              </a:spcAft>
            </a:pPr>
            <a:r>
              <a:rPr kern="100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每到发送频率</a:t>
            </a: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秒时，将待发送数据组帧发送给</a:t>
            </a: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CS-Monitor。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BBCD1322-46E8-C05F-67E9-FDD73871A3A8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38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3484890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2" name="圆角矩形 8">
            <a:extLst>
              <a:ext uri="{FF2B5EF4-FFF2-40B4-BE49-F238E27FC236}">
                <a16:creationId xmlns:a16="http://schemas.microsoft.com/office/drawing/2014/main" id="{A5DDB627-4573-0917-FECB-6C6CFB7290E5}"/>
              </a:ext>
            </a:extLst>
          </p:cNvPr>
          <p:cNvSpPr/>
          <p:nvPr/>
        </p:nvSpPr>
        <p:spPr bwMode="auto">
          <a:xfrm>
            <a:off x="643144" y="1150953"/>
            <a:ext cx="7704856" cy="575945"/>
          </a:xfrm>
          <a:prstGeom prst="roundRect">
            <a:avLst/>
          </a:prstGeom>
          <a:gradFill flip="none" rotWithShape="1">
            <a:gsLst>
              <a:gs pos="0">
                <a:srgbClr val="FFC000"/>
              </a:gs>
              <a:gs pos="50000">
                <a:srgbClr val="FFCC99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softEdge rad="38100"/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8.1.2  </a:t>
            </a:r>
            <a:r>
              <a:rPr lang="en-US" altLang="zh-CN" sz="2800" b="0" kern="10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WiFi</a:t>
            </a:r>
            <a:r>
              <a:rPr lang="zh-CN" altLang="en-US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通信过程与应用开发相关的基本概念</a:t>
            </a:r>
          </a:p>
        </p:txBody>
      </p:sp>
      <p:sp>
        <p:nvSpPr>
          <p:cNvPr id="5" name="圆角矩形 10">
            <a:extLst>
              <a:ext uri="{FF2B5EF4-FFF2-40B4-BE49-F238E27FC236}">
                <a16:creationId xmlns:a16="http://schemas.microsoft.com/office/drawing/2014/main" id="{A3A33AB0-7E6C-2A6F-FEC5-754C0B05726D}"/>
              </a:ext>
            </a:extLst>
          </p:cNvPr>
          <p:cNvSpPr/>
          <p:nvPr/>
        </p:nvSpPr>
        <p:spPr bwMode="auto">
          <a:xfrm>
            <a:off x="623392" y="1844824"/>
            <a:ext cx="10906911" cy="4234766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spAutoFit/>
          </a:bodyPr>
          <a:lstStyle/>
          <a:p>
            <a:pPr indent="720000" algn="just" eaLnBrk="1"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ea typeface="宋体" panose="02010600030101010101" pitchFamily="2" charset="-122"/>
              </a:rPr>
              <a:t>进行基于</a:t>
            </a:r>
            <a:r>
              <a:rPr lang="en-US" altLang="zh-CN" dirty="0" err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lang="zh-CN" altLang="en-US" dirty="0">
                <a:solidFill>
                  <a:schemeClr val="bg1"/>
                </a:solidFill>
                <a:ea typeface="宋体" panose="02010600030101010101" pitchFamily="2" charset="-122"/>
              </a:rPr>
              <a:t>通信的物联网应用开发，需要了解几个与终端</a:t>
            </a:r>
            <a:r>
              <a:rPr lang="en-US" altLang="zh-CN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UE</a:t>
            </a:r>
            <a:r>
              <a:rPr lang="zh-CN" altLang="en-US" dirty="0">
                <a:solidFill>
                  <a:schemeClr val="bg1"/>
                </a:solidFill>
                <a:ea typeface="宋体" panose="02010600030101010101" pitchFamily="2" charset="-122"/>
              </a:rPr>
              <a:t>、信息邮局</a:t>
            </a:r>
            <a:r>
              <a:rPr lang="en-US" altLang="zh-CN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MPO</a:t>
            </a:r>
            <a:r>
              <a:rPr lang="zh-CN" altLang="en-US" dirty="0">
                <a:solidFill>
                  <a:schemeClr val="bg1"/>
                </a:solidFill>
                <a:ea typeface="宋体" panose="02010600030101010101" pitchFamily="2" charset="-122"/>
              </a:rPr>
              <a:t>、人机交互系统</a:t>
            </a:r>
            <a:r>
              <a:rPr lang="en-US" altLang="zh-CN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HCI</a:t>
            </a:r>
            <a:r>
              <a:rPr lang="zh-CN" altLang="en-US" dirty="0">
                <a:solidFill>
                  <a:schemeClr val="bg1"/>
                </a:solidFill>
                <a:ea typeface="宋体" panose="02010600030101010101" pitchFamily="2" charset="-122"/>
              </a:rPr>
              <a:t>直接相关的基本概念。</a:t>
            </a:r>
            <a:endParaRPr lang="en-US" altLang="zh-CN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 lvl="0" indent="720000" algn="just" eaLnBrk="1">
              <a:spcAft>
                <a:spcPts val="0"/>
              </a:spcAft>
            </a:pPr>
            <a:r>
              <a:rPr lang="en-US" altLang="zh-CN" sz="2800" kern="10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kern="10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2800" b="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与终端</a:t>
            </a:r>
            <a:r>
              <a:rPr lang="en-US" altLang="zh-CN" sz="2800" kern="100">
                <a:solidFill>
                  <a:srgbClr val="FFFF00"/>
                </a:solidFill>
                <a:latin typeface="Times New Roman"/>
                <a:ea typeface="黑体" panose="02010609060101010101" pitchFamily="49" charset="-122"/>
                <a:cs typeface="Times New Roman" panose="02020603050405020304" pitchFamily="18" charset="0"/>
              </a:rPr>
              <a:t>UE</a:t>
            </a:r>
            <a:r>
              <a:rPr lang="zh-CN" altLang="en-US" sz="2800" b="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相关的基本概念</a:t>
            </a:r>
          </a:p>
          <a:p>
            <a:pPr indent="720000" algn="just" eaLnBrk="1">
              <a:spcAft>
                <a:spcPts val="0"/>
              </a:spcAft>
            </a:pPr>
            <a:r>
              <a:rPr lang="en-US" altLang="zh-CN" kern="10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kern="10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en-US" b="0" smtClean="0">
                <a:solidFill>
                  <a:srgbClr val="FFFF00"/>
                </a:solidFill>
                <a:latin typeface="+mn-lt"/>
                <a:ea typeface="黑体" panose="02010609060101010101" pitchFamily="49" charset="-122"/>
              </a:rPr>
              <a:t>使用</a:t>
            </a:r>
            <a:r>
              <a:rPr lang="zh-CN" altLang="en-US" b="0" dirty="0">
                <a:solidFill>
                  <a:srgbClr val="FFFF00"/>
                </a:solidFill>
                <a:latin typeface="+mn-lt"/>
                <a:ea typeface="黑体" panose="02010609060101010101" pitchFamily="49" charset="-122"/>
              </a:rPr>
              <a:t>媒体访问控制地址</a:t>
            </a:r>
            <a:r>
              <a:rPr lang="en-US" altLang="zh-CN" dirty="0">
                <a:solidFill>
                  <a:srgbClr val="FFFF00"/>
                </a:solidFill>
                <a:latin typeface="+mn-lt"/>
                <a:ea typeface="黑体" panose="02010609060101010101" pitchFamily="49" charset="-122"/>
              </a:rPr>
              <a:t>MAC</a:t>
            </a:r>
            <a:r>
              <a:rPr lang="zh-CN" altLang="en-US" b="0" dirty="0">
                <a:solidFill>
                  <a:srgbClr val="FFFF00"/>
                </a:solidFill>
                <a:latin typeface="+mn-lt"/>
                <a:ea typeface="黑体" panose="02010609060101010101" pitchFamily="49" charset="-122"/>
              </a:rPr>
              <a:t>作为终端</a:t>
            </a:r>
            <a:r>
              <a:rPr lang="en-US" altLang="zh-CN" dirty="0">
                <a:solidFill>
                  <a:srgbClr val="FFFF00"/>
                </a:solidFill>
                <a:latin typeface="+mn-lt"/>
                <a:ea typeface="黑体" panose="02010609060101010101" pitchFamily="49" charset="-122"/>
              </a:rPr>
              <a:t>UE</a:t>
            </a:r>
            <a:r>
              <a:rPr lang="zh-CN" altLang="en-US" b="0" dirty="0">
                <a:solidFill>
                  <a:srgbClr val="FFFF00"/>
                </a:solidFill>
                <a:latin typeface="+mn-lt"/>
                <a:ea typeface="黑体" panose="02010609060101010101" pitchFamily="49" charset="-122"/>
              </a:rPr>
              <a:t>的唯一标识。</a:t>
            </a:r>
            <a:endParaRPr lang="en-US" altLang="zh-CN" b="0" dirty="0">
              <a:solidFill>
                <a:srgbClr val="FFFF00"/>
              </a:solidFill>
              <a:latin typeface="+mn-lt"/>
              <a:ea typeface="黑体" panose="02010609060101010101" pitchFamily="49" charset="-122"/>
            </a:endParaRPr>
          </a:p>
          <a:p>
            <a:pPr indent="720000" algn="just" eaLnBrk="1"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ea typeface="宋体" panose="02010600030101010101" pitchFamily="2" charset="-122"/>
              </a:rPr>
              <a:t>终端</a:t>
            </a:r>
            <a:r>
              <a:rPr lang="en-US" altLang="zh-CN" dirty="0">
                <a:solidFill>
                  <a:schemeClr val="bg1"/>
                </a:solidFill>
                <a:latin typeface="+mn-lt"/>
                <a:ea typeface="宋体" panose="02010600030101010101" pitchFamily="2" charset="-122"/>
              </a:rPr>
              <a:t>UE</a:t>
            </a:r>
            <a:r>
              <a:rPr lang="zh-CN" altLang="en-US" dirty="0">
                <a:solidFill>
                  <a:schemeClr val="bg1"/>
                </a:solidFill>
                <a:ea typeface="宋体" panose="02010600030101010101" pitchFamily="2" charset="-122"/>
              </a:rPr>
              <a:t>需要一个唯一的标识，以便区别不同的终端</a:t>
            </a:r>
            <a:r>
              <a:rPr lang="en-US" altLang="zh-CN" dirty="0">
                <a:solidFill>
                  <a:schemeClr val="bg1"/>
                </a:solidFill>
                <a:latin typeface="+mn-lt"/>
                <a:ea typeface="宋体" panose="02010600030101010101" pitchFamily="2" charset="-122"/>
              </a:rPr>
              <a:t>UE</a:t>
            </a:r>
            <a:r>
              <a:rPr lang="zh-CN" altLang="en-US" dirty="0">
                <a:solidFill>
                  <a:schemeClr val="bg1"/>
                </a:solidFill>
                <a:ea typeface="宋体" panose="02010600030101010101" pitchFamily="2" charset="-122"/>
              </a:rPr>
              <a:t>，可使用媒体访问控制地址（</a:t>
            </a:r>
            <a:r>
              <a:rPr lang="en-US" altLang="zh-CN" dirty="0">
                <a:solidFill>
                  <a:schemeClr val="bg1"/>
                </a:solidFill>
                <a:latin typeface="+mn-lt"/>
                <a:ea typeface="宋体" panose="02010600030101010101" pitchFamily="2" charset="-122"/>
              </a:rPr>
              <a:t>Media Access Control address </a:t>
            </a:r>
            <a:r>
              <a:rPr lang="zh-CN" altLang="en-US" dirty="0">
                <a:solidFill>
                  <a:schemeClr val="bg1"/>
                </a:solidFill>
                <a:latin typeface="+mn-lt"/>
                <a:ea typeface="宋体" panose="02010600030101010101" pitchFamily="2" charset="-122"/>
              </a:rPr>
              <a:t>，</a:t>
            </a:r>
            <a:r>
              <a:rPr lang="en-US" altLang="zh-CN" dirty="0">
                <a:solidFill>
                  <a:schemeClr val="bg1"/>
                </a:solidFill>
                <a:latin typeface="+mn-lt"/>
                <a:ea typeface="宋体" panose="02010600030101010101" pitchFamily="2" charset="-122"/>
              </a:rPr>
              <a:t>MAC</a:t>
            </a:r>
            <a:r>
              <a:rPr lang="zh-CN" altLang="en-US" dirty="0">
                <a:solidFill>
                  <a:schemeClr val="bg1"/>
                </a:solidFill>
                <a:ea typeface="宋体" panose="02010600030101010101" pitchFamily="2" charset="-122"/>
              </a:rPr>
              <a:t>）来作为终端</a:t>
            </a:r>
            <a:r>
              <a:rPr lang="en-US" altLang="zh-CN" dirty="0">
                <a:solidFill>
                  <a:schemeClr val="bg1"/>
                </a:solidFill>
                <a:latin typeface="+mn-lt"/>
                <a:ea typeface="宋体" panose="02010600030101010101" pitchFamily="2" charset="-122"/>
              </a:rPr>
              <a:t>UE</a:t>
            </a:r>
            <a:r>
              <a:rPr lang="zh-CN" altLang="en-US" dirty="0">
                <a:solidFill>
                  <a:schemeClr val="bg1"/>
                </a:solidFill>
                <a:ea typeface="宋体" panose="02010600030101010101" pitchFamily="2" charset="-122"/>
              </a:rPr>
              <a:t>的唯一标识。每个</a:t>
            </a:r>
            <a:r>
              <a:rPr lang="en-US" altLang="zh-CN" dirty="0" err="1">
                <a:solidFill>
                  <a:schemeClr val="bg1"/>
                </a:solidFill>
                <a:latin typeface="+mn-lt"/>
                <a:ea typeface="宋体" panose="02010600030101010101" pitchFamily="2" charset="-122"/>
              </a:rPr>
              <a:t>WiFi</a:t>
            </a:r>
            <a:r>
              <a:rPr lang="zh-CN" altLang="en-US" dirty="0">
                <a:solidFill>
                  <a:schemeClr val="bg1"/>
                </a:solidFill>
                <a:ea typeface="宋体" panose="02010600030101010101" pitchFamily="2" charset="-122"/>
              </a:rPr>
              <a:t>模块都有这样一个唯一的标识，就像手机中的</a:t>
            </a:r>
            <a:r>
              <a:rPr lang="en-US" altLang="zh-CN" dirty="0">
                <a:solidFill>
                  <a:schemeClr val="bg1"/>
                </a:solidFill>
                <a:latin typeface="+mn-lt"/>
                <a:ea typeface="宋体" panose="02010600030101010101" pitchFamily="2" charset="-122"/>
              </a:rPr>
              <a:t>SIM</a:t>
            </a:r>
            <a:r>
              <a:rPr lang="zh-CN" altLang="en-US" dirty="0">
                <a:solidFill>
                  <a:schemeClr val="bg1"/>
                </a:solidFill>
                <a:ea typeface="宋体" panose="02010600030101010101" pitchFamily="2" charset="-122"/>
              </a:rPr>
              <a:t>卡号一样。</a:t>
            </a:r>
            <a:endParaRPr lang="en-US" altLang="zh-CN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 indent="720000" algn="just" eaLnBrk="1">
              <a:spcAft>
                <a:spcPts val="0"/>
              </a:spcAft>
            </a:pPr>
            <a:r>
              <a:rPr lang="en-US" altLang="zh-CN" kern="10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kern="10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 </a:t>
            </a:r>
            <a:r>
              <a:rPr lang="en-US" altLang="zh-CN" smtClean="0">
                <a:solidFill>
                  <a:srgbClr val="FFFF00"/>
                </a:solidFill>
                <a:latin typeface="+mn-lt"/>
                <a:ea typeface="黑体" panose="02010609060101010101" pitchFamily="49" charset="-122"/>
              </a:rPr>
              <a:t>WiFi</a:t>
            </a:r>
            <a:r>
              <a:rPr lang="zh-CN" altLang="en-US" b="0" dirty="0">
                <a:solidFill>
                  <a:srgbClr val="FFFF00"/>
                </a:solidFill>
                <a:latin typeface="+mn-lt"/>
                <a:ea typeface="黑体" panose="02010609060101010101" pitchFamily="49" charset="-122"/>
              </a:rPr>
              <a:t>热点</a:t>
            </a:r>
            <a:endParaRPr lang="en-US" altLang="zh-CN" b="0" dirty="0">
              <a:solidFill>
                <a:srgbClr val="FFFF00"/>
              </a:solidFill>
              <a:latin typeface="+mn-lt"/>
              <a:ea typeface="黑体" panose="02010609060101010101" pitchFamily="49" charset="-122"/>
            </a:endParaRPr>
          </a:p>
          <a:p>
            <a:pPr indent="720000" algn="just" eaLnBrk="1">
              <a:spcAft>
                <a:spcPts val="0"/>
              </a:spcAft>
            </a:pPr>
            <a:r>
              <a:rPr lang="en-US" altLang="zh-CN" dirty="0" err="1">
                <a:solidFill>
                  <a:schemeClr val="bg1"/>
                </a:solidFill>
                <a:latin typeface="+mn-lt"/>
                <a:ea typeface="宋体" panose="02010600030101010101" pitchFamily="2" charset="-122"/>
              </a:rPr>
              <a:t>WiFi</a:t>
            </a:r>
            <a:r>
              <a:rPr lang="zh-CN" altLang="en-US" dirty="0">
                <a:solidFill>
                  <a:schemeClr val="bg1"/>
                </a:solidFill>
                <a:latin typeface="+mn-lt"/>
                <a:ea typeface="宋体" panose="02010600030101010101" pitchFamily="2" charset="-122"/>
              </a:rPr>
              <a:t>热点，即无线接入点（</a:t>
            </a:r>
            <a:r>
              <a:rPr lang="en-US" altLang="zh-CN" dirty="0">
                <a:solidFill>
                  <a:schemeClr val="bg1"/>
                </a:solidFill>
                <a:latin typeface="+mn-lt"/>
                <a:ea typeface="宋体" panose="02010600030101010101" pitchFamily="2" charset="-122"/>
              </a:rPr>
              <a:t>Access Point</a:t>
            </a:r>
            <a:r>
              <a:rPr lang="zh-CN" altLang="en-US">
                <a:solidFill>
                  <a:schemeClr val="bg1"/>
                </a:solidFill>
                <a:latin typeface="+mn-lt"/>
                <a:ea typeface="宋体" panose="02010600030101010101" pitchFamily="2" charset="-122"/>
              </a:rPr>
              <a:t>，</a:t>
            </a:r>
            <a:r>
              <a:rPr lang="en-US" altLang="zh-CN" smtClean="0">
                <a:solidFill>
                  <a:schemeClr val="bg1"/>
                </a:solidFill>
                <a:latin typeface="+mn-lt"/>
                <a:ea typeface="宋体" panose="02010600030101010101" pitchFamily="2" charset="-122"/>
              </a:rPr>
              <a:t>AP</a:t>
            </a:r>
            <a:r>
              <a:rPr lang="zh-CN" altLang="en-US" smtClean="0">
                <a:solidFill>
                  <a:schemeClr val="bg1"/>
                </a:solidFill>
                <a:latin typeface="+mn-lt"/>
                <a:ea typeface="宋体" panose="02010600030101010101" pitchFamily="2" charset="-122"/>
              </a:rPr>
              <a:t>），</a:t>
            </a:r>
            <a:r>
              <a:rPr lang="zh-CN" altLang="en-US" dirty="0">
                <a:solidFill>
                  <a:schemeClr val="bg1"/>
                </a:solidFill>
                <a:latin typeface="+mn-lt"/>
                <a:ea typeface="宋体" panose="02010600030101010101" pitchFamily="2" charset="-122"/>
              </a:rPr>
              <a:t>是一种可以把互联网转换为</a:t>
            </a:r>
            <a:r>
              <a:rPr lang="en-US" altLang="zh-CN" dirty="0" err="1">
                <a:solidFill>
                  <a:schemeClr val="bg1"/>
                </a:solidFill>
                <a:latin typeface="+mn-lt"/>
                <a:ea typeface="宋体" panose="02010600030101010101" pitchFamily="2" charset="-122"/>
              </a:rPr>
              <a:t>WiFi</a:t>
            </a:r>
            <a:r>
              <a:rPr lang="zh-CN" altLang="en-US" dirty="0">
                <a:solidFill>
                  <a:schemeClr val="bg1"/>
                </a:solidFill>
                <a:latin typeface="+mn-lt"/>
                <a:ea typeface="宋体" panose="02010600030101010101" pitchFamily="2" charset="-122"/>
              </a:rPr>
              <a:t>无线信号的设备，使</a:t>
            </a:r>
            <a:r>
              <a:rPr lang="zh-CN" altLang="en-US">
                <a:solidFill>
                  <a:schemeClr val="bg1"/>
                </a:solidFill>
                <a:latin typeface="+mn-lt"/>
                <a:ea typeface="宋体" panose="02010600030101010101" pitchFamily="2" charset="-122"/>
              </a:rPr>
              <a:t>附近</a:t>
            </a:r>
            <a:r>
              <a:rPr lang="en-US" altLang="zh-CN" smtClean="0">
                <a:solidFill>
                  <a:schemeClr val="bg1"/>
                </a:solidFill>
                <a:latin typeface="+mn-lt"/>
                <a:ea typeface="宋体" panose="02010600030101010101" pitchFamily="2" charset="-122"/>
              </a:rPr>
              <a:t>WiFi</a:t>
            </a:r>
            <a:r>
              <a:rPr lang="zh-CN" altLang="en-US" dirty="0">
                <a:solidFill>
                  <a:schemeClr val="bg1"/>
                </a:solidFill>
                <a:latin typeface="+mn-lt"/>
                <a:ea typeface="宋体" panose="02010600030101010101" pitchFamily="2" charset="-122"/>
              </a:rPr>
              <a:t>用户能够通过该热点接入互联网。</a:t>
            </a:r>
          </a:p>
        </p:txBody>
      </p:sp>
      <p:sp>
        <p:nvSpPr>
          <p:cNvPr id="8" name="灯片编号占位符 2">
            <a:extLst>
              <a:ext uri="{FF2B5EF4-FFF2-40B4-BE49-F238E27FC236}">
                <a16:creationId xmlns:a16="http://schemas.microsoft.com/office/drawing/2014/main" id="{B5E3304C-10F1-9C29-AC6B-E6DAD7E5FEB3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3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 bwMode="auto">
          <a:xfrm>
            <a:off x="767408" y="1060655"/>
            <a:ext cx="10369152" cy="5320673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noAutofit/>
          </a:bodyPr>
          <a:lstStyle/>
          <a:p>
            <a:pPr indent="628650" algn="just" eaLnBrk="1">
              <a:spcAft>
                <a:spcPts val="0"/>
              </a:spcAft>
            </a:pPr>
            <a:r>
              <a:rPr lang="en-US" altLang="zh-CN" sz="28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28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28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线程和中断处理程序执行流程</a:t>
            </a:r>
            <a:endParaRPr lang="en-US" altLang="zh-CN" sz="2800" kern="1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628650" algn="just" eaLnBrk="1">
              <a:spcAft>
                <a:spcPts val="0"/>
              </a:spcAft>
            </a:pPr>
            <a:endParaRPr lang="en-US" altLang="zh-CN" kern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8650" algn="just" eaLnBrk="1">
              <a:spcAft>
                <a:spcPts val="0"/>
              </a:spcAft>
            </a:pPr>
            <a:endParaRPr lang="en-US" altLang="zh-CN" kern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8650" algn="just" eaLnBrk="1">
              <a:spcAft>
                <a:spcPts val="0"/>
              </a:spcAft>
            </a:pPr>
            <a:endParaRPr lang="en-US" altLang="zh-CN" kern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8650" algn="just" eaLnBrk="1">
              <a:spcAft>
                <a:spcPts val="0"/>
              </a:spcAft>
            </a:pPr>
            <a:endParaRPr lang="en-US" altLang="zh-CN" kern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8650" algn="just" eaLnBrk="1">
              <a:spcAft>
                <a:spcPts val="0"/>
              </a:spcAft>
            </a:pPr>
            <a:endParaRPr lang="en-US" altLang="zh-CN" kern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8650" algn="just" eaLnBrk="1">
              <a:spcAft>
                <a:spcPts val="0"/>
              </a:spcAft>
            </a:pPr>
            <a:endParaRPr lang="en-US" altLang="zh-CN" kern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8650" algn="just" eaLnBrk="1">
              <a:spcAft>
                <a:spcPts val="0"/>
              </a:spcAft>
            </a:pPr>
            <a:endParaRPr lang="en-US" altLang="zh-CN" kern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8650" algn="just" eaLnBrk="1">
              <a:spcAft>
                <a:spcPts val="0"/>
              </a:spcAft>
            </a:pPr>
            <a:endParaRPr lang="en-US" altLang="zh-CN" kern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8650" algn="just" eaLnBrk="1">
              <a:spcAft>
                <a:spcPts val="0"/>
              </a:spcAft>
            </a:pPr>
            <a:endParaRPr lang="en-US" altLang="zh-CN" kern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8650" algn="just" eaLnBrk="1">
              <a:spcAft>
                <a:spcPts val="0"/>
              </a:spcAft>
            </a:pPr>
            <a:endParaRPr lang="en-US" altLang="zh-CN" kern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8650" algn="just" eaLnBrk="1">
              <a:spcAft>
                <a:spcPts val="0"/>
              </a:spcAft>
            </a:pPr>
            <a:endParaRPr lang="zh-CN" altLang="en-US" kern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0" name="矩形: 圆角 9"/>
          <p:cNvSpPr/>
          <p:nvPr/>
        </p:nvSpPr>
        <p:spPr bwMode="auto">
          <a:xfrm>
            <a:off x="2201281" y="5769680"/>
            <a:ext cx="2808312" cy="504056"/>
          </a:xfrm>
          <a:prstGeom prst="roundRect">
            <a:avLst/>
          </a:prstGeom>
          <a:solidFill>
            <a:srgbClr val="4F99F2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各线程执行流程</a:t>
            </a:r>
          </a:p>
        </p:txBody>
      </p:sp>
      <p:sp>
        <p:nvSpPr>
          <p:cNvPr id="14" name="矩形: 圆角 13"/>
          <p:cNvSpPr/>
          <p:nvPr/>
        </p:nvSpPr>
        <p:spPr bwMode="auto">
          <a:xfrm>
            <a:off x="6692277" y="5769680"/>
            <a:ext cx="3528392" cy="504056"/>
          </a:xfrm>
          <a:prstGeom prst="roundRect">
            <a:avLst/>
          </a:prstGeom>
          <a:solidFill>
            <a:srgbClr val="4F99F2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中断处理程序执行流程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4435" y="1875307"/>
            <a:ext cx="3342005" cy="38455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60095" y="2575609"/>
            <a:ext cx="2992755" cy="3137535"/>
          </a:xfrm>
          <a:prstGeom prst="rect">
            <a:avLst/>
          </a:prstGeom>
        </p:spPr>
      </p:pic>
      <p:sp>
        <p:nvSpPr>
          <p:cNvPr id="2" name="灯片编号占位符 2">
            <a:extLst>
              <a:ext uri="{FF2B5EF4-FFF2-40B4-BE49-F238E27FC236}">
                <a16:creationId xmlns:a16="http://schemas.microsoft.com/office/drawing/2014/main" id="{0D547515-99A0-33D4-4EEA-93635FEF6FB0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39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869621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 bwMode="auto">
          <a:xfrm>
            <a:off x="1033681" y="1180986"/>
            <a:ext cx="2880321" cy="576064"/>
          </a:xfrm>
          <a:prstGeom prst="roundRect">
            <a:avLst/>
          </a:prstGeom>
          <a:gradFill flip="none" rotWithShape="1">
            <a:gsLst>
              <a:gs pos="0">
                <a:srgbClr val="FFC000"/>
              </a:gs>
              <a:gs pos="50000">
                <a:srgbClr val="FFCC99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softEdge rad="38100"/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pPr algn="l"/>
            <a:r>
              <a:rPr lang="en-US" altLang="zh-CN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8.5.2 </a:t>
            </a:r>
            <a:r>
              <a:rPr lang="zh-CN" altLang="en-US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云侦听模板</a:t>
            </a:r>
          </a:p>
        </p:txBody>
      </p:sp>
      <p:sp>
        <p:nvSpPr>
          <p:cNvPr id="10" name="圆角矩形 10"/>
          <p:cNvSpPr/>
          <p:nvPr/>
        </p:nvSpPr>
        <p:spPr bwMode="auto">
          <a:xfrm>
            <a:off x="1033683" y="1807919"/>
            <a:ext cx="10162183" cy="4125595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noAutofit/>
          </a:bodyPr>
          <a:lstStyle/>
          <a:p>
            <a:pPr indent="720000" algn="just" eaLnBrk="1">
              <a:spcAft>
                <a:spcPts val="0"/>
              </a:spcAft>
            </a:pPr>
            <a:r>
              <a:rPr lang="en-US" altLang="zh-CN" sz="28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8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28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界面加载处理程序</a:t>
            </a:r>
            <a:endParaRPr lang="en-US" altLang="zh-CN" sz="2800" kern="1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720000" algn="just" eaLnBrk="1">
              <a:spcAft>
                <a:spcPts val="0"/>
              </a:spcAft>
            </a:pPr>
            <a:r>
              <a:rPr lang="zh-CN" altLang="en-US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界面加载过程主要包括：</a:t>
            </a:r>
            <a:endParaRPr lang="en-US" altLang="zh-CN" kern="1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 algn="just" eaLnBrk="1">
              <a:spcAft>
                <a:spcPts val="0"/>
              </a:spcAft>
            </a:pPr>
            <a:r>
              <a:rPr kern="100" smtClean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kern="100" dirty="0" err="1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Program.cs</a:t>
            </a:r>
            <a:r>
              <a:rPr kern="1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文件的应用程序主入口点</a:t>
            </a:r>
            <a:r>
              <a:rPr kern="100" dirty="0" err="1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main</a:t>
            </a:r>
            <a:r>
              <a:rPr kern="1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函数开始执行，创建并启动主窗体</a:t>
            </a:r>
            <a:r>
              <a:rPr kern="100" dirty="0" err="1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FrmMain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</a:p>
          <a:p>
            <a:pPr indent="720000" algn="just" eaLnBrk="1">
              <a:spcAft>
                <a:spcPts val="0"/>
              </a:spcAft>
            </a:pPr>
            <a:r>
              <a:rPr kern="100" smtClean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在主窗体加载事件处理程序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FrmMain_Load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中初始化数据库表结构，然后跳转至实时数据界面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frmRealtimeData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窗体运行；</a:t>
            </a:r>
            <a:endParaRPr lang="en-US" kern="1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 algn="just" eaLnBrk="1">
              <a:spcAft>
                <a:spcPts val="0"/>
              </a:spcAft>
            </a:pPr>
            <a:r>
              <a:rPr lang="zh-CN" altLang="en-US" kern="100" smtClean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③在</a:t>
            </a:r>
            <a:r>
              <a:rPr lang="en-US" altLang="zh-CN" kern="100" dirty="0" err="1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frmRealtimeData</a:t>
            </a:r>
            <a:r>
              <a:rPr lang="zh-CN" altLang="en-US"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窗体中，动态加载界面待显示数据的标签和文本框、侦听面向终端数据的端口、将</a:t>
            </a:r>
            <a:r>
              <a:rPr lang="en-US" altLang="zh-CN" kern="100" dirty="0" err="1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IoT_rec</a:t>
            </a:r>
            <a:r>
              <a:rPr lang="zh-CN" altLang="en-US"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函数注册为接收终端</a:t>
            </a:r>
            <a:r>
              <a:rPr lang="en-US" altLang="zh-CN"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UE</a:t>
            </a:r>
            <a:r>
              <a:rPr lang="zh-CN" altLang="en-US"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上行数据的事件处理程序，最后开启</a:t>
            </a:r>
            <a:r>
              <a:rPr lang="en-US" altLang="zh-CN" kern="100" dirty="0" err="1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websocket</a:t>
            </a:r>
            <a:r>
              <a:rPr lang="zh-CN" altLang="en-US"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，服务于</a:t>
            </a:r>
            <a:r>
              <a:rPr lang="en-US" altLang="zh-CN"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UE</a:t>
            </a:r>
            <a:r>
              <a:rPr lang="zh-CN" altLang="en-US"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回发数据，以及</a:t>
            </a:r>
            <a:r>
              <a:rPr lang="en-US" altLang="zh-CN"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CS-Monitor</a:t>
            </a:r>
            <a:r>
              <a:rPr lang="zh-CN" altLang="en-US"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HCI</a:t>
            </a:r>
            <a:r>
              <a:rPr lang="zh-CN" altLang="en-US"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的数据交互。</a:t>
            </a:r>
            <a:endParaRPr kern="1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AFB9A4FD-4813-9606-A8E0-9FAF15FA9C4F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40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1557340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0" name="圆角矩形 10"/>
          <p:cNvSpPr/>
          <p:nvPr/>
        </p:nvSpPr>
        <p:spPr bwMode="auto">
          <a:xfrm>
            <a:off x="983432" y="1412776"/>
            <a:ext cx="10369152" cy="4711493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spAutoFit/>
          </a:bodyPr>
          <a:lstStyle/>
          <a:p>
            <a:pPr indent="628650" algn="just" eaLnBrk="1">
              <a:spcAft>
                <a:spcPts val="0"/>
              </a:spcAft>
            </a:pPr>
            <a:r>
              <a:rPr lang="en-US" altLang="zh-CN" sz="28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8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28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云侦听事件处理程序</a:t>
            </a:r>
            <a:endParaRPr lang="en-US" altLang="zh-CN" sz="2800" kern="1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628650" algn="just" ea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云侦听事件包括接收终端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UE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数据的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DataReceivedEvent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事件和接收人机交互系统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HCI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数据的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OnMessage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事件。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DataReceivedEvent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事件绑定的处理函数是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IoT_recv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，其主要功能包括</a:t>
            </a:r>
            <a:r>
              <a:rPr kern="1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kern="100" smtClean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解析并显示</a:t>
            </a:r>
            <a:r>
              <a:rPr kern="100" dirty="0" err="1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UE</a:t>
            </a:r>
            <a:r>
              <a:rPr kern="1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的数据</a:t>
            </a:r>
            <a:r>
              <a:rPr kern="1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kern="100" smtClean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将数据存入数据库的上行表中</a:t>
            </a:r>
            <a:r>
              <a:rPr kern="1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kern="100" smtClean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向</a:t>
            </a:r>
            <a:r>
              <a:rPr kern="100" dirty="0" err="1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HCI</a:t>
            </a:r>
            <a:r>
              <a:rPr kern="1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广播数据到达信息。</a:t>
            </a:r>
            <a:r>
              <a:rPr kern="100" dirty="0" err="1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OnMessage</a:t>
            </a:r>
            <a:r>
              <a:rPr kern="1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事件主要功能包括</a:t>
            </a:r>
            <a:r>
              <a:rPr kern="1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kern="100" smtClean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接收</a:t>
            </a:r>
            <a:r>
              <a:rPr kern="100" dirty="0" err="1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HCI</a:t>
            </a:r>
            <a:r>
              <a:rPr kern="1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发来的数据</a:t>
            </a:r>
            <a:r>
              <a:rPr kern="1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kern="100" smtClean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将数据回发给</a:t>
            </a:r>
            <a:r>
              <a:rPr kern="100" dirty="0" err="1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UE</a:t>
            </a: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 indent="628650" algn="just" eaLnBrk="1">
              <a:spcAft>
                <a:spcPts val="0"/>
              </a:spcAft>
            </a:pPr>
            <a:r>
              <a:rPr lang="en-US" altLang="zh-CN" sz="28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8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28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控件单击事件</a:t>
            </a:r>
          </a:p>
          <a:p>
            <a:pPr indent="628650" algn="just" ea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控件单击事件包括“清空”和“回发”按钮事件，以及实时曲线、历史数据、历史曲线、基本参数、帮助和退出等菜单栏单击事件。“清空”按钮事件主要功能是清除实时数据界面的文本框内容，“回发”按钮事件主要功能是在指定的回发时间内将更新后的数据发送给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UE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5403EDA8-EBDB-2BBA-8953-274558CD4A7A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41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611796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 bwMode="auto">
          <a:xfrm>
            <a:off x="968835" y="912089"/>
            <a:ext cx="3168352" cy="576064"/>
          </a:xfrm>
          <a:prstGeom prst="roundRect">
            <a:avLst/>
          </a:prstGeom>
          <a:gradFill flip="none" rotWithShape="1">
            <a:gsLst>
              <a:gs pos="0">
                <a:srgbClr val="FFC000"/>
              </a:gs>
              <a:gs pos="50000">
                <a:srgbClr val="FFCC99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softEdge rad="38100"/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pPr algn="l"/>
            <a:r>
              <a:rPr lang="en-US" altLang="zh-CN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8.5.3</a:t>
            </a:r>
            <a:r>
              <a:rPr lang="en-US" altLang="zh-CN" sz="2800" b="0" kern="100" dirty="0"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0" kern="100" dirty="0"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Web</a:t>
            </a:r>
            <a:r>
              <a:rPr lang="zh-CN" altLang="en-US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网页模板</a:t>
            </a:r>
          </a:p>
        </p:txBody>
      </p:sp>
      <p:sp>
        <p:nvSpPr>
          <p:cNvPr id="10" name="圆角矩形 10"/>
          <p:cNvSpPr/>
          <p:nvPr/>
        </p:nvSpPr>
        <p:spPr bwMode="auto">
          <a:xfrm>
            <a:off x="968835" y="1558503"/>
            <a:ext cx="10162184" cy="4750817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noAutofit/>
          </a:bodyPr>
          <a:lstStyle/>
          <a:p>
            <a:pPr indent="628650" algn="just" eaLnBrk="1">
              <a:spcAft>
                <a:spcPts val="0"/>
              </a:spcAft>
            </a:pPr>
            <a:r>
              <a:rPr lang="zh-CN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下图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给出了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Web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网页模板的树形工程结构，其物理组织与逻辑组织一致。该模板是在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Visual Studio 2022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（简称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VS2022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）开发环境下，基于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ASP. NET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Web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网页而制作的。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3714" y="2996952"/>
            <a:ext cx="7972425" cy="3185795"/>
          </a:xfrm>
          <a:prstGeom prst="rect">
            <a:avLst/>
          </a:prstGeom>
        </p:spPr>
      </p:pic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10672B02-14A6-69FB-975B-FA5994C847E0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42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10018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 bwMode="auto">
          <a:xfrm>
            <a:off x="911424" y="980670"/>
            <a:ext cx="3701113" cy="576064"/>
          </a:xfrm>
          <a:prstGeom prst="roundRect">
            <a:avLst/>
          </a:prstGeom>
          <a:gradFill flip="none" rotWithShape="1">
            <a:gsLst>
              <a:gs pos="0">
                <a:srgbClr val="FFC000"/>
              </a:gs>
              <a:gs pos="50000">
                <a:srgbClr val="FFCC99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softEdge rad="38100"/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pPr algn="l"/>
            <a:r>
              <a:rPr lang="en-US" altLang="zh-CN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8.5.3 </a:t>
            </a:r>
            <a:r>
              <a:rPr lang="zh-CN" altLang="en-US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微信小程序模板</a:t>
            </a:r>
          </a:p>
        </p:txBody>
      </p:sp>
      <p:sp>
        <p:nvSpPr>
          <p:cNvPr id="10" name="圆角矩形 10"/>
          <p:cNvSpPr/>
          <p:nvPr/>
        </p:nvSpPr>
        <p:spPr bwMode="auto">
          <a:xfrm>
            <a:off x="911424" y="1663591"/>
            <a:ext cx="10153128" cy="4357697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noAutofit/>
          </a:bodyPr>
          <a:lstStyle/>
          <a:p>
            <a:pPr indent="628650" algn="just" eaLnBrk="1">
              <a:spcAft>
                <a:spcPts val="0"/>
              </a:spcAft>
            </a:pPr>
            <a:r>
              <a:rPr sz="28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1．</a:t>
            </a:r>
            <a:r>
              <a:rPr sz="28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工程结构</a:t>
            </a:r>
          </a:p>
          <a:p>
            <a:pPr indent="628650" algn="just" ea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工程结构共有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个文件夹和</a:t>
            </a: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个文件，它们的功能如</a:t>
            </a:r>
            <a:r>
              <a:rPr lang="zh-CN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下表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所</a:t>
            </a:r>
            <a:r>
              <a:rPr lang="zh-CN" altLang="en-US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示。</a:t>
            </a:r>
            <a:endParaRPr kern="1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770" y="2853055"/>
            <a:ext cx="8919845" cy="3009900"/>
          </a:xfrm>
          <a:prstGeom prst="rect">
            <a:avLst/>
          </a:prstGeom>
        </p:spPr>
      </p:pic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83804490-F454-0619-C4CD-99453308B462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43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221715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0" name="圆角矩形 10"/>
          <p:cNvSpPr/>
          <p:nvPr/>
        </p:nvSpPr>
        <p:spPr bwMode="auto">
          <a:xfrm>
            <a:off x="839417" y="1340485"/>
            <a:ext cx="10513168" cy="4896827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noAutofit/>
          </a:bodyPr>
          <a:lstStyle/>
          <a:p>
            <a:pPr indent="628650" algn="just" eaLnBrk="1">
              <a:spcAft>
                <a:spcPts val="0"/>
              </a:spcAft>
            </a:pPr>
            <a:r>
              <a:rPr sz="28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2．</a:t>
            </a:r>
            <a:r>
              <a:rPr sz="28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页面文件夹</a:t>
            </a:r>
          </a:p>
          <a:p>
            <a:pPr indent="628650" algn="just" eaLnBrk="1">
              <a:spcAft>
                <a:spcPts val="0"/>
              </a:spcAft>
            </a:pPr>
            <a:r>
              <a:rPr kern="100" dirty="0" err="1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pages</a:t>
            </a:r>
            <a:r>
              <a:rPr kern="1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文件夹下包含多个文件夹，每个文件夹对应一个页面，每个页面包含四个文件，其中</a:t>
            </a:r>
            <a:r>
              <a:rPr kern="100" dirty="0" err="1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.wxml</a:t>
            </a:r>
            <a:r>
              <a:rPr lang="zh-CN" altLang="en-US"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文件</a:t>
            </a:r>
            <a:r>
              <a:rPr lang="zh-CN" altLang="en-US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是页面文件</a:t>
            </a:r>
            <a:r>
              <a:rPr lang="en-US" altLang="zh-CN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;.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js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是事件交互文件，用于实现小程序逻辑交互等功能</a:t>
            </a:r>
            <a:r>
              <a:rPr lang="en-US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.wxss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为页面美化文件，让页面显示的更加美观</a:t>
            </a:r>
            <a:r>
              <a:rPr lang="en-US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.json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为配置文件，用于修改导航栏显示样式等</a:t>
            </a:r>
            <a:r>
              <a:rPr lang="zh-CN" altLang="en-US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kern="100" dirty="0" err="1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pages</a:t>
            </a:r>
            <a:r>
              <a:rPr kern="1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文件夹下的实时数据页面（</a:t>
            </a:r>
            <a:r>
              <a:rPr kern="100" dirty="0" err="1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data</a:t>
            </a:r>
            <a:r>
              <a:rPr kern="1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）包含的目录内容</a:t>
            </a:r>
            <a:r>
              <a:rPr lang="zh-CN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如下表所示。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6513" y="4005064"/>
            <a:ext cx="9578975" cy="2099945"/>
          </a:xfrm>
          <a:prstGeom prst="rect">
            <a:avLst/>
          </a:prstGeom>
        </p:spPr>
      </p:pic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213768A5-8E33-B029-AEF8-F7EC9CDC7C1C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44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2907832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 bwMode="auto">
          <a:xfrm>
            <a:off x="695400" y="1124744"/>
            <a:ext cx="10873208" cy="720090"/>
          </a:xfrm>
          <a:prstGeom prst="round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pPr algn="l"/>
            <a:r>
              <a:rPr lang="en-US" sz="3600" b="0" dirty="0">
                <a:solidFill>
                  <a:schemeClr val="accent6"/>
                </a:solidFill>
                <a:latin typeface="+mn-lt"/>
                <a:ea typeface="黑体" panose="02010609060101010101" pitchFamily="49" charset="-122"/>
              </a:rPr>
              <a:t>8</a:t>
            </a:r>
            <a:r>
              <a:rPr lang="zh-CN" altLang="en-US" sz="3600" b="0" dirty="0">
                <a:solidFill>
                  <a:schemeClr val="accent6"/>
                </a:solidFill>
                <a:latin typeface="+mn-lt"/>
                <a:ea typeface="黑体" panose="02010609060101010101" pitchFamily="49" charset="-122"/>
              </a:rPr>
              <a:t>.</a:t>
            </a:r>
            <a:r>
              <a:rPr lang="en-US" altLang="zh-CN" sz="3600" b="0" dirty="0">
                <a:solidFill>
                  <a:schemeClr val="accent6"/>
                </a:solidFill>
                <a:latin typeface="+mn-lt"/>
                <a:ea typeface="黑体" panose="02010609060101010101" pitchFamily="49" charset="-122"/>
              </a:rPr>
              <a:t>6 </a:t>
            </a:r>
            <a:r>
              <a:rPr sz="3600" b="0" dirty="0">
                <a:solidFill>
                  <a:schemeClr val="accent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远程更新终端</a:t>
            </a:r>
            <a:r>
              <a:rPr sz="3600" b="0" dirty="0">
                <a:solidFill>
                  <a:schemeClr val="accent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UE</a:t>
            </a:r>
            <a:r>
              <a:rPr sz="3600" b="0" dirty="0">
                <a:solidFill>
                  <a:schemeClr val="accent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程序</a:t>
            </a:r>
            <a:r>
              <a:rPr lang="zh-CN" sz="3600" b="0" dirty="0">
                <a:solidFill>
                  <a:schemeClr val="accent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sz="3600" b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重点、难点</a:t>
            </a:r>
            <a:r>
              <a:rPr lang="zh-CN" sz="3600" b="0" dirty="0">
                <a:solidFill>
                  <a:schemeClr val="accent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</a:p>
        </p:txBody>
      </p:sp>
      <p:sp>
        <p:nvSpPr>
          <p:cNvPr id="16" name="圆角矩形 15"/>
          <p:cNvSpPr/>
          <p:nvPr/>
        </p:nvSpPr>
        <p:spPr bwMode="auto">
          <a:xfrm>
            <a:off x="695400" y="1916832"/>
            <a:ext cx="3311719" cy="575945"/>
          </a:xfrm>
          <a:prstGeom prst="roundRect">
            <a:avLst/>
          </a:prstGeom>
          <a:gradFill flip="none" rotWithShape="1">
            <a:gsLst>
              <a:gs pos="0">
                <a:srgbClr val="FFC000"/>
              </a:gs>
              <a:gs pos="50000">
                <a:srgbClr val="FFCC99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softEdge rad="38100"/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pPr algn="l"/>
            <a:r>
              <a:rPr lang="en-US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</a:t>
            </a:r>
            <a:r>
              <a:rPr sz="2800" b="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远程更新概述</a:t>
            </a:r>
          </a:p>
        </p:txBody>
      </p:sp>
      <p:sp>
        <p:nvSpPr>
          <p:cNvPr id="10" name="圆角矩形 10"/>
          <p:cNvSpPr/>
          <p:nvPr/>
        </p:nvSpPr>
        <p:spPr bwMode="auto">
          <a:xfrm>
            <a:off x="695400" y="2564775"/>
            <a:ext cx="10729192" cy="3672537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noAutofit/>
          </a:bodyPr>
          <a:lstStyle/>
          <a:p>
            <a:pPr indent="628650" algn="just" eaLnBrk="1">
              <a:spcAft>
                <a:spcPts val="0"/>
              </a:spcAft>
            </a:pPr>
            <a:r>
              <a:rPr kern="1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远程更新是通过网络连接，将软件代码从服务器传输到客户端设备中。主要涉及以下几个方面的内容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</a:p>
          <a:p>
            <a:pPr indent="628650" algn="just" eaLnBrk="1">
              <a:spcAft>
                <a:spcPts val="0"/>
              </a:spcAft>
            </a:pPr>
            <a:r>
              <a:rPr kern="100" smtClean="0">
                <a:solidFill>
                  <a:srgbClr val="FFFF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1）</a:t>
            </a:r>
            <a:r>
              <a:rPr kern="10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客户端和服务器通信</a:t>
            </a:r>
            <a:r>
              <a:rPr lang="en-US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远程更新的第一步是建立客户端和服务器之间的通信</a:t>
            </a:r>
            <a:r>
              <a:rPr kern="1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客户端通过网络连接服务器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，发送更新请求并接收服务器的响应。</a:t>
            </a:r>
          </a:p>
          <a:p>
            <a:pPr indent="628650" algn="just" eaLnBrk="1">
              <a:spcAft>
                <a:spcPts val="0"/>
              </a:spcAft>
            </a:pPr>
            <a:r>
              <a:rPr kern="100" dirty="0">
                <a:solidFill>
                  <a:srgbClr val="FFFF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2）</a:t>
            </a:r>
            <a:r>
              <a:rPr kern="100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验证完整性</a:t>
            </a:r>
            <a:r>
              <a:rPr lang="en-US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在进行远程更新时，验证数据的完整性是非常重要的。客户端会验证从服务器上接收到的更新文件完整性。</a:t>
            </a:r>
          </a:p>
          <a:p>
            <a:pPr indent="628650" algn="just" eaLnBrk="1">
              <a:spcAft>
                <a:spcPts val="0"/>
              </a:spcAft>
            </a:pPr>
            <a:r>
              <a:rPr kern="100" dirty="0">
                <a:solidFill>
                  <a:srgbClr val="FFFF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3）</a:t>
            </a:r>
            <a:r>
              <a:rPr kern="100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更新应用和重启</a:t>
            </a:r>
            <a:r>
              <a:rPr lang="en-US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一旦客户端完成更新文件的接收和验证，它会将更新应用到软件或系统中。根据不同的更新类型，更新可能需要重启设备或重新启动相应的应用程序，以使更新生效。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088049EE-02C1-629B-536A-B15EAF779A56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45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393485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 bwMode="auto">
          <a:xfrm>
            <a:off x="983432" y="1772816"/>
            <a:ext cx="3960168" cy="576064"/>
          </a:xfrm>
          <a:prstGeom prst="roundRect">
            <a:avLst/>
          </a:prstGeom>
          <a:gradFill flip="none" rotWithShape="1">
            <a:gsLst>
              <a:gs pos="0">
                <a:srgbClr val="FFC000"/>
              </a:gs>
              <a:gs pos="50000">
                <a:srgbClr val="FFCC99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softEdge rad="38100"/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pPr algn="l"/>
            <a:r>
              <a:rPr lang="en-US" altLang="zh-CN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8.6.2 </a:t>
            </a:r>
            <a:r>
              <a:rPr lang="zh-CN" altLang="en-US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远程更新实现过程</a:t>
            </a:r>
          </a:p>
        </p:txBody>
      </p:sp>
      <p:sp>
        <p:nvSpPr>
          <p:cNvPr id="10" name="圆角矩形 10"/>
          <p:cNvSpPr/>
          <p:nvPr/>
        </p:nvSpPr>
        <p:spPr bwMode="auto">
          <a:xfrm>
            <a:off x="983432" y="2412925"/>
            <a:ext cx="10296871" cy="2940795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spAutoFit/>
          </a:bodyPr>
          <a:lstStyle/>
          <a:p>
            <a:pPr indent="628650" algn="just" eaLnBrk="1">
              <a:spcAft>
                <a:spcPts val="0"/>
              </a:spcAft>
            </a:pPr>
            <a:r>
              <a:rPr lang="zh-CN" altLang="en-US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远程更新程序软件为“</a:t>
            </a:r>
            <a:r>
              <a:rPr lang="en-US" altLang="zh-CN"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..\03-</a:t>
            </a:r>
            <a:r>
              <a:rPr lang="en-US"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Software\CH08-WiFi-IoT\update-pc\updatePC.exe</a:t>
            </a:r>
            <a:r>
              <a:rPr lang="en-US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”，</a:t>
            </a:r>
            <a:r>
              <a:rPr lang="zh-CN" altLang="en-US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可以在服务器上运行，也可以通过内网穿透后在本地计算机上运行，步骤如下。</a:t>
            </a:r>
          </a:p>
          <a:p>
            <a:pPr indent="628650" algn="just" ea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）若使用内网穿透，需要启动两个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FRP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客户端，同时开启“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32225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”与“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23335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”两个端口，其中“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23335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”为远程更新固定端口号；</a:t>
            </a:r>
          </a:p>
          <a:p>
            <a:pPr indent="628650" algn="just" ea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）需要更新程序的一方，上电启动终端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UE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模板程序（即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“..\03-Software\CH08-WiFi-IoT\ </a:t>
            </a:r>
            <a:r>
              <a:rPr kern="10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User-WiFi</a:t>
            </a:r>
            <a:r>
              <a:rPr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”）；</a:t>
            </a:r>
          </a:p>
        </p:txBody>
      </p:sp>
      <p:sp>
        <p:nvSpPr>
          <p:cNvPr id="2" name="灯片编号占位符 2">
            <a:extLst>
              <a:ext uri="{FF2B5EF4-FFF2-40B4-BE49-F238E27FC236}">
                <a16:creationId xmlns:a16="http://schemas.microsoft.com/office/drawing/2014/main" id="{5FAB20FB-969F-BD06-2A92-C03D51F87D59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46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2824598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 bwMode="auto">
          <a:xfrm>
            <a:off x="695602" y="1556554"/>
            <a:ext cx="3959786" cy="576064"/>
          </a:xfrm>
          <a:prstGeom prst="roundRect">
            <a:avLst/>
          </a:prstGeom>
          <a:gradFill flip="none" rotWithShape="1">
            <a:gsLst>
              <a:gs pos="0">
                <a:srgbClr val="FFC000"/>
              </a:gs>
              <a:gs pos="50000">
                <a:srgbClr val="FFCC99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softEdge rad="38100"/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pPr algn="l"/>
            <a:r>
              <a:rPr lang="en-US" altLang="zh-CN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8.6.2 </a:t>
            </a:r>
            <a:r>
              <a:rPr lang="zh-CN" altLang="en-US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远程更新实现过程</a:t>
            </a:r>
          </a:p>
        </p:txBody>
      </p:sp>
      <p:sp>
        <p:nvSpPr>
          <p:cNvPr id="10" name="圆角矩形 10"/>
          <p:cNvSpPr/>
          <p:nvPr/>
        </p:nvSpPr>
        <p:spPr bwMode="auto">
          <a:xfrm>
            <a:off x="695400" y="2276872"/>
            <a:ext cx="5832475" cy="2940795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spAutoFit/>
          </a:bodyPr>
          <a:lstStyle/>
          <a:p>
            <a:pPr indent="628650" algn="just" ea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3）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打开“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updatePC.exe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”远程更新软件，</a:t>
            </a:r>
            <a:r>
              <a:rPr lang="zh-CN" altLang="en-US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界面如右图所示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。根据本次更新需求选择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BIOS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更新或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User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更新。需要注意的是，在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BIOS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更新过程中，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终端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UE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中的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User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程序会被擦除，所以在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BIOS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更新完成后，需要进一步对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User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程序进行更新。</a:t>
            </a:r>
          </a:p>
        </p:txBody>
      </p:sp>
      <p:pic>
        <p:nvPicPr>
          <p:cNvPr id="487" name="图片 487"/>
          <p:cNvPicPr/>
          <p:nvPr/>
        </p:nvPicPr>
        <p:blipFill>
          <a:blip r:embed="rId4"/>
          <a:stretch>
            <a:fillRect/>
          </a:stretch>
        </p:blipFill>
        <p:spPr>
          <a:xfrm>
            <a:off x="6599402" y="1783345"/>
            <a:ext cx="4896544" cy="3888432"/>
          </a:xfrm>
          <a:prstGeom prst="rect">
            <a:avLst/>
          </a:prstGeom>
        </p:spPr>
      </p:pic>
      <p:sp>
        <p:nvSpPr>
          <p:cNvPr id="2" name="灯片编号占位符 2">
            <a:extLst>
              <a:ext uri="{FF2B5EF4-FFF2-40B4-BE49-F238E27FC236}">
                <a16:creationId xmlns:a16="http://schemas.microsoft.com/office/drawing/2014/main" id="{F3DFB606-C946-6422-28FA-A19EF6769740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47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4148205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0" name="圆角矩形 10"/>
          <p:cNvSpPr/>
          <p:nvPr/>
        </p:nvSpPr>
        <p:spPr bwMode="auto">
          <a:xfrm>
            <a:off x="839416" y="2132856"/>
            <a:ext cx="5711190" cy="2918460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noAutofit/>
          </a:bodyPr>
          <a:lstStyle/>
          <a:p>
            <a:pPr indent="628650" algn="just" ea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4）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输入服务器的</a:t>
            </a: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IP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地址以及和设备进行通信的端口号。以本书为例，需要在文本框中输入的</a:t>
            </a: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IP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地址为：</a:t>
            </a: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116.62.63.164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，由上而下分别输入端口号</a:t>
            </a: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32225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23335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。点击开启侦听按钮，等待获取</a:t>
            </a: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终端</a:t>
            </a: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UE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MAC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地址。如</a:t>
            </a:r>
            <a:r>
              <a:rPr lang="zh-CN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右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zh-CN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所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示。</a:t>
            </a:r>
          </a:p>
        </p:txBody>
      </p:sp>
      <p:pic>
        <p:nvPicPr>
          <p:cNvPr id="488" name="图片 488"/>
          <p:cNvPicPr/>
          <p:nvPr/>
        </p:nvPicPr>
        <p:blipFill>
          <a:blip r:embed="rId4"/>
          <a:stretch>
            <a:fillRect/>
          </a:stretch>
        </p:blipFill>
        <p:spPr>
          <a:xfrm>
            <a:off x="6672064" y="1700808"/>
            <a:ext cx="4873371" cy="3744436"/>
          </a:xfrm>
          <a:prstGeom prst="rect">
            <a:avLst/>
          </a:prstGeom>
        </p:spPr>
      </p:pic>
      <p:sp>
        <p:nvSpPr>
          <p:cNvPr id="2" name="灯片编号占位符 2">
            <a:extLst>
              <a:ext uri="{FF2B5EF4-FFF2-40B4-BE49-F238E27FC236}">
                <a16:creationId xmlns:a16="http://schemas.microsoft.com/office/drawing/2014/main" id="{D33AEC81-AB55-9729-90A6-2E1152D44329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48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3001363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2" name="圆角矩形 10"/>
          <p:cNvSpPr/>
          <p:nvPr/>
        </p:nvSpPr>
        <p:spPr bwMode="auto">
          <a:xfrm>
            <a:off x="1055440" y="1700808"/>
            <a:ext cx="10297144" cy="3888432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noAutofit/>
          </a:bodyPr>
          <a:lstStyle/>
          <a:p>
            <a:pPr indent="720000" algn="just" eaLnBrk="1">
              <a:spcAft>
                <a:spcPts val="0"/>
              </a:spcAft>
            </a:pPr>
            <a:r>
              <a:rPr sz="28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sz="2800" b="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与终端</a:t>
            </a:r>
            <a:r>
              <a:rPr sz="2800" kern="100" dirty="0">
                <a:solidFill>
                  <a:srgbClr val="FFFF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UE</a:t>
            </a:r>
            <a:r>
              <a:rPr sz="2800" b="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相关的基本概念</a:t>
            </a:r>
          </a:p>
          <a:p>
            <a:pPr indent="720000" algn="just" eaLnBrk="1">
              <a:spcAft>
                <a:spcPts val="0"/>
              </a:spcAft>
            </a:pPr>
            <a:r>
              <a:rPr kern="10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kern="100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服务集标识</a:t>
            </a:r>
          </a:p>
          <a:p>
            <a:pPr indent="720000" algn="just" ea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终端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UE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的无线信号打开时，终端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UE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会与附近的热点连接。终端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UE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可以通过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指令获取接入点的服务集标识（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Service Set Identifier，SSID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），根据服务集标识，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UE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可以知道自己接入了哪个热点。</a:t>
            </a:r>
          </a:p>
          <a:p>
            <a:pPr indent="720000" algn="just" eaLnBrk="1">
              <a:spcAft>
                <a:spcPts val="0"/>
              </a:spcAft>
            </a:pPr>
            <a:r>
              <a:rPr kern="100" smtClean="0">
                <a:solidFill>
                  <a:srgbClr val="FFFF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4）WiFi</a:t>
            </a:r>
            <a:r>
              <a:rPr kern="100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热点给终端分配的</a:t>
            </a:r>
            <a:r>
              <a:rPr kern="100" dirty="0">
                <a:solidFill>
                  <a:srgbClr val="FFFF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IP</a:t>
            </a:r>
            <a:r>
              <a:rPr kern="100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地址</a:t>
            </a:r>
          </a:p>
          <a:p>
            <a:pPr indent="720000" algn="just" ea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终端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UE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成功连接到一个热点时（即附着到核心网时</a:t>
            </a:r>
            <a:r>
              <a:rPr kern="1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），</a:t>
            </a:r>
            <a:r>
              <a:rPr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该热点通过动态主机配置协议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DHCP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Dynamic Host Configuration Protocol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）向终端分配一个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IP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地址，使其能够在核心网上进行通信。</a:t>
            </a:r>
          </a:p>
        </p:txBody>
      </p:sp>
      <p:sp>
        <p:nvSpPr>
          <p:cNvPr id="2" name="灯片编号占位符 2">
            <a:extLst>
              <a:ext uri="{FF2B5EF4-FFF2-40B4-BE49-F238E27FC236}">
                <a16:creationId xmlns:a16="http://schemas.microsoft.com/office/drawing/2014/main" id="{48144435-3640-F5B1-5397-2E02F8050264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4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0" name="圆角矩形 10"/>
          <p:cNvSpPr/>
          <p:nvPr/>
        </p:nvSpPr>
        <p:spPr bwMode="auto">
          <a:xfrm>
            <a:off x="911424" y="2377558"/>
            <a:ext cx="5184576" cy="1843530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noAutofit/>
          </a:bodyPr>
          <a:lstStyle/>
          <a:p>
            <a:pPr indent="628650" algn="just" ea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5）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成功获取到</a:t>
            </a: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终端</a:t>
            </a: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UE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MAC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地址后，点击【连接</a:t>
            </a: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GEC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】，远程更新软件会与该</a:t>
            </a: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终端</a:t>
            </a: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UE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建立连接，成功连接界面如</a:t>
            </a:r>
            <a:r>
              <a:rPr lang="zh-CN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右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zh-CN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所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示。</a:t>
            </a:r>
          </a:p>
        </p:txBody>
      </p:sp>
      <p:pic>
        <p:nvPicPr>
          <p:cNvPr id="489" name="图片 489"/>
          <p:cNvPicPr/>
          <p:nvPr/>
        </p:nvPicPr>
        <p:blipFill>
          <a:blip r:embed="rId4"/>
          <a:stretch>
            <a:fillRect/>
          </a:stretch>
        </p:blipFill>
        <p:spPr>
          <a:xfrm>
            <a:off x="6163339" y="1628800"/>
            <a:ext cx="4824536" cy="3792826"/>
          </a:xfrm>
          <a:prstGeom prst="rect">
            <a:avLst/>
          </a:prstGeom>
        </p:spPr>
      </p:pic>
      <p:sp>
        <p:nvSpPr>
          <p:cNvPr id="2" name="灯片编号占位符 2">
            <a:extLst>
              <a:ext uri="{FF2B5EF4-FFF2-40B4-BE49-F238E27FC236}">
                <a16:creationId xmlns:a16="http://schemas.microsoft.com/office/drawing/2014/main" id="{11E22AD7-1F6D-E454-A1ED-542C4B0CEA9F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49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357604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0" name="圆角矩形 10"/>
          <p:cNvSpPr/>
          <p:nvPr/>
        </p:nvSpPr>
        <p:spPr bwMode="auto">
          <a:xfrm>
            <a:off x="911424" y="2276872"/>
            <a:ext cx="5390966" cy="2160240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noAutofit/>
          </a:bodyPr>
          <a:lstStyle/>
          <a:p>
            <a:pPr indent="628650" algn="just" ea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6）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点击【选择文件】，导入需要更新的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BIOS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程序或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User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程序的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.hex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文件，点击【一键自动更新】，远程更新软件将选定的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BIOS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程序或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User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程序更新至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WiFi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终端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UE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中，如</a:t>
            </a:r>
            <a:r>
              <a:rPr lang="zh-CN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右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zh-CN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所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示。</a:t>
            </a:r>
          </a:p>
        </p:txBody>
      </p:sp>
      <p:pic>
        <p:nvPicPr>
          <p:cNvPr id="490" name="图片 490"/>
          <p:cNvPicPr/>
          <p:nvPr/>
        </p:nvPicPr>
        <p:blipFill>
          <a:blip r:embed="rId4"/>
          <a:stretch>
            <a:fillRect/>
          </a:stretch>
        </p:blipFill>
        <p:spPr>
          <a:xfrm>
            <a:off x="6384032" y="1700808"/>
            <a:ext cx="4824536" cy="3633946"/>
          </a:xfrm>
          <a:prstGeom prst="rect">
            <a:avLst/>
          </a:prstGeom>
        </p:spPr>
      </p:pic>
      <p:sp>
        <p:nvSpPr>
          <p:cNvPr id="2" name="灯片编号占位符 2">
            <a:extLst>
              <a:ext uri="{FF2B5EF4-FFF2-40B4-BE49-F238E27FC236}">
                <a16:creationId xmlns:a16="http://schemas.microsoft.com/office/drawing/2014/main" id="{B41AA38E-AFAC-E381-F0EC-D55CE190572B}"/>
              </a:ext>
            </a:extLst>
          </p:cNvPr>
          <p:cNvSpPr txBox="1">
            <a:spLocks/>
          </p:cNvSpPr>
          <p:nvPr/>
        </p:nvSpPr>
        <p:spPr>
          <a:xfrm>
            <a:off x="8256240" y="649287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50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690154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0" name="圆角矩形 10"/>
          <p:cNvSpPr/>
          <p:nvPr/>
        </p:nvSpPr>
        <p:spPr bwMode="auto">
          <a:xfrm>
            <a:off x="767408" y="2345087"/>
            <a:ext cx="5783599" cy="2952328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noAutofit/>
          </a:bodyPr>
          <a:lstStyle/>
          <a:p>
            <a:pPr indent="628650" algn="just" ea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7）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等待数据检测，若出现数据丢失的情况</a:t>
            </a:r>
            <a:r>
              <a:rPr kern="1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则进行丢帧补发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，直至程序全部更新完成。若进行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User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更新，则等待更新完成即可；若进行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BIOS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更新，等待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BIOS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更新完成后，继续执行第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步，导入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User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程序的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.hex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文件进行更新。更新成功后将进入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User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程序</a:t>
            </a:r>
            <a:r>
              <a:rPr kern="1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zh-CN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所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示。</a:t>
            </a:r>
          </a:p>
        </p:txBody>
      </p:sp>
      <p:pic>
        <p:nvPicPr>
          <p:cNvPr id="492" name="图片 492"/>
          <p:cNvPicPr/>
          <p:nvPr/>
        </p:nvPicPr>
        <p:blipFill>
          <a:blip r:embed="rId4"/>
          <a:stretch>
            <a:fillRect/>
          </a:stretch>
        </p:blipFill>
        <p:spPr>
          <a:xfrm>
            <a:off x="6600056" y="1891065"/>
            <a:ext cx="4752528" cy="3744416"/>
          </a:xfrm>
          <a:prstGeom prst="rect">
            <a:avLst/>
          </a:prstGeom>
        </p:spPr>
      </p:pic>
      <p:sp>
        <p:nvSpPr>
          <p:cNvPr id="4" name="灯片编号占位符 2">
            <a:extLst>
              <a:ext uri="{FF2B5EF4-FFF2-40B4-BE49-F238E27FC236}">
                <a16:creationId xmlns:a16="http://schemas.microsoft.com/office/drawing/2014/main" id="{9818D32B-29A3-4497-AA21-FAC09B3BE2B5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51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16711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 bwMode="auto">
          <a:xfrm>
            <a:off x="386394" y="1225004"/>
            <a:ext cx="5709606" cy="576064"/>
          </a:xfrm>
          <a:prstGeom prst="roundRect">
            <a:avLst/>
          </a:prstGeom>
          <a:gradFill flip="none" rotWithShape="1">
            <a:gsLst>
              <a:gs pos="0">
                <a:srgbClr val="FFC000"/>
              </a:gs>
              <a:gs pos="50000">
                <a:srgbClr val="FFCC99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softEdge rad="38100"/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pPr algn="l"/>
            <a:r>
              <a:rPr lang="en-US" altLang="zh-CN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14.3.3 </a:t>
            </a:r>
            <a:r>
              <a:rPr lang="zh-CN" altLang="en-US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建立云侦听程序的运行场景</a:t>
            </a:r>
          </a:p>
        </p:txBody>
      </p:sp>
      <p:sp>
        <p:nvSpPr>
          <p:cNvPr id="10" name="圆角矩形 10"/>
          <p:cNvSpPr/>
          <p:nvPr/>
        </p:nvSpPr>
        <p:spPr bwMode="auto">
          <a:xfrm>
            <a:off x="403162" y="1854625"/>
            <a:ext cx="6242240" cy="4234766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spAutoFit/>
          </a:bodyPr>
          <a:lstStyle/>
          <a:p>
            <a:pPr indent="628650" algn="just" eaLnBrk="1">
              <a:spcAft>
                <a:spcPts val="0"/>
              </a:spcAft>
            </a:pPr>
            <a:r>
              <a:rPr lang="en-US" altLang="zh-CN" sz="28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8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FRP</a:t>
            </a:r>
            <a:r>
              <a:rPr lang="zh-CN" altLang="en-US" sz="28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内网穿透基本原理</a:t>
            </a:r>
            <a:endParaRPr lang="en-US" altLang="zh-CN" sz="2800" kern="1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628650" algn="just" eaLnBrk="1">
              <a:spcAft>
                <a:spcPts val="0"/>
              </a:spcAft>
            </a:pPr>
            <a:r>
              <a:rPr lang="en-US" altLang="zh-CN"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FRP</a:t>
            </a:r>
            <a:r>
              <a:rPr lang="zh-CN" altLang="en-US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服务端软件将</a:t>
            </a:r>
            <a:r>
              <a:rPr lang="zh-CN" altLang="en-US" kern="100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内网的云侦听</a:t>
            </a:r>
            <a:r>
              <a:rPr lang="en-US" altLang="zh-CN" kern="100" dirty="0">
                <a:solidFill>
                  <a:srgbClr val="FFFF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CS-Monitor</a:t>
            </a:r>
            <a:r>
              <a:rPr lang="zh-CN" altLang="en-US" kern="100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服务器映射到云服务器的公网</a:t>
            </a:r>
            <a:r>
              <a:rPr lang="en-US" altLang="zh-CN" kern="100" dirty="0">
                <a:solidFill>
                  <a:srgbClr val="FFFF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IP</a:t>
            </a:r>
            <a:r>
              <a:rPr lang="zh-CN" altLang="en-US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上，接入外网的读者计算机和云服务器一起组成了新的“信息邮局</a:t>
            </a:r>
            <a:r>
              <a:rPr lang="en-US" altLang="zh-CN"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MPO</a:t>
            </a:r>
            <a:r>
              <a:rPr lang="en-US" altLang="zh-CN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，为终端</a:t>
            </a:r>
            <a:r>
              <a:rPr lang="en-US" altLang="zh-CN"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UE</a:t>
            </a:r>
            <a:r>
              <a:rPr lang="zh-CN" altLang="en-US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与人机交互系统</a:t>
            </a:r>
            <a:r>
              <a:rPr lang="en-US" altLang="zh-CN"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HCI</a:t>
            </a:r>
            <a:r>
              <a:rPr lang="zh-CN" altLang="en-US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提供服务。此时，客户端程序</a:t>
            </a:r>
            <a:r>
              <a:rPr lang="en-US" altLang="zh-CN"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CS-Client</a:t>
            </a:r>
            <a:r>
              <a:rPr lang="zh-CN" altLang="en-US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Web</a:t>
            </a:r>
            <a:r>
              <a:rPr lang="zh-CN" altLang="en-US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网页程序、微信小程序、</a:t>
            </a:r>
            <a:r>
              <a:rPr lang="en-US" altLang="zh-CN"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Android App</a:t>
            </a:r>
            <a:r>
              <a:rPr lang="zh-CN" altLang="en-US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、终端</a:t>
            </a:r>
            <a:r>
              <a:rPr lang="en-US" altLang="zh-CN"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UE</a:t>
            </a:r>
            <a:r>
              <a:rPr lang="zh-CN" altLang="en-US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都可以</a:t>
            </a:r>
            <a:r>
              <a:rPr lang="zh-CN" altLang="en-US" kern="100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像访问公网</a:t>
            </a:r>
            <a:r>
              <a:rPr lang="en-US" altLang="zh-CN" kern="100" dirty="0">
                <a:solidFill>
                  <a:srgbClr val="FFFF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IP</a:t>
            </a:r>
            <a:r>
              <a:rPr lang="zh-CN" altLang="en-US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那样，</a:t>
            </a:r>
            <a:r>
              <a:rPr lang="zh-CN" altLang="en-US" kern="100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访问读者计算机上运行的</a:t>
            </a:r>
            <a:r>
              <a:rPr lang="en-US" altLang="zh-CN" kern="100" dirty="0">
                <a:solidFill>
                  <a:srgbClr val="FFFF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CS-Monitor</a:t>
            </a:r>
            <a:r>
              <a:rPr lang="zh-CN" altLang="en-US" kern="100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服务器</a:t>
            </a:r>
            <a:r>
              <a:rPr lang="zh-CN" altLang="en-US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0894" y="2636912"/>
            <a:ext cx="5157231" cy="2952328"/>
          </a:xfrm>
          <a:prstGeom prst="rect">
            <a:avLst/>
          </a:prstGeom>
        </p:spPr>
      </p:pic>
      <p:sp>
        <p:nvSpPr>
          <p:cNvPr id="2" name="灯片编号占位符 2">
            <a:extLst>
              <a:ext uri="{FF2B5EF4-FFF2-40B4-BE49-F238E27FC236}">
                <a16:creationId xmlns:a16="http://schemas.microsoft.com/office/drawing/2014/main" id="{026610C7-1FD2-5B46-5358-758B0FACDC9B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52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3962520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217" y="317939"/>
            <a:ext cx="12192000" cy="745236"/>
          </a:xfrm>
          <a:prstGeom prst="rect">
            <a:avLst/>
          </a:prstGeom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63952" y="628345"/>
            <a:ext cx="15034862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圆角矩形 8"/>
          <p:cNvSpPr/>
          <p:nvPr/>
        </p:nvSpPr>
        <p:spPr bwMode="auto">
          <a:xfrm>
            <a:off x="839416" y="1484784"/>
            <a:ext cx="10441160" cy="650445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softEdge rad="38100"/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b="0" kern="100" dirty="0">
                <a:solidFill>
                  <a:schemeClr val="accent6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8.7  </a:t>
            </a:r>
            <a:r>
              <a:rPr lang="zh-CN" altLang="en-US" sz="3600" b="0" kern="100" dirty="0">
                <a:solidFill>
                  <a:schemeClr val="accent6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本章小结</a:t>
            </a:r>
          </a:p>
        </p:txBody>
      </p:sp>
      <p:sp>
        <p:nvSpPr>
          <p:cNvPr id="10" name="圆角矩形 9"/>
          <p:cNvSpPr/>
          <p:nvPr/>
        </p:nvSpPr>
        <p:spPr bwMode="auto">
          <a:xfrm>
            <a:off x="839416" y="2204864"/>
            <a:ext cx="10441160" cy="3672408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noAutofit/>
          </a:bodyPr>
          <a:lstStyle/>
          <a:p>
            <a:pPr indent="266700" algn="just" eaLnBrk="1" latinLnBrk="0"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+mn-lt"/>
                <a:ea typeface="宋体" panose="02010600030101010101" pitchFamily="2" charset="-122"/>
              </a:rPr>
              <a:t>     </a:t>
            </a:r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本章从技术科学角度，把</a:t>
            </a:r>
            <a:r>
              <a:rPr lang="en-US" altLang="zh-CN" dirty="0" err="1">
                <a:solidFill>
                  <a:schemeClr val="bg1"/>
                </a:solidFill>
                <a:latin typeface="+mn-lt"/>
                <a:ea typeface="宋体" panose="02010600030101010101" pitchFamily="2" charset="-122"/>
              </a:rPr>
              <a:t>WiFi</a:t>
            </a:r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应用知识体系归纳为终端</a:t>
            </a:r>
            <a:r>
              <a:rPr lang="en-US" altLang="zh-CN" dirty="0">
                <a:solidFill>
                  <a:schemeClr val="bg1"/>
                </a:solidFill>
                <a:latin typeface="+mn-lt"/>
                <a:ea typeface="宋体" panose="02010600030101010101" pitchFamily="2" charset="-122"/>
              </a:rPr>
              <a:t>UE</a:t>
            </a:r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、信息邮局</a:t>
            </a:r>
            <a:r>
              <a:rPr lang="en-US" altLang="zh-CN" dirty="0">
                <a:solidFill>
                  <a:schemeClr val="bg1"/>
                </a:solidFill>
                <a:latin typeface="+mn-lt"/>
                <a:ea typeface="宋体" panose="02010600030101010101" pitchFamily="2" charset="-122"/>
              </a:rPr>
              <a:t>MPO</a:t>
            </a:r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、人机交互系统</a:t>
            </a:r>
            <a:r>
              <a:rPr lang="en-US" altLang="zh-CN" dirty="0">
                <a:solidFill>
                  <a:schemeClr val="bg1"/>
                </a:solidFill>
                <a:latin typeface="+mn-lt"/>
                <a:ea typeface="宋体" panose="02010600030101010101" pitchFamily="2" charset="-122"/>
              </a:rPr>
              <a:t>HCI</a:t>
            </a:r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三个有机组成部分。从应用开发者视角来看，信息邮局</a:t>
            </a:r>
            <a:r>
              <a:rPr lang="en-US" altLang="zh-CN" dirty="0">
                <a:solidFill>
                  <a:schemeClr val="bg1"/>
                </a:solidFill>
                <a:latin typeface="+mn-lt"/>
                <a:ea typeface="宋体" panose="02010600030101010101" pitchFamily="2" charset="-122"/>
              </a:rPr>
              <a:t>MPO</a:t>
            </a:r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抽象为固定</a:t>
            </a:r>
            <a:r>
              <a:rPr lang="en-US" altLang="zh-CN" dirty="0">
                <a:solidFill>
                  <a:schemeClr val="bg1"/>
                </a:solidFill>
                <a:latin typeface="+mn-lt"/>
                <a:ea typeface="宋体" panose="02010600030101010101" pitchFamily="2" charset="-122"/>
              </a:rPr>
              <a:t>IP</a:t>
            </a:r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地址与端口，从程序上看就是云侦听程序，人机交互系统</a:t>
            </a:r>
            <a:r>
              <a:rPr lang="en-US" altLang="zh-CN" dirty="0">
                <a:solidFill>
                  <a:schemeClr val="bg1"/>
                </a:solidFill>
                <a:latin typeface="+mn-lt"/>
                <a:ea typeface="宋体" panose="02010600030101010101" pitchFamily="2" charset="-122"/>
              </a:rPr>
              <a:t>HCI</a:t>
            </a:r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通过信息邮局与终端打交道。本章给出了以通用嵌入式计算机</a:t>
            </a:r>
            <a:r>
              <a:rPr lang="en-US" altLang="zh-CN" dirty="0">
                <a:solidFill>
                  <a:schemeClr val="bg1"/>
                </a:solidFill>
                <a:latin typeface="+mn-lt"/>
                <a:ea typeface="宋体" panose="02010600030101010101" pitchFamily="2" charset="-122"/>
              </a:rPr>
              <a:t>GEC</a:t>
            </a:r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为基础、以</a:t>
            </a:r>
            <a:r>
              <a:rPr lang="en-US" altLang="zh-CN" dirty="0">
                <a:solidFill>
                  <a:schemeClr val="bg1"/>
                </a:solidFill>
                <a:latin typeface="+mn-lt"/>
                <a:ea typeface="宋体" panose="02010600030101010101" pitchFamily="2" charset="-122"/>
              </a:rPr>
              <a:t>RT-Thread</a:t>
            </a:r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实时操作系统为工具的终端应用模板，并给出了云侦听程序模板、</a:t>
            </a:r>
            <a:r>
              <a:rPr lang="en-US" altLang="zh-CN" dirty="0">
                <a:solidFill>
                  <a:schemeClr val="bg1"/>
                </a:solidFill>
                <a:latin typeface="+mn-lt"/>
                <a:ea typeface="宋体" panose="02010600030101010101" pitchFamily="2" charset="-122"/>
              </a:rPr>
              <a:t>Wed</a:t>
            </a:r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网页及微信小程序模板，为“照葫芦画瓢”地进行具体应用提供共性技术，形成了以</a:t>
            </a:r>
            <a:r>
              <a:rPr lang="en-US" altLang="zh-CN" dirty="0">
                <a:solidFill>
                  <a:schemeClr val="bg1"/>
                </a:solidFill>
                <a:latin typeface="+mn-lt"/>
                <a:ea typeface="宋体" panose="02010600030101010101" pitchFamily="2" charset="-122"/>
              </a:rPr>
              <a:t>GEC</a:t>
            </a:r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为核心，以构件为支撑，以工程模板为基础的</a:t>
            </a:r>
            <a:r>
              <a:rPr lang="en-US" altLang="zh-CN" dirty="0" err="1">
                <a:solidFill>
                  <a:schemeClr val="bg1"/>
                </a:solidFill>
                <a:latin typeface="+mn-lt"/>
                <a:ea typeface="宋体" panose="02010600030101010101" pitchFamily="2" charset="-122"/>
              </a:rPr>
              <a:t>WiFi</a:t>
            </a:r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应用开发生态系统，为有效地降低</a:t>
            </a:r>
            <a:r>
              <a:rPr lang="en-US" altLang="zh-CN" dirty="0" err="1">
                <a:solidFill>
                  <a:schemeClr val="bg1"/>
                </a:solidFill>
                <a:latin typeface="+mn-lt"/>
                <a:ea typeface="宋体" panose="02010600030101010101" pitchFamily="2" charset="-122"/>
              </a:rPr>
              <a:t>WiFi</a:t>
            </a:r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应用开发的技术门槛提供了基础。</a:t>
            </a:r>
          </a:p>
        </p:txBody>
      </p:sp>
      <p:sp>
        <p:nvSpPr>
          <p:cNvPr id="2" name="灯片编号占位符 2">
            <a:extLst>
              <a:ext uri="{FF2B5EF4-FFF2-40B4-BE49-F238E27FC236}">
                <a16:creationId xmlns:a16="http://schemas.microsoft.com/office/drawing/2014/main" id="{B720D0C5-EDFB-8C26-6F45-A539FB66900F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53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87582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2" name="圆角矩形 10"/>
          <p:cNvSpPr/>
          <p:nvPr/>
        </p:nvSpPr>
        <p:spPr bwMode="auto">
          <a:xfrm>
            <a:off x="551984" y="1200121"/>
            <a:ext cx="11232648" cy="5079601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noAutofit/>
          </a:bodyPr>
          <a:lstStyle/>
          <a:p>
            <a:pPr indent="720000" algn="just" eaLnBrk="1">
              <a:spcAft>
                <a:spcPts val="0"/>
              </a:spcAft>
            </a:pPr>
            <a:r>
              <a:rPr lang="en-US" altLang="zh-CN" sz="2800" kern="10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800" kern="10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sz="2800" kern="1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与信息邮局</a:t>
            </a:r>
            <a:r>
              <a:rPr sz="2800" kern="100" dirty="0">
                <a:solidFill>
                  <a:srgbClr val="FFFF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MPO</a:t>
            </a:r>
            <a:r>
              <a:rPr sz="28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相关的基本概念</a:t>
            </a:r>
          </a:p>
          <a:p>
            <a:pPr indent="720000" algn="just" eaLnBrk="1">
              <a:spcAft>
                <a:spcPts val="0"/>
              </a:spcAft>
            </a:pPr>
            <a:r>
              <a:rPr lang="en-US" altLang="zh-CN" kern="10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kern="10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 </a:t>
            </a:r>
            <a:r>
              <a:rPr kern="10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IP</a:t>
            </a:r>
            <a:r>
              <a:rPr b="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地址</a:t>
            </a:r>
          </a:p>
          <a:p>
            <a:pPr indent="720000" algn="just" ea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Internet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上的每台主机都有一个唯一的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IP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地址。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IP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地址由网络号（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Network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ID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）和主机号（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Host ID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）两部分组成。</a:t>
            </a:r>
          </a:p>
          <a:p>
            <a:pPr indent="720000" algn="just" eaLnBrk="1">
              <a:spcAft>
                <a:spcPts val="0"/>
              </a:spcAft>
            </a:pPr>
            <a:r>
              <a:rPr lang="en-US" altLang="zh-CN" kern="10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kern="10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kern="1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端口号</a:t>
            </a:r>
            <a:endParaRPr kern="1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720000" algn="just" ea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一台拥有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IP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地址的主机可以提供许多服务，比如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Web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服务、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FTP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服务、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SMTP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服务等</a:t>
            </a:r>
            <a:r>
              <a:rPr kern="1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这些服务可以通过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kern="10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IP</a:t>
            </a:r>
            <a:r>
              <a:rPr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地址实现。好比一座大楼里有许多不同房间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，每个房间的功能不同</a:t>
            </a:r>
            <a:r>
              <a:rPr kern="1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大楼名字相对于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IP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地址，</a:t>
            </a:r>
            <a:r>
              <a:rPr kern="1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房间号相当于端口号</a:t>
            </a:r>
            <a:r>
              <a:rPr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 indent="720000" algn="just" eaLnBrk="1">
              <a:spcAft>
                <a:spcPts val="0"/>
              </a:spcAft>
            </a:pPr>
            <a:r>
              <a:rPr lang="en-US" altLang="zh-CN" kern="10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kern="10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kern="1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互联网</a:t>
            </a:r>
          </a:p>
          <a:p>
            <a:pPr indent="720000" algn="just" eaLnBrk="1">
              <a:spcAft>
                <a:spcPts val="0"/>
              </a:spcAft>
            </a:pPr>
            <a:r>
              <a:rPr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互联网是一个全球性的计算机网络系统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，由多个物理网络、路由器、服务器和终端设备组成，它们之间通过标准的互联网协议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TCP/IP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Transmission Control Protocol/Internet Protocol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）实现数据的传输和交换。</a:t>
            </a:r>
          </a:p>
        </p:txBody>
      </p:sp>
      <p:sp>
        <p:nvSpPr>
          <p:cNvPr id="2" name="灯片编号占位符 2">
            <a:extLst>
              <a:ext uri="{FF2B5EF4-FFF2-40B4-BE49-F238E27FC236}">
                <a16:creationId xmlns:a16="http://schemas.microsoft.com/office/drawing/2014/main" id="{0B7F62ED-FA61-E903-8FD8-B7D96D4A5531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5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2" name="圆角矩形 10"/>
          <p:cNvSpPr/>
          <p:nvPr/>
        </p:nvSpPr>
        <p:spPr bwMode="auto">
          <a:xfrm>
            <a:off x="450561" y="1339087"/>
            <a:ext cx="11046039" cy="4813723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noAutofit/>
          </a:bodyPr>
          <a:lstStyle/>
          <a:p>
            <a:pPr indent="628650" algn="just" eaLnBrk="1" latinLnBrk="1">
              <a:spcAft>
                <a:spcPts val="0"/>
              </a:spcAft>
            </a:pPr>
            <a:r>
              <a:rPr lang="en-US" sz="2800" kern="100" dirty="0">
                <a:solidFill>
                  <a:srgbClr val="FFFF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sz="28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．与人机交互系统</a:t>
            </a:r>
            <a:r>
              <a:rPr sz="2800" kern="100" dirty="0">
                <a:solidFill>
                  <a:srgbClr val="FFFF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HCI</a:t>
            </a:r>
            <a:r>
              <a:rPr sz="28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相关的基本概念</a:t>
            </a:r>
          </a:p>
          <a:p>
            <a:pPr indent="628650" algn="just" eaLnBrk="1" latinLnBrk="1">
              <a:spcAft>
                <a:spcPts val="0"/>
              </a:spcAft>
            </a:pPr>
            <a:r>
              <a:rPr kern="10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侦听程序与云服务器</a:t>
            </a:r>
          </a:p>
          <a:p>
            <a:pPr indent="628650" algn="just" eaLnBrk="1" latin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终端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UE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主动向（固定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IP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地址：端口）发送数据，可以把具有固定</a:t>
            </a:r>
            <a:r>
              <a:rPr kern="100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IP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地址且负责接收数据的计算机器称为云服务器或云平台。</a:t>
            </a:r>
            <a:endParaRPr kern="100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8650" algn="just" eaLnBrk="1" latinLnBrk="1">
              <a:spcAft>
                <a:spcPts val="0"/>
              </a:spcAft>
            </a:pPr>
            <a:r>
              <a:rPr kern="10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数据库</a:t>
            </a:r>
          </a:p>
          <a:p>
            <a:pPr indent="628650" algn="just" eaLnBrk="1" latinLnBrk="1">
              <a:spcAft>
                <a:spcPts val="0"/>
              </a:spcAft>
            </a:pP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数据库是驻留在云服务器上的存储数据的地方。数据库由若干张表组成，每张表又由若干个字段组成，对数据库的操作大多是对表的操作，而对于表的基本操作有：增、删、改、查。</a:t>
            </a:r>
          </a:p>
          <a:p>
            <a:pPr indent="628650" algn="just" eaLnBrk="1" latinLnBrk="1">
              <a:spcAft>
                <a:spcPts val="0"/>
              </a:spcAft>
            </a:pPr>
            <a:r>
              <a:rPr kern="10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客户端</a:t>
            </a:r>
          </a:p>
          <a:p>
            <a:pPr indent="628650" algn="just" eaLnBrk="1" latinLnBrk="1">
              <a:spcAft>
                <a:spcPts val="0"/>
              </a:spcAft>
            </a:pPr>
            <a:r>
              <a:rPr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客户端或称用户端，指与服务器相对应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，为客户提供本地服务的程序。</a:t>
            </a:r>
            <a:r>
              <a:rPr kern="1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一般安装在普通的用户计算机</a:t>
            </a:r>
            <a:r>
              <a:rPr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zh-CN" altLang="en-US" kern="1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或称</a:t>
            </a:r>
            <a:r>
              <a:rPr kern="10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客户机</a:t>
            </a:r>
            <a:r>
              <a:rPr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）上，需要与服务端互相配合运行。</a:t>
            </a:r>
          </a:p>
        </p:txBody>
      </p:sp>
      <p:sp>
        <p:nvSpPr>
          <p:cNvPr id="2" name="灯片编号占位符 2">
            <a:extLst>
              <a:ext uri="{FF2B5EF4-FFF2-40B4-BE49-F238E27FC236}">
                <a16:creationId xmlns:a16="http://schemas.microsoft.com/office/drawing/2014/main" id="{8DBB1B40-5AED-36FB-8F37-FD5203F0FF67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6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2" name="圆角矩形 10"/>
          <p:cNvSpPr/>
          <p:nvPr/>
        </p:nvSpPr>
        <p:spPr bwMode="auto">
          <a:xfrm>
            <a:off x="642167" y="1703329"/>
            <a:ext cx="10945216" cy="4643389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spAutoFit/>
          </a:bodyPr>
          <a:lstStyle/>
          <a:p>
            <a:pPr indent="628650" algn="just" eaLnBrk="1">
              <a:spcAft>
                <a:spcPts val="0"/>
              </a:spcAft>
            </a:pPr>
            <a:r>
              <a:rPr sz="28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1．</a:t>
            </a:r>
            <a:r>
              <a:rPr sz="28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物联网应用开发所面临的问题</a:t>
            </a:r>
          </a:p>
          <a:p>
            <a:pPr indent="628650" algn="just" eaLnBrk="1">
              <a:spcAft>
                <a:spcPts val="0"/>
              </a:spcAft>
            </a:pPr>
            <a:r>
              <a:rPr lang="zh-CN" altLang="en-US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在相当长的一段时间内，物联网智能制造系统已经受到许多实体行业的广泛重视。</a:t>
            </a:r>
            <a:r>
              <a:rPr lang="zh-CN" altLang="en-US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进行物联网智能系统的软硬件设计往往具有较高的技术门槛</a:t>
            </a:r>
            <a:r>
              <a:rPr lang="zh-CN" altLang="en-US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，主要表现在：</a:t>
            </a:r>
          </a:p>
          <a:p>
            <a:pPr indent="628650" algn="just" eaLnBrk="1">
              <a:spcAft>
                <a:spcPts val="0"/>
              </a:spcAft>
            </a:pPr>
            <a:r>
              <a:rPr lang="zh-CN" altLang="en-US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需要软硬件协同设计，涉及软件、硬件及行业领域知识；</a:t>
            </a:r>
          </a:p>
          <a:p>
            <a:pPr indent="628650" algn="just" eaLnBrk="1">
              <a:spcAft>
                <a:spcPts val="0"/>
              </a:spcAft>
            </a:pPr>
            <a:r>
              <a:rPr lang="zh-CN" altLang="en-US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一些系统具有较高的实时性要求；</a:t>
            </a:r>
          </a:p>
          <a:p>
            <a:pPr indent="628650" algn="just" eaLnBrk="1">
              <a:spcAft>
                <a:spcPts val="0"/>
              </a:spcAft>
            </a:pPr>
            <a:r>
              <a:rPr lang="zh-CN" altLang="en-US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物联网智能产品必须具有较强的抗干扰性与稳定性；</a:t>
            </a:r>
          </a:p>
          <a:p>
            <a:pPr indent="628650" algn="just" eaLnBrk="1">
              <a:spcAft>
                <a:spcPts val="0"/>
              </a:spcAft>
            </a:pPr>
            <a:r>
              <a:rPr lang="zh-CN" altLang="en-US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开发过程中需要不断的软硬联合测试。</a:t>
            </a:r>
          </a:p>
          <a:p>
            <a:pPr indent="628650" algn="just" eaLnBrk="1">
              <a:spcAft>
                <a:spcPts val="0"/>
              </a:spcAft>
            </a:pPr>
            <a:r>
              <a:rPr lang="zh-CN" altLang="en-US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因此开发物联网智能产品会出现成本高、周期长、稳定性难以保证等困扰，对技术人员的综合开发能力提出了更高的要求，这些问题是许多中小型终端产品企业技术转型的重要瓶颈之一。</a:t>
            </a:r>
          </a:p>
        </p:txBody>
      </p:sp>
      <p:sp>
        <p:nvSpPr>
          <p:cNvPr id="2" name="灯片编号占位符 2">
            <a:extLst>
              <a:ext uri="{FF2B5EF4-FFF2-40B4-BE49-F238E27FC236}">
                <a16:creationId xmlns:a16="http://schemas.microsoft.com/office/drawing/2014/main" id="{E685BBE1-1BDA-6ABD-4CEF-444C4EBACD6C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7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  <p:sp>
        <p:nvSpPr>
          <p:cNvPr id="5" name="圆角矩形 8">
            <a:extLst>
              <a:ext uri="{FF2B5EF4-FFF2-40B4-BE49-F238E27FC236}">
                <a16:creationId xmlns:a16="http://schemas.microsoft.com/office/drawing/2014/main" id="{B218ADAD-30E9-8AA9-2949-82BBAC35623E}"/>
              </a:ext>
            </a:extLst>
          </p:cNvPr>
          <p:cNvSpPr/>
          <p:nvPr/>
        </p:nvSpPr>
        <p:spPr bwMode="auto">
          <a:xfrm>
            <a:off x="551384" y="1016392"/>
            <a:ext cx="7776864" cy="575945"/>
          </a:xfrm>
          <a:prstGeom prst="roundRect">
            <a:avLst/>
          </a:prstGeom>
          <a:gradFill flip="none" rotWithShape="1">
            <a:gsLst>
              <a:gs pos="0">
                <a:srgbClr val="FFC000"/>
              </a:gs>
              <a:gs pos="50000">
                <a:srgbClr val="FFCC99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softEdge rad="38100"/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8.1.3 </a:t>
            </a:r>
            <a:r>
              <a:rPr lang="zh-CN" altLang="en-US" sz="2800" b="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物联网应用开发所面临的问题及解决思路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 bwMode="auto">
          <a:xfrm>
            <a:off x="71752" y="118935"/>
            <a:ext cx="12086047" cy="571622"/>
          </a:xfrm>
          <a:prstGeom prst="round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r>
              <a:rPr lang="en-US" altLang="zh-CN" sz="3600" i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rPr>
              <a:t>RTOS</a:t>
            </a:r>
            <a:endParaRPr lang="zh-CN" altLang="en-US" sz="3600" i="1" dirty="0">
              <a:solidFill>
                <a:schemeClr val="bg1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" y="286910"/>
            <a:ext cx="12192000" cy="745236"/>
          </a:xfrm>
          <a:prstGeom prst="rect">
            <a:avLst/>
          </a:prstGeom>
        </p:spPr>
      </p:pic>
      <p:sp>
        <p:nvSpPr>
          <p:cNvPr id="12" name="圆角矩形 10"/>
          <p:cNvSpPr/>
          <p:nvPr/>
        </p:nvSpPr>
        <p:spPr bwMode="auto">
          <a:xfrm>
            <a:off x="717939" y="1416313"/>
            <a:ext cx="10793672" cy="4643389"/>
          </a:xfrm>
          <a:prstGeom prst="roundRect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D0CC34"/>
                </a:gs>
                <a:gs pos="8300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glow rad="381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54000" tIns="36000" rIns="54000" bIns="36000" numCol="1" rtlCol="0" anchor="t" anchorCtr="0" compatLnSpc="1">
            <a:spAutoFit/>
          </a:bodyPr>
          <a:lstStyle/>
          <a:p>
            <a:pPr indent="628650" algn="just" eaLnBrk="1">
              <a:spcAft>
                <a:spcPts val="0"/>
              </a:spcAft>
            </a:pPr>
            <a:r>
              <a:rPr sz="2800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2．</a:t>
            </a:r>
            <a:r>
              <a:rPr sz="2800" kern="1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解决物联网应用开发所面临难题的基本思路</a:t>
            </a:r>
          </a:p>
          <a:p>
            <a:pPr indent="628650" algn="just" eaLnBrk="1">
              <a:spcAft>
                <a:spcPts val="0"/>
              </a:spcAft>
            </a:pPr>
            <a:r>
              <a:rPr lang="zh-CN" altLang="en-US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从技术科学层面，研究抽象物联网应用系统的技术共性，加以凝练分析，形成可复用、可移植的构件、类、框架，实现整体建模，合理分层，达到软硬可复用与可移植的目的。</a:t>
            </a:r>
          </a:p>
          <a:p>
            <a:pPr indent="628650" algn="just" eaLnBrk="1">
              <a:spcAft>
                <a:spcPts val="0"/>
              </a:spcAft>
            </a:pPr>
            <a:r>
              <a:rPr lang="zh-CN" altLang="en-US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章给出物联网智能系统的应用架构及应用方法，依照软硬件模板（“葫芦”），使技术人员可以在此模板基础上，进行特定应用的开发（“照葫芦画瓢”）。架构抽象物联网智能系统的共性技术、理清共性与个性的衔接关系、封装软硬件构件、实现软件分层与复用。以此来有效降低技术门槛、缩短开发周期、降低开发成本、明确人员职责定位、减少重复劳动、提高开发效率。从形式上说，可以把这些内容称为</a:t>
            </a:r>
            <a:r>
              <a:rPr lang="zh-CN" altLang="en-US" kern="1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“中间件”</a:t>
            </a:r>
            <a:r>
              <a:rPr lang="zh-CN" altLang="en-US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，它不是终端产品，但为终端产品服务，有了它，可以较大地降低技术门槛。</a:t>
            </a:r>
          </a:p>
        </p:txBody>
      </p:sp>
      <p:sp>
        <p:nvSpPr>
          <p:cNvPr id="2" name="灯片编号占位符 2">
            <a:extLst>
              <a:ext uri="{FF2B5EF4-FFF2-40B4-BE49-F238E27FC236}">
                <a16:creationId xmlns:a16="http://schemas.microsoft.com/office/drawing/2014/main" id="{6C434D9D-EEF7-1A0B-E758-19875D27698A}"/>
              </a:ext>
            </a:extLst>
          </p:cNvPr>
          <p:cNvSpPr txBox="1">
            <a:spLocks/>
          </p:cNvSpPr>
          <p:nvPr/>
        </p:nvSpPr>
        <p:spPr>
          <a:xfrm>
            <a:off x="8258400" y="649440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000" b="1" i="0" u="none" strike="noStrike" kern="1200" cap="none" spc="0" normalizeH="0" baseline="0" noProof="1" dirty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chemeClr val="tx1"/>
                </a:solidFill>
                <a:latin typeface="Copperplate Gothic Bold" panose="020E0705020206020404" pitchFamily="34" charset="0"/>
                <a:ea typeface="Gulim" pitchFamily="34" charset="-127"/>
                <a:cs typeface="+mn-cs"/>
              </a:defRPr>
            </a:lvl9pPr>
          </a:lstStyle>
          <a:p>
            <a:pPr algn="r"/>
            <a:r>
              <a:rPr lang="zh-CN" altLang="en-US" sz="1800" dirty="0"/>
              <a:t>第</a:t>
            </a:r>
            <a:fld id="{E3B823EF-760F-4A4A-BDCE-1BC141D23671}" type="slidenum">
              <a:rPr lang="en-US" altLang="zh-CN" sz="1800" smtClean="0"/>
              <a:pPr algn="r"/>
              <a:t>8</a:t>
            </a:fld>
            <a:r>
              <a:rPr lang="zh-CN" altLang="en-US" sz="1800" dirty="0"/>
              <a:t>页 共</a:t>
            </a:r>
            <a:r>
              <a:rPr lang="en-US" altLang="zh-CN" sz="1800" dirty="0"/>
              <a:t>53</a:t>
            </a:r>
            <a:r>
              <a:rPr lang="zh-CN" altLang="en-US" sz="1800" dirty="0"/>
              <a:t>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Tc1MTA2MjU3ODgzMDhkMzE0ZTU0MjU4NGU4NDljNDM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模板">
  <a:themeElements>
    <a:clrScheme name="网络管理讲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网络管理讲稿">
      <a:majorFont>
        <a:latin typeface="华文新魏"/>
        <a:ea typeface="华文新魏"/>
        <a:cs typeface=""/>
      </a:majorFont>
      <a:minorFont>
        <a:latin typeface="Times New Roman"/>
        <a:ea typeface="Guli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0">
              <a:schemeClr val="accent3">
                <a:lumMod val="67000"/>
              </a:schemeClr>
            </a:gs>
            <a:gs pos="48000">
              <a:schemeClr val="accent3">
                <a:lumMod val="97000"/>
                <a:lumOff val="3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lin ang="16200000" scaled="0"/>
          <a:tileRect/>
        </a:gradFill>
        <a:ln w="9525" cap="flat" cmpd="sng" algn="ctr">
          <a:noFill/>
          <a:prstDash val="solid"/>
          <a:miter lim="800000"/>
          <a:headEnd type="none" w="med" len="med"/>
          <a:tailEnd type="none" w="med" len="med"/>
        </a:ln>
        <a:effectLst>
          <a:glow rad="139700">
            <a:srgbClr val="FF0000">
              <a:alpha val="40000"/>
            </a:srgbClr>
          </a:glow>
          <a:innerShdw blurRad="63500" dist="50800" dir="18900000">
            <a:prstClr val="black">
              <a:alpha val="50000"/>
            </a:prstClr>
          </a:innerShdw>
        </a:effectLst>
      </a:spPr>
      <a:bodyPr vert="horz" wrap="none" lIns="91440" tIns="45720" rIns="91440" bIns="45720" numCol="1" rtlCol="0" anchor="t" anchorCtr="0" compatLnSpc="1"/>
      <a:lstStyle>
        <a:defPPr>
          <a:defRPr sz="3200" b="0" dirty="0">
            <a:solidFill>
              <a:schemeClr val="accent2"/>
            </a:solidFill>
            <a:latin typeface="+mn-lt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pperplate Gothic Bold" panose="020E0705020206020404" pitchFamily="34" charset="0"/>
            <a:ea typeface="Gulim" pitchFamily="34" charset="-127"/>
          </a:defRPr>
        </a:defPPr>
      </a:lstStyle>
    </a:lnDef>
  </a:objectDefaults>
  <a:extraClrSchemeLst>
    <a:extraClrScheme>
      <a:clrScheme name="网络管理讲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网络管理讲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网络管理讲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网络管理讲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网络管理讲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网络管理讲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网络管理讲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</TotalTime>
  <Words>4078</Words>
  <Application>Microsoft Office PowerPoint</Application>
  <PresentationFormat>宽屏</PresentationFormat>
  <Paragraphs>454</Paragraphs>
  <Slides>54</Slides>
  <Notes>54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54</vt:i4>
      </vt:variant>
    </vt:vector>
  </HeadingPairs>
  <TitlesOfParts>
    <vt:vector size="61" baseType="lpstr">
      <vt:lpstr>Gulim</vt:lpstr>
      <vt:lpstr>黑体</vt:lpstr>
      <vt:lpstr>华文新魏</vt:lpstr>
      <vt:lpstr>宋体</vt:lpstr>
      <vt:lpstr>Copperplate Gothic Bold</vt:lpstr>
      <vt:lpstr>Times New Roman</vt:lpstr>
      <vt:lpstr>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《嵌入式实时操作系统》</dc:title>
  <dc:creator>李 苗</dc:creator>
  <cp:lastModifiedBy>蒋曾慧</cp:lastModifiedBy>
  <cp:revision>865</cp:revision>
  <cp:lastPrinted>1999-06-03T07:41:00Z</cp:lastPrinted>
  <dcterms:created xsi:type="dcterms:W3CDTF">2012-05-08T02:40:00Z</dcterms:created>
  <dcterms:modified xsi:type="dcterms:W3CDTF">2024-05-16T01:54:17Z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E29BE71C2CB646ACA620FB8FA231E832_13</vt:lpwstr>
  </property>
</Properties>
</file>