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50" r:id="rId1"/>
  </p:sldMasterIdLst>
  <p:notesMasterIdLst>
    <p:notesMasterId r:id="rId34"/>
  </p:notesMasterIdLst>
  <p:handoutMasterIdLst>
    <p:handoutMasterId r:id="rId35"/>
  </p:handoutMasterIdLst>
  <p:sldIdLst>
    <p:sldId id="821" r:id="rId2"/>
    <p:sldId id="822" r:id="rId3"/>
    <p:sldId id="823" r:id="rId4"/>
    <p:sldId id="824" r:id="rId5"/>
    <p:sldId id="825" r:id="rId6"/>
    <p:sldId id="826" r:id="rId7"/>
    <p:sldId id="827" r:id="rId8"/>
    <p:sldId id="828" r:id="rId9"/>
    <p:sldId id="829" r:id="rId10"/>
    <p:sldId id="830" r:id="rId11"/>
    <p:sldId id="831" r:id="rId12"/>
    <p:sldId id="832" r:id="rId13"/>
    <p:sldId id="833" r:id="rId14"/>
    <p:sldId id="834" r:id="rId15"/>
    <p:sldId id="835" r:id="rId16"/>
    <p:sldId id="836" r:id="rId17"/>
    <p:sldId id="837" r:id="rId18"/>
    <p:sldId id="838" r:id="rId19"/>
    <p:sldId id="839" r:id="rId20"/>
    <p:sldId id="840" r:id="rId21"/>
    <p:sldId id="841" r:id="rId22"/>
    <p:sldId id="842" r:id="rId23"/>
    <p:sldId id="843" r:id="rId24"/>
    <p:sldId id="844" r:id="rId25"/>
    <p:sldId id="845" r:id="rId26"/>
    <p:sldId id="846" r:id="rId27"/>
    <p:sldId id="847" r:id="rId28"/>
    <p:sldId id="848" r:id="rId29"/>
    <p:sldId id="849" r:id="rId30"/>
    <p:sldId id="850" r:id="rId31"/>
    <p:sldId id="851" r:id="rId32"/>
    <p:sldId id="853" r:id="rId33"/>
  </p:sldIdLst>
  <p:sldSz cx="12192000" cy="6858000"/>
  <p:notesSz cx="6858000" cy="9144000"/>
  <p:custDataLst>
    <p:tags r:id="rId36"/>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63">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2" autoAdjust="0"/>
    <p:restoredTop sz="85664" autoAdjust="0"/>
  </p:normalViewPr>
  <p:slideViewPr>
    <p:cSldViewPr>
      <p:cViewPr varScale="1">
        <p:scale>
          <a:sx n="98" d="100"/>
          <a:sy n="98" d="100"/>
        </p:scale>
        <p:origin x="296" y="52"/>
      </p:cViewPr>
      <p:guideLst>
        <p:guide orient="horz" pos="216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0</a:t>
            </a:fld>
            <a:endParaRPr lang="en-US" altLang="zh-CN"/>
          </a:p>
        </p:txBody>
      </p:sp>
    </p:spTree>
    <p:extLst>
      <p:ext uri="{BB962C8B-B14F-4D97-AF65-F5344CB8AC3E}">
        <p14:creationId xmlns:p14="http://schemas.microsoft.com/office/powerpoint/2010/main" val="1940726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3257866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3020628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969441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777569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4026661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686058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760113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82744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49938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641655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extLst>
      <p:ext uri="{BB962C8B-B14F-4D97-AF65-F5344CB8AC3E}">
        <p14:creationId xmlns:p14="http://schemas.microsoft.com/office/powerpoint/2010/main" val="90974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258929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023956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458779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738494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66342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3945752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9041312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0760825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3265451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69079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91255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040924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36404498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404327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872214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430884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2030537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8270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474800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Tree>
    <p:extLst>
      <p:ext uri="{BB962C8B-B14F-4D97-AF65-F5344CB8AC3E}">
        <p14:creationId xmlns:p14="http://schemas.microsoft.com/office/powerpoint/2010/main" val="1899244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1800" b="1">
                <a:solidFill>
                  <a:schemeClr val="bg1"/>
                </a:solidFill>
                <a:latin typeface="+mn-lt"/>
                <a:cs typeface="+mn-lt"/>
              </a:defRPr>
            </a:lvl1pPr>
          </a:lstStyle>
          <a:p>
            <a:r>
              <a:rPr lang="zh-CN" altLang="en-US" dirty="0">
                <a:ea typeface="宋体" panose="02010600030101010101" pitchFamily="2" charset="-122"/>
              </a:rPr>
              <a:t>第</a:t>
            </a:r>
            <a:fld id="{7D9BB5D0-35E4-459D-AEF3-FE4D7C45CC19}" type="slidenum">
              <a:rPr lang="zh-CN" altLang="en-US" smtClean="0"/>
              <a:pPr/>
              <a:t>‹#›</a:t>
            </a:fld>
            <a:r>
              <a:rPr lang="zh-CN" altLang="en-US" dirty="0">
                <a:ea typeface="宋体" panose="02010600030101010101" pitchFamily="2" charset="-122"/>
              </a:rPr>
              <a:t>页 共</a:t>
            </a:r>
            <a:r>
              <a:rPr lang="en-US" altLang="zh-CN" dirty="0">
                <a:ea typeface="宋体" panose="02010600030101010101" pitchFamily="2" charset="-122"/>
              </a:rPr>
              <a:t>31</a:t>
            </a:r>
            <a:r>
              <a:rPr lang="zh-CN" altLang="en-US" dirty="0">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73880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41155" y="6684645"/>
            <a:ext cx="2743835" cy="260985"/>
          </a:xfrm>
          <a:prstGeom prst="rect">
            <a:avLst/>
          </a:prstGeom>
        </p:spPr>
        <p:txBody>
          <a:bodyPr vert="horz" lIns="91440" tIns="45720" rIns="91440" bIns="45720" rtlCol="0" anchor="ctr"/>
          <a:lstStyle>
            <a:lvl1pPr algn="r">
              <a:defRPr sz="1200">
                <a:solidFill>
                  <a:schemeClr val="bg1"/>
                </a:solidFill>
              </a:defRPr>
            </a:lvl1pPr>
          </a:lstStyle>
          <a:p>
            <a:pPr defTabSz="457200" eaLnBrk="1" hangingPunct="1">
              <a:defRPr/>
            </a:pPr>
            <a:r>
              <a:rPr lang="zh-CN" altLang="en-US" b="0" dirty="0">
                <a:solidFill>
                  <a:srgbClr val="FFFFFF"/>
                </a:solidFill>
                <a:latin typeface="Times New Roman" panose="02020603050405020304" pitchFamily="18" charset="0"/>
                <a:sym typeface="+mn-ea"/>
              </a:rPr>
              <a:t>第</a:t>
            </a:r>
            <a:fld id="{7D9BB5D0-35E4-459D-AEF3-FE4D7C45CC19}" type="slidenum">
              <a:rPr lang="zh-CN" altLang="en-US" b="0" smtClean="0">
                <a:solidFill>
                  <a:srgbClr val="FFFFFF"/>
                </a:solidFill>
                <a:latin typeface="Times New Roman" panose="02020603050405020304" pitchFamily="18" charset="0"/>
              </a:rPr>
              <a:pPr defTabSz="457200" eaLnBrk="1" hangingPunct="1">
                <a:defRPr/>
              </a:pPr>
              <a:t>‹#›</a:t>
            </a:fld>
            <a:r>
              <a:rPr lang="zh-CN" altLang="en-US" b="0" dirty="0">
                <a:solidFill>
                  <a:srgbClr val="FFFFFF"/>
                </a:solidFill>
                <a:latin typeface="Times New Roman" panose="02020603050405020304" pitchFamily="18" charset="0"/>
                <a:sym typeface="+mn-ea"/>
              </a:rPr>
              <a:t>页/共</a:t>
            </a:r>
            <a:r>
              <a:rPr lang="en-US" altLang="zh-CN" b="0" dirty="0">
                <a:solidFill>
                  <a:srgbClr val="FFFFFF"/>
                </a:solidFill>
                <a:latin typeface="Times New Roman" panose="02020603050405020304" pitchFamily="18" charset="0"/>
                <a:sym typeface="+mn-ea"/>
              </a:rPr>
              <a:t>27</a:t>
            </a:r>
            <a:r>
              <a:rPr lang="zh-CN" altLang="en-US" b="0" dirty="0">
                <a:solidFill>
                  <a:srgbClr val="FFFFFF"/>
                </a:solidFill>
                <a:latin typeface="Times New Roman" panose="02020603050405020304" pitchFamily="18" charset="0"/>
                <a:sym typeface="+mn-ea"/>
              </a:rPr>
              <a:t>页</a:t>
            </a:r>
            <a:endParaRPr lang="en-US" altLang="zh-CN" b="0" dirty="0">
              <a:solidFill>
                <a:srgbClr val="FFFFFF"/>
              </a:solidFill>
              <a:latin typeface="Times New Roman" panose="02020603050405020304" pitchFamily="18" charset="0"/>
            </a:endParaRPr>
          </a:p>
          <a:p>
            <a:pPr defTabSz="457200" eaLnBrk="1" hangingPunct="1">
              <a:defRPr/>
            </a:pPr>
            <a:endParaRPr lang="en-US" altLang="zh-CN" b="0" dirty="0">
              <a:solidFill>
                <a:srgbClr val="FFFFFF"/>
              </a:solidFill>
              <a:latin typeface="Times New Roman" panose="02020603050405020304" pitchFamily="18" charset="0"/>
            </a:endParaRPr>
          </a:p>
        </p:txBody>
      </p:sp>
    </p:spTree>
    <p:extLst>
      <p:ext uri="{BB962C8B-B14F-4D97-AF65-F5344CB8AC3E}">
        <p14:creationId xmlns:p14="http://schemas.microsoft.com/office/powerpoint/2010/main" val="226313869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2" name="圆角矩形 1"/>
          <p:cNvSpPr/>
          <p:nvPr/>
        </p:nvSpPr>
        <p:spPr bwMode="auto">
          <a:xfrm>
            <a:off x="695400" y="2780928"/>
            <a:ext cx="10585176"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latinLnBrk="0">
              <a:spcAft>
                <a:spcPts val="0"/>
              </a:spcAft>
            </a:pPr>
            <a:r>
              <a:rPr lang="zh-CN" altLang="en-US" sz="2800" dirty="0">
                <a:solidFill>
                  <a:srgbClr val="FFFF00"/>
                </a:solidFill>
                <a:latin typeface="宋体" panose="02010600030101010101" pitchFamily="2" charset="-122"/>
                <a:ea typeface="宋体" panose="02010600030101010101" pitchFamily="2" charset="-122"/>
              </a:rPr>
              <a:t>本章导引</a:t>
            </a:r>
            <a:r>
              <a:rPr lang="zh-CN" altLang="en-US" sz="2800" dirty="0">
                <a:solidFill>
                  <a:srgbClr val="FFFF00"/>
                </a:solidFill>
                <a:latin typeface="Times New Roman" panose="02020603050405020304" pitchFamily="18" charset="0"/>
                <a:ea typeface="黑体" panose="02010609060101010101" pitchFamily="49" charset="-122"/>
              </a:rPr>
              <a:t>：</a:t>
            </a:r>
            <a:endParaRPr lang="en-US" altLang="zh-CN" sz="2800" dirty="0">
              <a:solidFill>
                <a:srgbClr val="FFFF00"/>
              </a:solidFill>
              <a:latin typeface="Times New Roman" panose="02020603050405020304" pitchFamily="18" charset="0"/>
              <a:ea typeface="黑体" panose="02010609060101010101" pitchFamily="49" charset="-122"/>
            </a:endParaRPr>
          </a:p>
          <a:p>
            <a:pPr indent="720090" algn="just" eaLnBrk="1" latinLnBrk="0">
              <a:spcAft>
                <a:spcPts val="0"/>
              </a:spcAft>
            </a:pPr>
            <a:r>
              <a:rPr lang="zh-CN" altLang="en-US" sz="2800" dirty="0">
                <a:solidFill>
                  <a:schemeClr val="bg1"/>
                </a:solidFill>
                <a:latin typeface="Times New Roman" panose="02020603050405020304" pitchFamily="18" charset="0"/>
                <a:ea typeface="宋体" panose="02010600030101010101" pitchFamily="2" charset="-122"/>
              </a:rPr>
              <a:t>本章讨论</a:t>
            </a:r>
            <a:r>
              <a:rPr lang="en-US" altLang="zh-CN" sz="2800" dirty="0">
                <a:solidFill>
                  <a:schemeClr val="bg1"/>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rPr>
              <a:t>下程序设计下的若干问题，包括稳定性问题，中断服务程序（</a:t>
            </a:r>
            <a:r>
              <a:rPr lang="en-US" altLang="zh-CN" sz="2800" dirty="0">
                <a:solidFill>
                  <a:schemeClr val="bg1"/>
                </a:solidFill>
                <a:latin typeface="Times New Roman" panose="02020603050405020304" pitchFamily="18" charset="0"/>
                <a:ea typeface="宋体" panose="02010600030101010101" pitchFamily="2" charset="-122"/>
              </a:rPr>
              <a:t>ISR</a:t>
            </a:r>
            <a:r>
              <a:rPr lang="zh-CN" altLang="en-US" sz="2800" dirty="0">
                <a:solidFill>
                  <a:schemeClr val="bg1"/>
                </a:solidFill>
                <a:latin typeface="Times New Roman" panose="02020603050405020304" pitchFamily="18" charset="0"/>
                <a:ea typeface="宋体" panose="02010600030101010101" pitchFamily="2" charset="-122"/>
              </a:rPr>
              <a:t>）设计问题，线程划分与优先级安排问题，并发与资源共享问题，以及优先级反转问题等，并针对各问题讨论了相应的解决方案。</a:t>
            </a:r>
          </a:p>
        </p:txBody>
      </p:sp>
      <p:pic>
        <p:nvPicPr>
          <p:cNvPr id="9" name="图片 8"/>
          <p:cNvPicPr>
            <a:picLocks noChangeAspect="1"/>
          </p:cNvPicPr>
          <p:nvPr/>
        </p:nvPicPr>
        <p:blipFill>
          <a:blip r:embed="rId3"/>
          <a:stretch>
            <a:fillRect/>
          </a:stretch>
        </p:blipFill>
        <p:spPr>
          <a:xfrm>
            <a:off x="0" y="286910"/>
            <a:ext cx="12192000" cy="745236"/>
          </a:xfrm>
          <a:prstGeom prst="rect">
            <a:avLst/>
          </a:prstGeom>
        </p:spPr>
      </p:pic>
      <p:sp>
        <p:nvSpPr>
          <p:cNvPr id="12" name="圆角矩形 10"/>
          <p:cNvSpPr/>
          <p:nvPr/>
        </p:nvSpPr>
        <p:spPr bwMode="auto">
          <a:xfrm>
            <a:off x="695400" y="1126967"/>
            <a:ext cx="10585176" cy="71785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mn-lt"/>
                <a:ea typeface="黑体" panose="02010609060101010101" pitchFamily="49" charset="-122"/>
              </a:rPr>
              <a:t>第</a:t>
            </a:r>
            <a:r>
              <a:rPr lang="en-US" altLang="zh-CN" sz="3600" b="0" dirty="0">
                <a:solidFill>
                  <a:srgbClr val="FFFF00"/>
                </a:solidFill>
                <a:latin typeface="+mn-lt"/>
                <a:ea typeface="黑体" panose="02010609060101010101" pitchFamily="49" charset="-122"/>
              </a:rPr>
              <a:t>6</a:t>
            </a:r>
            <a:r>
              <a:rPr lang="zh-CN" altLang="en-US" sz="3600" b="0" dirty="0">
                <a:solidFill>
                  <a:srgbClr val="FFFF00"/>
                </a:solidFill>
                <a:latin typeface="+mn-lt"/>
                <a:ea typeface="黑体" panose="02010609060101010101" pitchFamily="49" charset="-122"/>
              </a:rPr>
              <a:t>章 </a:t>
            </a:r>
            <a:r>
              <a:rPr lang="en-US" altLang="zh-CN" sz="3600" b="0" dirty="0">
                <a:solidFill>
                  <a:srgbClr val="FFFF00"/>
                </a:solidFill>
                <a:latin typeface="+mn-lt"/>
                <a:ea typeface="黑体" panose="02010609060101010101" pitchFamily="49" charset="-122"/>
              </a:rPr>
              <a:t>RTOS</a:t>
            </a:r>
            <a:r>
              <a:rPr lang="zh-CN" altLang="en-US" sz="3600" b="0" dirty="0">
                <a:solidFill>
                  <a:srgbClr val="FFFF00"/>
                </a:solidFill>
                <a:latin typeface="+mn-lt"/>
                <a:ea typeface="黑体" panose="02010609060101010101" pitchFamily="49" charset="-122"/>
              </a:rPr>
              <a:t>下程序设计方法</a:t>
            </a:r>
          </a:p>
        </p:txBody>
      </p:sp>
    </p:spTree>
    <p:extLst>
      <p:ext uri="{BB962C8B-B14F-4D97-AF65-F5344CB8AC3E}">
        <p14:creationId xmlns:p14="http://schemas.microsoft.com/office/powerpoint/2010/main" val="250856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79377" y="1059221"/>
            <a:ext cx="10945216" cy="65976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a:t>
            </a:r>
            <a:r>
              <a:rPr lang="zh-CN" altLang="en-US" sz="3600" b="0" dirty="0">
                <a:solidFill>
                  <a:schemeClr val="accent6"/>
                </a:solidFill>
                <a:latin typeface="+mn-lt"/>
                <a:ea typeface="黑体" panose="02010609060101010101" pitchFamily="49" charset="-122"/>
              </a:rPr>
              <a:t>.</a:t>
            </a:r>
            <a:r>
              <a:rPr lang="en-US" altLang="zh-CN" sz="3600" b="0" dirty="0">
                <a:solidFill>
                  <a:schemeClr val="accent6"/>
                </a:solidFill>
                <a:latin typeface="+mn-lt"/>
                <a:ea typeface="黑体" panose="02010609060101010101" pitchFamily="49" charset="-122"/>
              </a:rPr>
              <a:t>3 </a:t>
            </a:r>
            <a:r>
              <a:rPr lang="zh-CN" altLang="en-US" sz="3600" b="0" dirty="0">
                <a:solidFill>
                  <a:schemeClr val="accent6"/>
                </a:solidFill>
                <a:latin typeface="+mn-lt"/>
                <a:ea typeface="黑体" panose="02010609060101010101" pitchFamily="49" charset="-122"/>
              </a:rPr>
              <a:t>利用信号量解决并发与资源共享的问题</a:t>
            </a:r>
          </a:p>
        </p:txBody>
      </p:sp>
      <p:sp>
        <p:nvSpPr>
          <p:cNvPr id="9" name="圆角矩形 8"/>
          <p:cNvSpPr/>
          <p:nvPr/>
        </p:nvSpPr>
        <p:spPr bwMode="auto">
          <a:xfrm>
            <a:off x="479376" y="1844824"/>
            <a:ext cx="453650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并发与资源共享的问题</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479376" y="2564904"/>
            <a:ext cx="10945216"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rPr>
              <a:t>1.</a:t>
            </a:r>
            <a:r>
              <a:rPr lang="zh-CN" altLang="en-US" sz="2800" b="0" dirty="0">
                <a:solidFill>
                  <a:srgbClr val="FFFF00"/>
                </a:solidFill>
                <a:latin typeface="Times New Roman" panose="02020603050405020304" pitchFamily="18" charset="0"/>
                <a:ea typeface="黑体" panose="02010609060101010101" pitchFamily="49" charset="-122"/>
              </a:rPr>
              <a:t> 银行取钱问题 </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银行取钱可以分为以下四个步骤：</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第一，用户输入账户密码，系统判断账户密码是否匹配；</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第二，用户输入取款金额；</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第三，系统判断账户余额是否大于取款金额；</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第四，如果账户余额大于取款金额，则取钱成功，如果余额小于取款金额，则取款失败。</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9</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98313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875420" y="1504325"/>
            <a:ext cx="10477164"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rPr>
              <a:t>2.</a:t>
            </a:r>
            <a:r>
              <a:rPr lang="zh-CN" altLang="en-US" sz="2800" b="0" dirty="0">
                <a:solidFill>
                  <a:srgbClr val="FFFF00"/>
                </a:solidFill>
                <a:latin typeface="Times New Roman" panose="02020603050405020304" pitchFamily="18" charset="0"/>
                <a:ea typeface="黑体" panose="02010609060101010101" pitchFamily="49" charset="-122"/>
              </a:rPr>
              <a:t> 并发的问题 </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现代操作系统是一个并发的系统，并发性是它的重要特征，操作系统的并发性指它具有处理和调度多个程序同时执行的能力。例如：多个</a:t>
            </a:r>
            <a:r>
              <a:rPr lang="en-US" altLang="zh-CN" sz="2800" dirty="0">
                <a:solidFill>
                  <a:schemeClr val="bg1"/>
                </a:solidFill>
                <a:latin typeface="Times New Roman" panose="02020603050405020304" pitchFamily="18" charset="0"/>
                <a:ea typeface="宋体" panose="02010600030101010101" pitchFamily="2" charset="-122"/>
              </a:rPr>
              <a:t>I/O</a:t>
            </a:r>
            <a:r>
              <a:rPr lang="zh-CN" altLang="en-US" sz="2800" dirty="0">
                <a:solidFill>
                  <a:schemeClr val="bg1"/>
                </a:solidFill>
                <a:latin typeface="Times New Roman" panose="02020603050405020304" pitchFamily="18" charset="0"/>
                <a:ea typeface="宋体" panose="02010600030101010101" pitchFamily="2" charset="-122"/>
              </a:rPr>
              <a:t>设备同时在输入输出；内存中同时有多个系统和用户程序被启动交替、穿插地执行等。</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并发性虽然能有效改善系统资源的利用率，但也会引发一系列的问题，例如上述银行取钱的问题，由于</a:t>
            </a:r>
            <a:r>
              <a:rPr lang="en-US" altLang="zh-CN" sz="2800" dirty="0">
                <a:solidFill>
                  <a:schemeClr val="bg1"/>
                </a:solidFill>
                <a:latin typeface="Times New Roman" panose="02020603050405020304" pitchFamily="18" charset="0"/>
                <a:ea typeface="宋体" panose="02010600030101010101" pitchFamily="2" charset="-122"/>
              </a:rPr>
              <a:t>A</a:t>
            </a:r>
            <a:r>
              <a:rPr lang="zh-CN" altLang="en-US" sz="2800" dirty="0">
                <a:solidFill>
                  <a:schemeClr val="bg1"/>
                </a:solidFill>
                <a:latin typeface="Times New Roman" panose="02020603050405020304" pitchFamily="18" charset="0"/>
                <a:ea typeface="宋体" panose="02010600030101010101" pitchFamily="2" charset="-122"/>
              </a:rPr>
              <a:t>和</a:t>
            </a:r>
            <a:r>
              <a:rPr lang="en-US" altLang="zh-CN" sz="2800" dirty="0">
                <a:solidFill>
                  <a:schemeClr val="bg1"/>
                </a:solidFill>
                <a:latin typeface="Times New Roman" panose="02020603050405020304" pitchFamily="18" charset="0"/>
                <a:ea typeface="宋体" panose="02010600030101010101" pitchFamily="2" charset="-122"/>
              </a:rPr>
              <a:t>B</a:t>
            </a:r>
            <a:r>
              <a:rPr lang="zh-CN" altLang="en-US" sz="2800" dirty="0">
                <a:solidFill>
                  <a:schemeClr val="bg1"/>
                </a:solidFill>
                <a:latin typeface="Times New Roman" panose="02020603050405020304" pitchFamily="18" charset="0"/>
                <a:ea typeface="宋体" panose="02010600030101010101" pitchFamily="2" charset="-122"/>
              </a:rPr>
              <a:t>两个线程并发的执行，若不加“约束”，就会对结果造成很大的影响。</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10</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059138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95400" y="1200121"/>
            <a:ext cx="10657184" cy="491348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rPr>
              <a:t>3.</a:t>
            </a:r>
            <a:r>
              <a:rPr lang="zh-CN" altLang="en-US" sz="2800" b="0" dirty="0">
                <a:solidFill>
                  <a:srgbClr val="FFFF00"/>
                </a:solidFill>
                <a:latin typeface="Times New Roman" panose="02020603050405020304" pitchFamily="18" charset="0"/>
                <a:ea typeface="黑体" panose="02010609060101010101" pitchFamily="49" charset="-122"/>
              </a:rPr>
              <a:t> 共享缓冲区的问题 </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缓冲区（</a:t>
            </a:r>
            <a:r>
              <a:rPr lang="en-US" altLang="zh-CN" sz="2800" dirty="0">
                <a:solidFill>
                  <a:schemeClr val="bg1"/>
                </a:solidFill>
                <a:latin typeface="Times New Roman" panose="02020603050405020304" pitchFamily="18" charset="0"/>
                <a:ea typeface="宋体" panose="02010600030101010101" pitchFamily="2" charset="-122"/>
              </a:rPr>
              <a:t>buffer</a:t>
            </a:r>
            <a:r>
              <a:rPr lang="zh-CN" altLang="en-US" sz="2800" dirty="0">
                <a:solidFill>
                  <a:schemeClr val="bg1"/>
                </a:solidFill>
                <a:latin typeface="Times New Roman" panose="02020603050405020304" pitchFamily="18" charset="0"/>
                <a:ea typeface="宋体" panose="02010600030101010101" pitchFamily="2" charset="-122"/>
              </a:rPr>
              <a:t>）是内存空间中用来缓冲输入或输出数据的部分。缓冲区的引入解决了高速设备与低速设备之间处理速度不匹配的问题。</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sym typeface="+mn-ea"/>
              </a:rPr>
              <a:t>共享缓冲区有效的解决了高速与低速设备之间速度不匹配的问题，但也</a:t>
            </a:r>
            <a:r>
              <a:rPr lang="zh-CN" altLang="en-US" sz="2800" dirty="0">
                <a:solidFill>
                  <a:srgbClr val="FF0000"/>
                </a:solidFill>
                <a:latin typeface="Times New Roman" panose="02020603050405020304" pitchFamily="18" charset="0"/>
                <a:ea typeface="宋体" panose="02010600030101010101" pitchFamily="2" charset="-122"/>
                <a:sym typeface="+mn-ea"/>
              </a:rPr>
              <a:t>带来了数据安全性等一些问题</a:t>
            </a:r>
            <a:r>
              <a:rPr lang="zh-CN" altLang="en-US" sz="2800" dirty="0">
                <a:solidFill>
                  <a:schemeClr val="bg1"/>
                </a:solidFill>
                <a:latin typeface="Times New Roman" panose="02020603050405020304" pitchFamily="18" charset="0"/>
                <a:ea typeface="宋体" panose="02010600030101010101" pitchFamily="2" charset="-122"/>
                <a:sym typeface="+mn-ea"/>
              </a:rPr>
              <a:t>，例如同时读写文件的情况，由于文件是多个线程所共享的，若同时对文件进行读写，会出现数据读写不全或数据缺失等问题。</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sym typeface="+mn-ea"/>
              </a:rPr>
              <a:t>对于上述的问题，利用信号量中的生产者</a:t>
            </a:r>
            <a:r>
              <a:rPr lang="en-US" altLang="zh-CN" sz="2800" dirty="0">
                <a:solidFill>
                  <a:schemeClr val="bg1"/>
                </a:solidFill>
                <a:latin typeface="Times New Roman" panose="02020603050405020304" pitchFamily="18" charset="0"/>
                <a:ea typeface="宋体" panose="02010600030101010101" pitchFamily="2" charset="-122"/>
                <a:sym typeface="+mn-ea"/>
              </a:rPr>
              <a:t>-</a:t>
            </a:r>
            <a:r>
              <a:rPr lang="zh-CN" altLang="en-US" sz="2800" dirty="0">
                <a:solidFill>
                  <a:schemeClr val="bg1"/>
                </a:solidFill>
                <a:latin typeface="Times New Roman" panose="02020603050405020304" pitchFamily="18" charset="0"/>
                <a:ea typeface="宋体" panose="02010600030101010101" pitchFamily="2" charset="-122"/>
                <a:sym typeface="+mn-ea"/>
              </a:rPr>
              <a:t>消费者模型，就可以很好的解决。</a:t>
            </a:r>
            <a:endParaRPr lang="zh-CN" altLang="en-US"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11</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67189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59592" y="818515"/>
            <a:ext cx="378269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6</a:t>
            </a:r>
            <a:r>
              <a:rPr sz="2800" b="0" kern="100" dirty="0">
                <a:latin typeface="Times New Roman" panose="02020603050405020304" pitchFamily="18" charset="0"/>
                <a:ea typeface="黑体" panose="02010609060101010101" pitchFamily="49" charset="-122"/>
                <a:cs typeface="Times New Roman" panose="02020603050405020304" pitchFamily="18" charset="0"/>
              </a:rPr>
              <a:t>.</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3</a:t>
            </a:r>
            <a:r>
              <a:rPr sz="2800" b="0" kern="100" dirty="0">
                <a:latin typeface="Times New Roman" panose="02020603050405020304" pitchFamily="18" charset="0"/>
                <a:ea typeface="黑体" panose="02010609060101010101" pitchFamily="49" charset="-122"/>
                <a:cs typeface="Times New Roman" panose="02020603050405020304" pitchFamily="18" charset="0"/>
              </a:rPr>
              <a:t>.</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a:t>
            </a:r>
            <a:r>
              <a:rPr sz="2800" b="0" kern="1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应用实例</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695325" y="1485265"/>
            <a:ext cx="10728958" cy="45542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90" algn="just" eaLnBrk="1">
              <a:spcAft>
                <a:spcPts val="0"/>
              </a:spcAft>
            </a:pPr>
            <a:r>
              <a:rPr lang="en-US" altLang="zh-CN" sz="2700" b="0" dirty="0">
                <a:solidFill>
                  <a:srgbClr val="FFFF00"/>
                </a:solidFill>
                <a:latin typeface="宋体" panose="02010600030101010101" pitchFamily="2" charset="-122"/>
                <a:ea typeface="宋体" panose="02010600030101010101" pitchFamily="2" charset="-122"/>
              </a:rPr>
              <a:t>1.</a:t>
            </a:r>
            <a:r>
              <a:rPr lang="zh-CN" altLang="en-US" sz="2700" b="0" dirty="0">
                <a:solidFill>
                  <a:srgbClr val="FFFF00"/>
                </a:solidFill>
                <a:latin typeface="宋体" panose="02010600030101010101" pitchFamily="2" charset="-122"/>
                <a:ea typeface="宋体" panose="02010600030101010101" pitchFamily="2" charset="-122"/>
              </a:rPr>
              <a:t> 模型的描述 </a:t>
            </a:r>
            <a:endParaRPr lang="en-US" altLang="zh-CN" sz="2700" b="0" dirty="0">
              <a:solidFill>
                <a:srgbClr val="FFFF00"/>
              </a:solidFill>
              <a:latin typeface="宋体" panose="02010600030101010101" pitchFamily="2" charset="-122"/>
              <a:ea typeface="宋体" panose="02010600030101010101" pitchFamily="2" charset="-122"/>
            </a:endParaRPr>
          </a:p>
          <a:p>
            <a:pPr indent="720090" algn="just" eaLnBrk="1">
              <a:spcAft>
                <a:spcPts val="0"/>
              </a:spcAft>
            </a:pPr>
            <a:r>
              <a:rPr lang="zh-CN" altLang="en-US" sz="2700" dirty="0">
                <a:solidFill>
                  <a:schemeClr val="bg1"/>
                </a:solidFill>
                <a:latin typeface="宋体" panose="02010600030101010101" pitchFamily="2" charset="-122"/>
                <a:ea typeface="宋体" panose="02010600030101010101" pitchFamily="2" charset="-122"/>
              </a:rPr>
              <a:t>生产者</a:t>
            </a:r>
            <a:r>
              <a:rPr lang="en-US" altLang="zh-CN" sz="2700" dirty="0">
                <a:solidFill>
                  <a:schemeClr val="bg1"/>
                </a:solidFill>
                <a:latin typeface="宋体" panose="02010600030101010101" pitchFamily="2" charset="-122"/>
                <a:ea typeface="宋体" panose="02010600030101010101" pitchFamily="2" charset="-122"/>
              </a:rPr>
              <a:t>-</a:t>
            </a:r>
            <a:r>
              <a:rPr lang="zh-CN" altLang="en-US" sz="2700" dirty="0">
                <a:solidFill>
                  <a:schemeClr val="bg1"/>
                </a:solidFill>
                <a:latin typeface="宋体" panose="02010600030101010101" pitchFamily="2" charset="-122"/>
                <a:ea typeface="宋体" panose="02010600030101010101" pitchFamily="2" charset="-122"/>
              </a:rPr>
              <a:t>消费者的模型便是信号量的经典用法之一，该模型能很好的解决多线程并发以及共享缓冲区引发的一系列的问题。 </a:t>
            </a:r>
            <a:endParaRPr lang="en-US" altLang="zh-CN" sz="2700" dirty="0">
              <a:solidFill>
                <a:schemeClr val="bg1"/>
              </a:solidFill>
              <a:latin typeface="宋体" panose="02010600030101010101" pitchFamily="2" charset="-122"/>
              <a:ea typeface="宋体" panose="02010600030101010101" pitchFamily="2" charset="-122"/>
            </a:endParaRPr>
          </a:p>
          <a:p>
            <a:pPr indent="720090" algn="just" eaLnBrk="1">
              <a:spcAft>
                <a:spcPts val="0"/>
              </a:spcAft>
            </a:pPr>
            <a:r>
              <a:rPr lang="en-US" altLang="zh-CN" sz="2700" dirty="0">
                <a:solidFill>
                  <a:schemeClr val="bg1"/>
                </a:solidFill>
                <a:latin typeface="宋体" panose="02010600030101010101" pitchFamily="2" charset="-122"/>
                <a:ea typeface="宋体" panose="02010600030101010101" pitchFamily="2" charset="-122"/>
              </a:rPr>
              <a:t>1</a:t>
            </a:r>
            <a:r>
              <a:rPr lang="zh-CN" altLang="en-US" sz="2700" dirty="0">
                <a:solidFill>
                  <a:schemeClr val="bg1"/>
                </a:solidFill>
                <a:latin typeface="宋体" panose="02010600030101010101" pitchFamily="2" charset="-122"/>
                <a:ea typeface="宋体" panose="02010600030101010101" pitchFamily="2" charset="-122"/>
              </a:rPr>
              <a:t>）建立一个生产者线程，</a:t>
            </a:r>
            <a:r>
              <a:rPr lang="en-US" altLang="zh-CN" sz="2700" dirty="0">
                <a:solidFill>
                  <a:schemeClr val="bg1"/>
                </a:solidFill>
                <a:latin typeface="宋体" panose="02010600030101010101" pitchFamily="2" charset="-122"/>
                <a:ea typeface="宋体" panose="02010600030101010101" pitchFamily="2" charset="-122"/>
              </a:rPr>
              <a:t>N</a:t>
            </a:r>
            <a:r>
              <a:rPr lang="zh-CN" altLang="en-US" sz="2700" dirty="0">
                <a:solidFill>
                  <a:schemeClr val="bg1"/>
                </a:solidFill>
                <a:latin typeface="宋体" panose="02010600030101010101" pitchFamily="2" charset="-122"/>
                <a:ea typeface="宋体" panose="02010600030101010101" pitchFamily="2" charset="-122"/>
              </a:rPr>
              <a:t>个消费者线程（</a:t>
            </a:r>
            <a:r>
              <a:rPr lang="en-US" altLang="zh-CN" sz="2700" dirty="0">
                <a:solidFill>
                  <a:schemeClr val="bg1"/>
                </a:solidFill>
                <a:latin typeface="宋体" panose="02010600030101010101" pitchFamily="2" charset="-122"/>
                <a:ea typeface="宋体" panose="02010600030101010101" pitchFamily="2" charset="-122"/>
              </a:rPr>
              <a:t>N&gt;1</a:t>
            </a:r>
            <a:r>
              <a:rPr lang="zh-CN" altLang="en-US" sz="2700" dirty="0">
                <a:solidFill>
                  <a:schemeClr val="bg1"/>
                </a:solidFill>
                <a:latin typeface="宋体" panose="02010600030101010101" pitchFamily="2" charset="-122"/>
                <a:ea typeface="宋体" panose="02010600030101010101" pitchFamily="2" charset="-122"/>
              </a:rPr>
              <a:t>）； </a:t>
            </a:r>
            <a:endParaRPr lang="en-US" altLang="zh-CN" sz="2700" dirty="0">
              <a:solidFill>
                <a:schemeClr val="bg1"/>
              </a:solidFill>
              <a:latin typeface="宋体" panose="02010600030101010101" pitchFamily="2" charset="-122"/>
              <a:ea typeface="宋体" panose="02010600030101010101" pitchFamily="2" charset="-122"/>
            </a:endParaRPr>
          </a:p>
          <a:p>
            <a:pPr indent="720090" algn="just" eaLnBrk="1">
              <a:spcAft>
                <a:spcPts val="0"/>
              </a:spcAft>
            </a:pPr>
            <a:r>
              <a:rPr lang="en-US" altLang="zh-CN" sz="2700" dirty="0">
                <a:solidFill>
                  <a:schemeClr val="bg1"/>
                </a:solidFill>
                <a:latin typeface="宋体" panose="02010600030101010101" pitchFamily="2" charset="-122"/>
                <a:ea typeface="宋体" panose="02010600030101010101" pitchFamily="2" charset="-122"/>
              </a:rPr>
              <a:t>2</a:t>
            </a:r>
            <a:r>
              <a:rPr lang="zh-CN" altLang="en-US" sz="2700" dirty="0">
                <a:solidFill>
                  <a:schemeClr val="bg1"/>
                </a:solidFill>
                <a:latin typeface="宋体" panose="02010600030101010101" pitchFamily="2" charset="-122"/>
                <a:ea typeface="宋体" panose="02010600030101010101" pitchFamily="2" charset="-122"/>
              </a:rPr>
              <a:t>）生产者和消费者共用一个缓冲区，只能互斥访问缓冲区，并且缓冲区最多只能存放</a:t>
            </a:r>
            <a:r>
              <a:rPr lang="en-US" altLang="zh-CN" sz="2700" dirty="0">
                <a:solidFill>
                  <a:schemeClr val="bg1"/>
                </a:solidFill>
                <a:latin typeface="宋体" panose="02010600030101010101" pitchFamily="2" charset="-122"/>
                <a:ea typeface="宋体" panose="02010600030101010101" pitchFamily="2" charset="-122"/>
              </a:rPr>
              <a:t>Max</a:t>
            </a:r>
            <a:r>
              <a:rPr lang="zh-CN" altLang="en-US" sz="2700" dirty="0">
                <a:solidFill>
                  <a:schemeClr val="bg1"/>
                </a:solidFill>
                <a:latin typeface="宋体" panose="02010600030101010101" pitchFamily="2" charset="-122"/>
                <a:ea typeface="宋体" panose="02010600030101010101" pitchFamily="2" charset="-122"/>
              </a:rPr>
              <a:t>个资源。</a:t>
            </a:r>
          </a:p>
          <a:p>
            <a:pPr indent="720090" algn="just" eaLnBrk="1">
              <a:spcAft>
                <a:spcPts val="0"/>
              </a:spcAft>
            </a:pPr>
            <a:r>
              <a:rPr lang="en-US" altLang="zh-CN" sz="2700" dirty="0">
                <a:solidFill>
                  <a:schemeClr val="bg1"/>
                </a:solidFill>
                <a:latin typeface="宋体" panose="02010600030101010101" pitchFamily="2" charset="-122"/>
                <a:ea typeface="宋体" panose="02010600030101010101" pitchFamily="2" charset="-122"/>
                <a:sym typeface="+mn-ea"/>
              </a:rPr>
              <a:t>3</a:t>
            </a:r>
            <a:r>
              <a:rPr lang="zh-CN" altLang="en-US" sz="2700" dirty="0">
                <a:solidFill>
                  <a:schemeClr val="bg1"/>
                </a:solidFill>
                <a:latin typeface="宋体" panose="02010600030101010101" pitchFamily="2" charset="-122"/>
                <a:ea typeface="宋体" panose="02010600030101010101" pitchFamily="2" charset="-122"/>
                <a:sym typeface="+mn-ea"/>
              </a:rPr>
              <a:t>）生产者线程向缓冲区中写入</a:t>
            </a:r>
            <a:r>
              <a:rPr lang="en-US" altLang="zh-CN" sz="2700" dirty="0">
                <a:solidFill>
                  <a:schemeClr val="bg1"/>
                </a:solidFill>
                <a:latin typeface="宋体" panose="02010600030101010101" pitchFamily="2" charset="-122"/>
                <a:ea typeface="宋体" panose="02010600030101010101" pitchFamily="2" charset="-122"/>
                <a:sym typeface="+mn-ea"/>
              </a:rPr>
              <a:t>1</a:t>
            </a:r>
            <a:r>
              <a:rPr lang="zh-CN" altLang="en-US" sz="2700" dirty="0">
                <a:solidFill>
                  <a:schemeClr val="bg1"/>
                </a:solidFill>
                <a:latin typeface="宋体" panose="02010600030101010101" pitchFamily="2" charset="-122"/>
                <a:ea typeface="宋体" panose="02010600030101010101" pitchFamily="2" charset="-122"/>
                <a:sym typeface="+mn-ea"/>
              </a:rPr>
              <a:t>个资源，当存储空间满时，生产者不能向缓冲区写入资源，生产者线程阻塞。</a:t>
            </a:r>
            <a:endParaRPr lang="en-US" altLang="zh-CN" sz="2700" dirty="0">
              <a:solidFill>
                <a:schemeClr val="bg1"/>
              </a:solidFill>
              <a:latin typeface="宋体" panose="02010600030101010101" pitchFamily="2" charset="-122"/>
              <a:ea typeface="宋体" panose="02010600030101010101" pitchFamily="2" charset="-122"/>
            </a:endParaRPr>
          </a:p>
          <a:p>
            <a:pPr indent="720090" algn="just" eaLnBrk="1">
              <a:spcAft>
                <a:spcPts val="0"/>
              </a:spcAft>
            </a:pPr>
            <a:r>
              <a:rPr lang="en-US" altLang="zh-CN" sz="2700" dirty="0">
                <a:solidFill>
                  <a:schemeClr val="bg1"/>
                </a:solidFill>
                <a:latin typeface="宋体" panose="02010600030101010101" pitchFamily="2" charset="-122"/>
                <a:ea typeface="宋体" panose="02010600030101010101" pitchFamily="2" charset="-122"/>
                <a:sym typeface="+mn-ea"/>
              </a:rPr>
              <a:t>4</a:t>
            </a:r>
            <a:r>
              <a:rPr lang="zh-CN" altLang="en-US" sz="2700" dirty="0">
                <a:solidFill>
                  <a:schemeClr val="bg1"/>
                </a:solidFill>
                <a:latin typeface="宋体" panose="02010600030101010101" pitchFamily="2" charset="-122"/>
                <a:ea typeface="宋体" panose="02010600030101010101" pitchFamily="2" charset="-122"/>
                <a:sym typeface="+mn-ea"/>
              </a:rPr>
              <a:t>）消费者线程从缓冲区获取</a:t>
            </a:r>
            <a:r>
              <a:rPr lang="en-US" altLang="zh-CN" sz="2700" dirty="0">
                <a:solidFill>
                  <a:schemeClr val="bg1"/>
                </a:solidFill>
                <a:latin typeface="宋体" panose="02010600030101010101" pitchFamily="2" charset="-122"/>
                <a:ea typeface="宋体" panose="02010600030101010101" pitchFamily="2" charset="-122"/>
                <a:sym typeface="+mn-ea"/>
              </a:rPr>
              <a:t>1</a:t>
            </a:r>
            <a:r>
              <a:rPr lang="zh-CN" altLang="en-US" sz="2700" dirty="0">
                <a:solidFill>
                  <a:schemeClr val="bg1"/>
                </a:solidFill>
                <a:latin typeface="宋体" panose="02010600030101010101" pitchFamily="2" charset="-122"/>
                <a:ea typeface="宋体" panose="02010600030101010101" pitchFamily="2" charset="-122"/>
                <a:sym typeface="+mn-ea"/>
              </a:rPr>
              <a:t>个资源，当缓冲区中为空时，消费者不能从缓冲中获取资源，消费者线程阻塞。</a:t>
            </a:r>
            <a:endParaRPr lang="en-US" altLang="zh-CN" sz="2700" dirty="0">
              <a:solidFill>
                <a:schemeClr val="bg1"/>
              </a:solidFill>
              <a:latin typeface="宋体" panose="02010600030101010101" pitchFamily="2" charset="-122"/>
              <a:ea typeface="宋体" panose="02010600030101010101" pitchFamily="2" charset="-122"/>
            </a:endParaRPr>
          </a:p>
        </p:txBody>
      </p:sp>
      <p:sp>
        <p:nvSpPr>
          <p:cNvPr id="2" name="横卷形 1"/>
          <p:cNvSpPr/>
          <p:nvPr/>
        </p:nvSpPr>
        <p:spPr bwMode="auto">
          <a:xfrm>
            <a:off x="695325" y="6134100"/>
            <a:ext cx="10728958" cy="43977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注：生产者消费者模型实例演示（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..\03-Software\CH06-Design-method\Semaphore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12</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453788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95400" y="1196752"/>
            <a:ext cx="10801200"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rPr>
              <a:t>2.</a:t>
            </a:r>
            <a:r>
              <a:rPr lang="zh-CN" altLang="en-US" sz="2800" b="0" dirty="0">
                <a:solidFill>
                  <a:srgbClr val="FFFF00"/>
                </a:solidFill>
                <a:latin typeface="Times New Roman" panose="02020603050405020304" pitchFamily="18" charset="0"/>
                <a:ea typeface="黑体" panose="02010609060101010101" pitchFamily="49" charset="-122"/>
              </a:rPr>
              <a:t> 编程过程</a:t>
            </a:r>
            <a:r>
              <a:rPr lang="en-US" altLang="zh-CN" sz="2800" b="0" dirty="0">
                <a:solidFill>
                  <a:srgbClr val="FFFF00"/>
                </a:solidFill>
                <a:latin typeface="Times New Roman" panose="02020603050405020304" pitchFamily="18" charset="0"/>
                <a:ea typeface="黑体" panose="02010609060101010101" pitchFamily="49" charset="-122"/>
              </a:rPr>
              <a:t>-</a:t>
            </a:r>
            <a:r>
              <a:rPr lang="zh-CN" altLang="en-US" sz="2800" b="0" dirty="0">
                <a:solidFill>
                  <a:srgbClr val="FFFF00"/>
                </a:solidFill>
                <a:latin typeface="Times New Roman" panose="02020603050405020304" pitchFamily="18" charset="0"/>
                <a:ea typeface="黑体" panose="02010609060101010101" pitchFamily="49" charset="-122"/>
              </a:rPr>
              <a:t>生产者线程 </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生产者线程在进入缓冲区之前，先等待空闲空间的信号量（即</a:t>
            </a:r>
            <a:r>
              <a:rPr lang="en-US" altLang="zh-CN" sz="2800" dirty="0" err="1">
                <a:solidFill>
                  <a:schemeClr val="bg1"/>
                </a:solidFill>
                <a:latin typeface="Times New Roman" panose="02020603050405020304" pitchFamily="18" charset="0"/>
                <a:ea typeface="宋体" panose="02010600030101010101" pitchFamily="2" charset="-122"/>
              </a:rPr>
              <a:t>g_SPFree</a:t>
            </a:r>
            <a:r>
              <a:rPr lang="zh-CN" altLang="en-US" sz="2800" dirty="0">
                <a:solidFill>
                  <a:schemeClr val="bg1"/>
                </a:solidFill>
                <a:latin typeface="Times New Roman" panose="02020603050405020304" pitchFamily="18" charset="0"/>
                <a:ea typeface="宋体" panose="02010600030101010101" pitchFamily="2" charset="-122"/>
              </a:rPr>
              <a:t>信号量），保证缓冲区中有空闲空间存放资源。若有该信号量，再等待缓冲区互斥量（即</a:t>
            </a:r>
            <a:r>
              <a:rPr lang="en-US" altLang="zh-CN" sz="2800" dirty="0" err="1">
                <a:solidFill>
                  <a:schemeClr val="bg1"/>
                </a:solidFill>
                <a:latin typeface="Times New Roman" panose="02020603050405020304" pitchFamily="18" charset="0"/>
                <a:ea typeface="宋体" panose="02010600030101010101" pitchFamily="2" charset="-122"/>
              </a:rPr>
              <a:t>g_Mutex</a:t>
            </a:r>
            <a:r>
              <a:rPr lang="zh-CN" altLang="en-US" sz="2800" dirty="0">
                <a:solidFill>
                  <a:schemeClr val="bg1"/>
                </a:solidFill>
                <a:latin typeface="Times New Roman" panose="02020603050405020304" pitchFamily="18" charset="0"/>
                <a:ea typeface="宋体" panose="02010600030101010101" pitchFamily="2" charset="-122"/>
              </a:rPr>
              <a:t>），以保证某一时刻最多只能有一个线程进入缓冲区。</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当上述的条件都满足时，生产者进入缓冲区，将一个自定义的结构体数据放入队列中。生产者线程完成此线程以后，先释放缓冲区资源数的信号量（即</a:t>
            </a:r>
            <a:r>
              <a:rPr lang="en-US" altLang="zh-CN" sz="2800" dirty="0" err="1">
                <a:solidFill>
                  <a:schemeClr val="bg1"/>
                </a:solidFill>
                <a:latin typeface="Times New Roman" panose="02020603050405020304" pitchFamily="18" charset="0"/>
                <a:ea typeface="宋体" panose="02010600030101010101" pitchFamily="2" charset="-122"/>
              </a:rPr>
              <a:t>g_SPSource</a:t>
            </a:r>
            <a:r>
              <a:rPr lang="zh-CN" altLang="en-US" sz="2800" dirty="0">
                <a:solidFill>
                  <a:schemeClr val="bg1"/>
                </a:solidFill>
                <a:latin typeface="Times New Roman" panose="02020603050405020304" pitchFamily="18" charset="0"/>
                <a:ea typeface="宋体" panose="02010600030101010101" pitchFamily="2" charset="-122"/>
              </a:rPr>
              <a:t>信号量），以便“告知”消费者线程此时缓冲区有可供使用的资源，再释放缓冲区互斥量，能够让别的进程进入缓冲区。</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13</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066666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95400" y="1125374"/>
            <a:ext cx="10801200"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sym typeface="+mn-ea"/>
              </a:rPr>
              <a:t>2.</a:t>
            </a:r>
            <a:r>
              <a:rPr lang="zh-CN" altLang="en-US" sz="2800" b="0" dirty="0">
                <a:solidFill>
                  <a:srgbClr val="FFFF00"/>
                </a:solidFill>
                <a:latin typeface="Times New Roman" panose="02020603050405020304" pitchFamily="18" charset="0"/>
                <a:ea typeface="黑体" panose="02010609060101010101" pitchFamily="49" charset="-122"/>
                <a:sym typeface="+mn-ea"/>
              </a:rPr>
              <a:t> 编程过程</a:t>
            </a:r>
            <a:r>
              <a:rPr lang="en-US" altLang="zh-CN" sz="2800" b="0" dirty="0">
                <a:solidFill>
                  <a:srgbClr val="FFFF00"/>
                </a:solidFill>
                <a:latin typeface="Times New Roman" panose="02020603050405020304" pitchFamily="18" charset="0"/>
                <a:ea typeface="黑体" panose="02010609060101010101" pitchFamily="49" charset="-122"/>
                <a:sym typeface="+mn-ea"/>
              </a:rPr>
              <a:t>-</a:t>
            </a:r>
            <a:r>
              <a:rPr lang="zh-CN" altLang="en-US" sz="2800" b="0" dirty="0">
                <a:solidFill>
                  <a:srgbClr val="FFFF00"/>
                </a:solidFill>
                <a:latin typeface="Times New Roman" panose="02020603050405020304" pitchFamily="18" charset="0"/>
                <a:ea typeface="黑体" panose="02010609060101010101" pitchFamily="49" charset="-122"/>
                <a:sym typeface="+mn-ea"/>
              </a:rPr>
              <a:t>消费者线程</a:t>
            </a:r>
            <a:endParaRPr lang="zh-CN" altLang="en-US"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消费者线程在进入缓冲区之前，首先等待缓冲区资源数的信号量（即</a:t>
            </a:r>
            <a:r>
              <a:rPr lang="en-US" altLang="zh-CN" sz="2800" dirty="0" err="1">
                <a:solidFill>
                  <a:schemeClr val="bg1"/>
                </a:solidFill>
                <a:latin typeface="Times New Roman" panose="02020603050405020304" pitchFamily="18" charset="0"/>
                <a:ea typeface="宋体" panose="02010600030101010101" pitchFamily="2" charset="-122"/>
              </a:rPr>
              <a:t>g_SPSource</a:t>
            </a:r>
            <a:r>
              <a:rPr lang="zh-CN" altLang="en-US" sz="2800" dirty="0">
                <a:solidFill>
                  <a:schemeClr val="bg1"/>
                </a:solidFill>
                <a:latin typeface="Times New Roman" panose="02020603050405020304" pitchFamily="18" charset="0"/>
                <a:ea typeface="宋体" panose="02010600030101010101" pitchFamily="2" charset="-122"/>
              </a:rPr>
              <a:t>信号量），保证缓冲区中有可供使用的资源。若有该信号量，再等待缓冲区互斥量（即</a:t>
            </a:r>
            <a:r>
              <a:rPr lang="en-US" altLang="zh-CN" sz="2800" dirty="0" err="1">
                <a:solidFill>
                  <a:schemeClr val="bg1"/>
                </a:solidFill>
                <a:latin typeface="Times New Roman" panose="02020603050405020304" pitchFamily="18" charset="0"/>
                <a:ea typeface="宋体" panose="02010600030101010101" pitchFamily="2" charset="-122"/>
              </a:rPr>
              <a:t>g_Mutex</a:t>
            </a:r>
            <a:r>
              <a:rPr lang="zh-CN" altLang="en-US" sz="2800" dirty="0">
                <a:solidFill>
                  <a:schemeClr val="bg1"/>
                </a:solidFill>
                <a:latin typeface="Times New Roman" panose="02020603050405020304" pitchFamily="18" charset="0"/>
                <a:ea typeface="宋体" panose="02010600030101010101" pitchFamily="2" charset="-122"/>
              </a:rPr>
              <a:t>信号量），保证某一时刻最多只能有一个线程使用缓冲区。</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当上述的条件都满足时，消费者可进入缓冲区，从队列中的一个数据出队。消费者线程完成线程以后，先释放空闲空间的信号量（即</a:t>
            </a:r>
            <a:r>
              <a:rPr lang="en-US" altLang="zh-CN" sz="2800" dirty="0" err="1">
                <a:solidFill>
                  <a:schemeClr val="bg1"/>
                </a:solidFill>
                <a:latin typeface="Times New Roman" panose="02020603050405020304" pitchFamily="18" charset="0"/>
                <a:ea typeface="宋体" panose="02010600030101010101" pitchFamily="2" charset="-122"/>
              </a:rPr>
              <a:t>g_SPFree</a:t>
            </a:r>
            <a:r>
              <a:rPr lang="zh-CN" altLang="en-US" sz="2800" dirty="0">
                <a:solidFill>
                  <a:schemeClr val="bg1"/>
                </a:solidFill>
                <a:latin typeface="Times New Roman" panose="02020603050405020304" pitchFamily="18" charset="0"/>
                <a:ea typeface="宋体" panose="02010600030101010101" pitchFamily="2" charset="-122"/>
              </a:rPr>
              <a:t>信号量），以便“告知”生产者线程此时缓冲区中有空闲空间存放资源，再释放缓冲区的信号量，能够让别的进程进入缓冲区。</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12" name="横卷形 11"/>
          <p:cNvSpPr/>
          <p:nvPr/>
        </p:nvSpPr>
        <p:spPr bwMode="auto">
          <a:xfrm>
            <a:off x="695400" y="6093296"/>
            <a:ext cx="10801200" cy="43977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注：生产者消费者模型实例演示（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..\03-Software\CH06-Design-method\Semaphore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14</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872494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767408" y="1434290"/>
            <a:ext cx="10729192"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b="0" dirty="0">
                <a:solidFill>
                  <a:srgbClr val="FFFF00"/>
                </a:solidFill>
                <a:latin typeface="Times New Roman" panose="02020603050405020304" pitchFamily="18" charset="0"/>
                <a:ea typeface="黑体" panose="02010609060101010101" pitchFamily="49" charset="-122"/>
              </a:rPr>
              <a:t>3.</a:t>
            </a:r>
            <a:r>
              <a:rPr lang="zh-CN" altLang="en-US" sz="2800" b="0" dirty="0">
                <a:solidFill>
                  <a:srgbClr val="FFFF00"/>
                </a:solidFill>
                <a:latin typeface="Times New Roman" panose="02020603050405020304" pitchFamily="18" charset="0"/>
                <a:ea typeface="黑体" panose="02010609060101010101" pitchFamily="49" charset="-122"/>
              </a:rPr>
              <a:t> 程序执行流程分析与运行结果 </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每当生产者线程想要生产一个资源时，会经过以下流程：申请一个空闲空间信号量→申请进入缓冲区→进入缓冲区→生产一个资源（数据进队列）→释放一个缓冲区资源的信号量→离开缓冲区（释放缓冲区资源）。</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每当消费者线程想要消费一个资源时，会经过以下流程：申请一个缓冲区资源的信号量→申请进入缓冲区→进入缓冲区→消耗一个资源（数据出队列）→释放一个空闲空间信号量→离开缓冲区（释放缓冲区资源）。</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12" name="横卷形 11"/>
          <p:cNvSpPr/>
          <p:nvPr/>
        </p:nvSpPr>
        <p:spPr bwMode="auto">
          <a:xfrm>
            <a:off x="767408" y="6093296"/>
            <a:ext cx="10729192" cy="43977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注：生产者消费者模型实例演示（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..\03-Software\CH06-Design-method\Semaphore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15</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457003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551384" y="1465404"/>
            <a:ext cx="11089232" cy="398563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8089" name="图片 8089"/>
          <p:cNvPicPr>
            <a:picLocks noChangeAspect="1"/>
          </p:cNvPicPr>
          <p:nvPr/>
        </p:nvPicPr>
        <p:blipFill>
          <a:blip r:embed="rId4"/>
          <a:stretch>
            <a:fillRect/>
          </a:stretch>
        </p:blipFill>
        <p:spPr>
          <a:xfrm>
            <a:off x="4079776" y="1810694"/>
            <a:ext cx="7054917" cy="3418506"/>
          </a:xfrm>
          <a:prstGeom prst="rect">
            <a:avLst/>
          </a:prstGeom>
        </p:spPr>
      </p:pic>
      <p:sp>
        <p:nvSpPr>
          <p:cNvPr id="12" name="横卷形 11"/>
          <p:cNvSpPr/>
          <p:nvPr/>
        </p:nvSpPr>
        <p:spPr bwMode="auto">
          <a:xfrm>
            <a:off x="623392" y="5727341"/>
            <a:ext cx="11089231" cy="437963"/>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注：生产者消费者模型实例演示（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..\03-Software\CH06-Design-method\Semaphore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16</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
        <p:nvSpPr>
          <p:cNvPr id="5" name="文本框 4">
            <a:extLst>
              <a:ext uri="{FF2B5EF4-FFF2-40B4-BE49-F238E27FC236}">
                <a16:creationId xmlns:a16="http://schemas.microsoft.com/office/drawing/2014/main" id="{22ADB2FA-2CC1-8DEB-99FD-01DB2F9093BC}"/>
              </a:ext>
            </a:extLst>
          </p:cNvPr>
          <p:cNvSpPr txBox="1"/>
          <p:nvPr/>
        </p:nvSpPr>
        <p:spPr>
          <a:xfrm>
            <a:off x="983432" y="1905506"/>
            <a:ext cx="2736304" cy="3046988"/>
          </a:xfrm>
          <a:prstGeom prst="rect">
            <a:avLst/>
          </a:prstGeom>
          <a:noFill/>
        </p:spPr>
        <p:txBody>
          <a:bodyPr wrap="square">
            <a:spAutoFit/>
          </a:bodyPr>
          <a:lstStyle/>
          <a:p>
            <a:pPr indent="720000" algn="just" eaLnBrk="1">
              <a:spcAft>
                <a:spcPts val="0"/>
              </a:spcAft>
            </a:pPr>
            <a:r>
              <a:rPr lang="zh-CN" altLang="en-US" sz="2400" dirty="0">
                <a:solidFill>
                  <a:schemeClr val="bg1"/>
                </a:solidFill>
                <a:latin typeface="Times New Roman" panose="02020603050405020304" pitchFamily="18" charset="0"/>
                <a:ea typeface="宋体" panose="02010600030101010101" pitchFamily="2" charset="-122"/>
              </a:rPr>
              <a:t>程序开始运行后，通过串口输出某一个线程（可能是消费者线程或者生产者线程）在某一时刻的运行情况，结果如图所示。</a:t>
            </a:r>
            <a:endParaRPr lang="en-US" altLang="zh-CN" sz="2400" dirty="0">
              <a:solidFill>
                <a:schemeClr val="bg1"/>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46705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713575" y="2276872"/>
            <a:ext cx="10801200"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优先级反转问题是一个在操作系统下编程可能出现的错误，若运用不当可能引起严重问题，本节首先给出出现优先级反转问题出现历史实例，再给出优先级反转问题的一般描述，并利用程序进行演示，以直观地描述出现优先级反转的场景；随后给出使用</a:t>
            </a:r>
            <a:r>
              <a:rPr lang="en-US" altLang="zh-CN" sz="2800" dirty="0">
                <a:solidFill>
                  <a:schemeClr val="bg1"/>
                </a:solidFill>
                <a:latin typeface="Times New Roman" panose="02020603050405020304" pitchFamily="18" charset="0"/>
                <a:ea typeface="宋体" panose="02010600030101010101" pitchFamily="2" charset="-122"/>
              </a:rPr>
              <a:t>RT-Thread</a:t>
            </a:r>
            <a:r>
              <a:rPr lang="zh-CN" altLang="en-US" sz="2800" dirty="0">
                <a:solidFill>
                  <a:schemeClr val="bg1"/>
                </a:solidFill>
                <a:latin typeface="Times New Roman" panose="02020603050405020304" pitchFamily="18" charset="0"/>
                <a:ea typeface="宋体" panose="02010600030101010101" pitchFamily="2" charset="-122"/>
              </a:rPr>
              <a:t>互斥量避免优先级反转问题的编程方法，第</a:t>
            </a:r>
            <a:r>
              <a:rPr lang="en-US" altLang="zh-CN" sz="2800" dirty="0">
                <a:solidFill>
                  <a:schemeClr val="bg1"/>
                </a:solidFill>
                <a:latin typeface="Times New Roman" panose="02020603050405020304" pitchFamily="18" charset="0"/>
                <a:ea typeface="宋体" panose="02010600030101010101" pitchFamily="2" charset="-122"/>
              </a:rPr>
              <a:t>10</a:t>
            </a:r>
            <a:r>
              <a:rPr lang="zh-CN" altLang="en-US" sz="2800" dirty="0">
                <a:solidFill>
                  <a:schemeClr val="bg1"/>
                </a:solidFill>
                <a:latin typeface="Times New Roman" panose="02020603050405020304" pitchFamily="18" charset="0"/>
                <a:ea typeface="宋体" panose="02010600030101010101" pitchFamily="2" charset="-122"/>
              </a:rPr>
              <a:t>章将对互斥量原理进行剖析。</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263352" y="1065706"/>
            <a:ext cx="11593288"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6.4  </a:t>
            </a:r>
            <a:r>
              <a:rPr lang="zh-CN" altLang="en-US" sz="3600" b="0" dirty="0">
                <a:solidFill>
                  <a:schemeClr val="accent6"/>
                </a:solidFill>
                <a:latin typeface="+mn-lt"/>
                <a:ea typeface="黑体" panose="02010609060101010101" pitchFamily="49" charset="-122"/>
              </a:rPr>
              <a:t>优先级反转问题</a:t>
            </a:r>
            <a:r>
              <a:rPr lang="zh-CN" altLang="en-US" sz="3600" b="0" dirty="0">
                <a:solidFill>
                  <a:srgbClr val="FF0000"/>
                </a:solidFill>
                <a:latin typeface="+mn-lt"/>
                <a:ea typeface="黑体" panose="02010609060101010101" pitchFamily="49" charset="-122"/>
              </a:rPr>
              <a:t>（难点）</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17</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220126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839416" y="2132856"/>
            <a:ext cx="10513168"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b="0" dirty="0">
                <a:solidFill>
                  <a:srgbClr val="FFFF00"/>
                </a:solidFill>
                <a:latin typeface="Times New Roman" panose="02020603050405020304" pitchFamily="18" charset="0"/>
                <a:ea typeface="黑体" panose="02010609060101010101" pitchFamily="49" charset="-122"/>
              </a:rPr>
              <a:t>1.</a:t>
            </a:r>
            <a:r>
              <a:rPr lang="zh-CN" altLang="en-US" sz="2800" b="0" dirty="0">
                <a:solidFill>
                  <a:srgbClr val="FFFF00"/>
                </a:solidFill>
                <a:latin typeface="Times New Roman" panose="02020603050405020304" pitchFamily="18" charset="0"/>
                <a:ea typeface="黑体" panose="02010609060101010101" pitchFamily="49" charset="-122"/>
              </a:rPr>
              <a:t> 优先级反转问题实例</a:t>
            </a:r>
            <a:r>
              <a:rPr lang="en-US" altLang="zh-CN" sz="2800" b="0" dirty="0">
                <a:solidFill>
                  <a:srgbClr val="FFFF00"/>
                </a:solidFill>
                <a:latin typeface="Times New Roman" panose="02020603050405020304" pitchFamily="18" charset="0"/>
                <a:ea typeface="黑体" panose="02010609060101010101" pitchFamily="49" charset="-122"/>
              </a:rPr>
              <a:t>——</a:t>
            </a:r>
            <a:r>
              <a:rPr lang="zh-CN" altLang="en-US" sz="2800" b="0" dirty="0">
                <a:solidFill>
                  <a:srgbClr val="FFFF00"/>
                </a:solidFill>
                <a:latin typeface="Times New Roman" panose="02020603050405020304" pitchFamily="18" charset="0"/>
                <a:ea typeface="黑体" panose="02010609060101010101" pitchFamily="49" charset="-122"/>
              </a:rPr>
              <a:t>火星探路者问题</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“火星探路者”于</a:t>
            </a:r>
            <a:r>
              <a:rPr lang="en-US" altLang="zh-CN" sz="2800" dirty="0">
                <a:solidFill>
                  <a:schemeClr val="bg1"/>
                </a:solidFill>
                <a:latin typeface="Times New Roman" panose="02020603050405020304" pitchFamily="18" charset="0"/>
                <a:ea typeface="宋体" panose="02010600030101010101" pitchFamily="2" charset="-122"/>
              </a:rPr>
              <a:t>1997</a:t>
            </a:r>
            <a:r>
              <a:rPr lang="zh-CN" altLang="en-US" sz="2800" dirty="0">
                <a:solidFill>
                  <a:schemeClr val="bg1"/>
                </a:solidFill>
                <a:latin typeface="Times New Roman" panose="02020603050405020304" pitchFamily="18" charset="0"/>
                <a:ea typeface="宋体" panose="02010600030101010101" pitchFamily="2" charset="-122"/>
              </a:rPr>
              <a:t>年</a:t>
            </a:r>
            <a:r>
              <a:rPr lang="en-US" altLang="zh-CN" sz="2800" dirty="0">
                <a:solidFill>
                  <a:schemeClr val="bg1"/>
                </a:solidFill>
                <a:latin typeface="Times New Roman" panose="02020603050405020304" pitchFamily="18" charset="0"/>
                <a:ea typeface="宋体" panose="02010600030101010101" pitchFamily="2" charset="-122"/>
              </a:rPr>
              <a:t>07</a:t>
            </a:r>
            <a:r>
              <a:rPr lang="zh-CN" altLang="en-US" sz="2800" dirty="0">
                <a:solidFill>
                  <a:schemeClr val="bg1"/>
                </a:solidFill>
                <a:latin typeface="Times New Roman" panose="02020603050405020304" pitchFamily="18" charset="0"/>
                <a:ea typeface="宋体" panose="02010600030101010101" pitchFamily="2" charset="-122"/>
              </a:rPr>
              <a:t>月</a:t>
            </a:r>
            <a:r>
              <a:rPr lang="en-US" altLang="zh-CN" sz="2800" dirty="0">
                <a:solidFill>
                  <a:schemeClr val="bg1"/>
                </a:solidFill>
                <a:latin typeface="Times New Roman" panose="02020603050405020304" pitchFamily="18" charset="0"/>
                <a:ea typeface="宋体" panose="02010600030101010101" pitchFamily="2" charset="-122"/>
              </a:rPr>
              <a:t>04</a:t>
            </a:r>
            <a:r>
              <a:rPr lang="zh-CN" altLang="en-US" sz="2800" dirty="0">
                <a:solidFill>
                  <a:schemeClr val="bg1"/>
                </a:solidFill>
                <a:latin typeface="Times New Roman" panose="02020603050405020304" pitchFamily="18" charset="0"/>
                <a:ea typeface="宋体" panose="02010600030101010101" pitchFamily="2" charset="-122"/>
              </a:rPr>
              <a:t>日在火星表面着陆。在开始的几天内工作稳定，并传回大量数据，但是几天后，“探路者”开始出现系统复位、数据丢失的现象。经过研究发现是发生了优先级反转问题。</a:t>
            </a: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其中有如下两个线程需要互斥访问共享资源“信息总线”：</a:t>
            </a:r>
          </a:p>
        </p:txBody>
      </p:sp>
      <p:sp>
        <p:nvSpPr>
          <p:cNvPr id="9" name="圆角矩形 8"/>
          <p:cNvSpPr/>
          <p:nvPr/>
        </p:nvSpPr>
        <p:spPr bwMode="auto">
          <a:xfrm>
            <a:off x="190808" y="1123200"/>
            <a:ext cx="5113104"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6.4.1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优先级反转问题的出现</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18</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56413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695400" y="2060850"/>
            <a:ext cx="1058517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6.1 </a:t>
            </a:r>
            <a:r>
              <a:rPr lang="zh-CN" altLang="en-US" sz="3600" b="0" dirty="0">
                <a:solidFill>
                  <a:schemeClr val="accent6"/>
                </a:solidFill>
                <a:latin typeface="+mn-lt"/>
                <a:ea typeface="黑体" panose="02010609060101010101" pitchFamily="49" charset="-122"/>
              </a:rPr>
              <a:t>程序稳定性问题</a:t>
            </a:r>
          </a:p>
        </p:txBody>
      </p:sp>
      <p:sp>
        <p:nvSpPr>
          <p:cNvPr id="10" name="圆角矩形 9"/>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95400" y="1126967"/>
            <a:ext cx="10585176" cy="717857"/>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mn-lt"/>
                <a:ea typeface="黑体" panose="02010609060101010101" pitchFamily="49" charset="-122"/>
              </a:rPr>
              <a:t>第</a:t>
            </a:r>
            <a:r>
              <a:rPr lang="en-US" altLang="zh-CN" sz="3600" b="0" dirty="0">
                <a:solidFill>
                  <a:srgbClr val="FFFF00"/>
                </a:solidFill>
                <a:latin typeface="+mn-lt"/>
                <a:ea typeface="黑体" panose="02010609060101010101" pitchFamily="49" charset="-122"/>
              </a:rPr>
              <a:t>6</a:t>
            </a:r>
            <a:r>
              <a:rPr lang="zh-CN" altLang="en-US" sz="3600" b="0" dirty="0">
                <a:solidFill>
                  <a:srgbClr val="FFFF00"/>
                </a:solidFill>
                <a:latin typeface="+mn-lt"/>
                <a:ea typeface="黑体" panose="02010609060101010101" pitchFamily="49" charset="-122"/>
              </a:rPr>
              <a:t>章 </a:t>
            </a:r>
            <a:r>
              <a:rPr lang="en-US" altLang="zh-CN" sz="3600" b="0" dirty="0">
                <a:solidFill>
                  <a:srgbClr val="FFFF00"/>
                </a:solidFill>
                <a:latin typeface="+mn-lt"/>
                <a:ea typeface="黑体" panose="02010609060101010101" pitchFamily="49" charset="-122"/>
              </a:rPr>
              <a:t>RTOS</a:t>
            </a:r>
            <a:r>
              <a:rPr lang="zh-CN" altLang="en-US" sz="3600" b="0" dirty="0">
                <a:solidFill>
                  <a:srgbClr val="FFFF00"/>
                </a:solidFill>
                <a:latin typeface="+mn-lt"/>
                <a:ea typeface="黑体" panose="02010609060101010101" pitchFamily="49" charset="-122"/>
              </a:rPr>
              <a:t>下程序设计方法</a:t>
            </a:r>
          </a:p>
        </p:txBody>
      </p:sp>
      <p:sp>
        <p:nvSpPr>
          <p:cNvPr id="12" name="圆角矩形 11"/>
          <p:cNvSpPr/>
          <p:nvPr/>
        </p:nvSpPr>
        <p:spPr bwMode="auto">
          <a:xfrm>
            <a:off x="695400" y="2949252"/>
            <a:ext cx="10585176"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6.2 ISR</a:t>
            </a:r>
            <a:r>
              <a:rPr lang="zh-CN" altLang="en-US" sz="3600" b="0" dirty="0">
                <a:solidFill>
                  <a:schemeClr val="accent6"/>
                </a:solidFill>
                <a:latin typeface="+mn-lt"/>
                <a:ea typeface="黑体" panose="02010609060101010101" pitchFamily="49" charset="-122"/>
              </a:rPr>
              <a:t>设计、线程划分及优先级安排问题</a:t>
            </a:r>
          </a:p>
        </p:txBody>
      </p:sp>
      <p:sp>
        <p:nvSpPr>
          <p:cNvPr id="13" name="圆角矩形 12"/>
          <p:cNvSpPr/>
          <p:nvPr/>
        </p:nvSpPr>
        <p:spPr bwMode="auto">
          <a:xfrm>
            <a:off x="695400" y="3789042"/>
            <a:ext cx="1058517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6.3 </a:t>
            </a:r>
            <a:r>
              <a:rPr lang="zh-CN" altLang="en-US" sz="3600" b="0" dirty="0">
                <a:solidFill>
                  <a:schemeClr val="accent6"/>
                </a:solidFill>
                <a:latin typeface="+mn-lt"/>
                <a:ea typeface="黑体" panose="02010609060101010101" pitchFamily="49" charset="-122"/>
              </a:rPr>
              <a:t>利用信号量解决并发与资源共享的问题</a:t>
            </a:r>
          </a:p>
        </p:txBody>
      </p:sp>
      <p:pic>
        <p:nvPicPr>
          <p:cNvPr id="31" name="图片 30"/>
          <p:cNvPicPr>
            <a:picLocks noChangeAspect="1"/>
          </p:cNvPicPr>
          <p:nvPr/>
        </p:nvPicPr>
        <p:blipFill>
          <a:blip r:embed="rId3"/>
          <a:stretch>
            <a:fillRect/>
          </a:stretch>
        </p:blipFill>
        <p:spPr>
          <a:xfrm>
            <a:off x="0" y="286910"/>
            <a:ext cx="12192000" cy="745236"/>
          </a:xfrm>
          <a:prstGeom prst="rect">
            <a:avLst/>
          </a:prstGeom>
        </p:spPr>
      </p:pic>
      <p:sp>
        <p:nvSpPr>
          <p:cNvPr id="9" name="圆角矩形 8"/>
          <p:cNvSpPr/>
          <p:nvPr/>
        </p:nvSpPr>
        <p:spPr bwMode="auto">
          <a:xfrm>
            <a:off x="695399" y="4653136"/>
            <a:ext cx="1058517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6.4 </a:t>
            </a:r>
            <a:r>
              <a:rPr lang="zh-CN" altLang="en-US" sz="3600" b="0" dirty="0">
                <a:solidFill>
                  <a:schemeClr val="accent6"/>
                </a:solidFill>
                <a:latin typeface="+mn-lt"/>
                <a:ea typeface="黑体" panose="02010609060101010101" pitchFamily="49" charset="-122"/>
              </a:rPr>
              <a:t>优先级反转问题</a:t>
            </a:r>
          </a:p>
        </p:txBody>
      </p:sp>
      <p:sp>
        <p:nvSpPr>
          <p:cNvPr id="14" name="圆角矩形 13"/>
          <p:cNvSpPr/>
          <p:nvPr/>
        </p:nvSpPr>
        <p:spPr bwMode="auto">
          <a:xfrm>
            <a:off x="695396" y="5517232"/>
            <a:ext cx="1058517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6.5 </a:t>
            </a:r>
            <a:r>
              <a:rPr lang="zh-CN" altLang="en-US" sz="3600" b="0" dirty="0">
                <a:solidFill>
                  <a:schemeClr val="accent6"/>
                </a:solidFill>
                <a:latin typeface="+mn-lt"/>
                <a:ea typeface="黑体" panose="02010609060101010101" pitchFamily="49" charset="-122"/>
              </a:rPr>
              <a:t>本章小结</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41238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23392" y="1269306"/>
            <a:ext cx="10873208"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：总线管理线程，高优先级（这里用</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表示），负责在总线上放入或者取出各种数据，频繁进行总线数据</a:t>
            </a:r>
            <a:r>
              <a:rPr lang="en-US" altLang="zh-CN" sz="2800" dirty="0">
                <a:solidFill>
                  <a:schemeClr val="bg1"/>
                </a:solidFill>
                <a:latin typeface="Times New Roman" panose="02020603050405020304" pitchFamily="18" charset="0"/>
                <a:ea typeface="宋体" panose="02010600030101010101" pitchFamily="2" charset="-122"/>
              </a:rPr>
              <a:t>I/O</a:t>
            </a:r>
            <a:r>
              <a:rPr lang="zh-CN" altLang="en-US" sz="2800" dirty="0">
                <a:solidFill>
                  <a:schemeClr val="bg1"/>
                </a:solidFill>
                <a:latin typeface="Times New Roman" panose="02020603050405020304" pitchFamily="18" charset="0"/>
                <a:ea typeface="宋体" panose="02010600030101010101" pitchFamily="2" charset="-122"/>
              </a:rPr>
              <a:t>，它被设计为最重要的线程，并且要保证能够每隔一定的时间就可以操作总线。对总线的异步访问是通过互斥信号量来保证的。</a:t>
            </a:r>
          </a:p>
          <a:p>
            <a:pPr indent="720090" algn="just" eaLnBrk="1">
              <a:spcAft>
                <a:spcPts val="0"/>
              </a:spcAft>
              <a:buClrTx/>
              <a:buSzTx/>
              <a:buFontTx/>
              <a:buNone/>
            </a:pP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：数据收集线程，优先级低（这里用</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表示），它运行频度不高，只向总线写数据，并通过互斥信号量将数据发布到“信息总线”。</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如果数据收集线程</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持有信号量期间，总线管理线程</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就绪，并且也申请获取信号量，则总线管理线程</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阻塞，直到数据收集线程</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释放信号量。</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19</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2812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551384" y="1200121"/>
            <a:ext cx="11017224" cy="48477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这样看起来会工作很好，当数据收集线程很快完成后，高优先级的总线管理线程会很快得到运行。</a:t>
            </a: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但是，另有一个需要较长时间运行的通信线程（这里用</a:t>
            </a:r>
            <a:r>
              <a:rPr lang="en-US" altLang="zh-CN" sz="2800" dirty="0">
                <a:solidFill>
                  <a:schemeClr val="bg1"/>
                </a:solidFill>
                <a:latin typeface="Times New Roman" panose="02020603050405020304" pitchFamily="18" charset="0"/>
                <a:ea typeface="宋体" panose="02010600030101010101" pitchFamily="2" charset="-122"/>
              </a:rPr>
              <a:t>T3</a:t>
            </a:r>
            <a:r>
              <a:rPr lang="zh-CN" altLang="en-US" sz="2800" dirty="0">
                <a:solidFill>
                  <a:schemeClr val="bg1"/>
                </a:solidFill>
                <a:latin typeface="Times New Roman" panose="02020603050405020304" pitchFamily="18" charset="0"/>
                <a:ea typeface="宋体" panose="02010600030101010101" pitchFamily="2" charset="-122"/>
              </a:rPr>
              <a:t>表示），其优先级比</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高，比</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低，在很少情况下，如果通信线程被中断程序激活，并且刚好在总线管理线程（</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）等待数据收集线程（</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）完成期间就绪，这样</a:t>
            </a:r>
            <a:r>
              <a:rPr lang="en-US" altLang="zh-CN" sz="2800" dirty="0">
                <a:solidFill>
                  <a:schemeClr val="bg1"/>
                </a:solidFill>
                <a:latin typeface="Times New Roman" panose="02020603050405020304" pitchFamily="18" charset="0"/>
                <a:ea typeface="宋体" panose="02010600030101010101" pitchFamily="2" charset="-122"/>
              </a:rPr>
              <a:t>T3</a:t>
            </a:r>
            <a:r>
              <a:rPr lang="zh-CN" altLang="en-US" sz="2800" dirty="0">
                <a:solidFill>
                  <a:schemeClr val="bg1"/>
                </a:solidFill>
                <a:latin typeface="Times New Roman" panose="02020603050405020304" pitchFamily="18" charset="0"/>
                <a:ea typeface="宋体" panose="02010600030101010101" pitchFamily="2" charset="-122"/>
              </a:rPr>
              <a:t>将被系统调度，从而比它低优先级的数据收集线程</a:t>
            </a:r>
            <a:r>
              <a:rPr lang="en-US" altLang="zh-CN" sz="2800" dirty="0">
                <a:solidFill>
                  <a:schemeClr val="bg1"/>
                </a:solidFill>
                <a:latin typeface="Times New Roman" panose="02020603050405020304" pitchFamily="18" charset="0"/>
                <a:ea typeface="宋体" panose="02010600030101010101" pitchFamily="2" charset="-122"/>
              </a:rPr>
              <a:t>T6</a:t>
            </a:r>
            <a:r>
              <a:rPr lang="zh-CN" altLang="en-US" sz="2800" dirty="0">
                <a:solidFill>
                  <a:schemeClr val="bg1"/>
                </a:solidFill>
                <a:latin typeface="Times New Roman" panose="02020603050405020304" pitchFamily="18" charset="0"/>
                <a:ea typeface="宋体" panose="02010600030101010101" pitchFamily="2" charset="-122"/>
              </a:rPr>
              <a:t>得不到运行，因而使最高优先级的总线管理线程（</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）也无法运行，一直被阻塞在那里。在经历一定的时间后，看门狗观测到“总线”没有活动，将其解释为严重错误，并使系统复位。</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20</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403528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23392" y="1332431"/>
            <a:ext cx="10873208"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b="0" dirty="0">
                <a:solidFill>
                  <a:srgbClr val="FFFF00"/>
                </a:solidFill>
                <a:latin typeface="Times New Roman" panose="02020603050405020304" pitchFamily="18" charset="0"/>
                <a:ea typeface="黑体" panose="02010609060101010101" pitchFamily="49" charset="-122"/>
              </a:rPr>
              <a:t>2. </a:t>
            </a:r>
            <a:r>
              <a:rPr lang="zh-CN" altLang="en-US" sz="2800" b="0" dirty="0">
                <a:solidFill>
                  <a:srgbClr val="FFFF00"/>
                </a:solidFill>
                <a:latin typeface="Times New Roman" panose="02020603050405020304" pitchFamily="18" charset="0"/>
                <a:ea typeface="黑体" panose="02010609060101010101" pitchFamily="49" charset="-122"/>
              </a:rPr>
              <a:t>优先级反转问题的一般性描述</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可从一般意义上描述优先级反转问题。当线程以独占方式使用共享资源时，可能出现低优先级线程先于高优先级线程被运行的现象，这就是线程优先级反转问题，可进行如下一般性描述。</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假设有三个线程</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Tb</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，其优先级分别记为</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Pb</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，且有</a:t>
            </a:r>
            <a:r>
              <a:rPr lang="en-US" altLang="zh-CN" sz="2800" dirty="0">
                <a:solidFill>
                  <a:schemeClr val="bg1"/>
                </a:solidFill>
                <a:latin typeface="Times New Roman" panose="02020603050405020304" pitchFamily="18" charset="0"/>
                <a:ea typeface="宋体" panose="02010600030101010101" pitchFamily="2" charset="-122"/>
              </a:rPr>
              <a:t>Pa&gt;Pb&gt;Pc</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和</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需要使用一个共享资源</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Tb</a:t>
            </a:r>
            <a:r>
              <a:rPr lang="zh-CN" altLang="en-US" sz="2800" dirty="0">
                <a:solidFill>
                  <a:schemeClr val="bg1"/>
                </a:solidFill>
                <a:latin typeface="Times New Roman" panose="02020603050405020304" pitchFamily="18" charset="0"/>
                <a:ea typeface="宋体" panose="02010600030101010101" pitchFamily="2" charset="-122"/>
              </a:rPr>
              <a:t>并不使用</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8" name="横卷形 7"/>
          <p:cNvSpPr/>
          <p:nvPr/>
        </p:nvSpPr>
        <p:spPr bwMode="auto">
          <a:xfrm>
            <a:off x="623391" y="4941168"/>
            <a:ext cx="10873208" cy="868441"/>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注：优先级反转问题实例演示</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a:t>
            </a:r>
            <a:r>
              <a:rPr lang="en-US" altLang="zh-CN" sz="2000" b="0" kern="100" dirty="0" err="1">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PrioReverseProblem</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21</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483239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95400" y="1219741"/>
            <a:ext cx="10801200"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又假设用互斥型信号量</a:t>
            </a:r>
            <a:r>
              <a:rPr lang="en-US" altLang="zh-CN" sz="2800" dirty="0">
                <a:solidFill>
                  <a:schemeClr val="bg1"/>
                </a:solidFill>
                <a:latin typeface="Times New Roman" panose="02020603050405020304" pitchFamily="18" charset="0"/>
                <a:ea typeface="宋体" panose="02010600030101010101" pitchFamily="2" charset="-122"/>
              </a:rPr>
              <a:t>x</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x=0,1</a:t>
            </a:r>
            <a:r>
              <a:rPr lang="zh-CN" altLang="en-US" sz="2800" dirty="0">
                <a:solidFill>
                  <a:schemeClr val="bg1"/>
                </a:solidFill>
                <a:latin typeface="Times New Roman" panose="02020603050405020304" pitchFamily="18" charset="0"/>
                <a:ea typeface="宋体" panose="02010600030101010101" pitchFamily="2" charset="-122"/>
              </a:rPr>
              <a:t>）标识对</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的独占访问，初始时</a:t>
            </a:r>
            <a:r>
              <a:rPr lang="en-US" altLang="zh-CN" sz="2800" dirty="0">
                <a:solidFill>
                  <a:schemeClr val="bg1"/>
                </a:solidFill>
                <a:latin typeface="Times New Roman" panose="02020603050405020304" pitchFamily="18" charset="0"/>
                <a:ea typeface="宋体" panose="02010600030101010101" pitchFamily="2" charset="-122"/>
              </a:rPr>
              <a:t>x=1</a:t>
            </a:r>
            <a:r>
              <a:rPr lang="zh-CN" altLang="en-US" sz="2800" dirty="0">
                <a:solidFill>
                  <a:schemeClr val="bg1"/>
                </a:solidFill>
                <a:latin typeface="Times New Roman" panose="02020603050405020304" pitchFamily="18" charset="0"/>
                <a:ea typeface="宋体" panose="02010600030101010101" pitchFamily="2" charset="-122"/>
              </a:rPr>
              <a:t>。表</a:t>
            </a:r>
            <a:r>
              <a:rPr lang="en-US" altLang="zh-CN" sz="2800" dirty="0">
                <a:solidFill>
                  <a:schemeClr val="bg1"/>
                </a:solidFill>
                <a:latin typeface="Times New Roman" panose="02020603050405020304" pitchFamily="18" charset="0"/>
                <a:ea typeface="宋体" panose="02010600030101010101" pitchFamily="2" charset="-122"/>
              </a:rPr>
              <a:t>6-1</a:t>
            </a:r>
            <a:r>
              <a:rPr lang="zh-CN" altLang="en-US" sz="2800" dirty="0">
                <a:solidFill>
                  <a:schemeClr val="bg1"/>
                </a:solidFill>
                <a:latin typeface="Times New Roman" panose="02020603050405020304" pitchFamily="18" charset="0"/>
                <a:ea typeface="宋体" panose="02010600030101010101" pitchFamily="2" charset="-122"/>
              </a:rPr>
              <a:t>给出了一个运行时序。</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设</a:t>
            </a:r>
            <a:r>
              <a:rPr lang="en-US" altLang="zh-CN" sz="2800" dirty="0">
                <a:solidFill>
                  <a:schemeClr val="bg1"/>
                </a:solidFill>
                <a:latin typeface="Times New Roman" panose="02020603050405020304" pitchFamily="18" charset="0"/>
                <a:ea typeface="宋体" panose="02010600030101010101" pitchFamily="2" charset="-122"/>
              </a:rPr>
              <a:t>t0</a:t>
            </a:r>
            <a:r>
              <a:rPr lang="zh-CN" altLang="en-US" sz="2800" dirty="0">
                <a:solidFill>
                  <a:schemeClr val="bg1"/>
                </a:solidFill>
                <a:latin typeface="Times New Roman" panose="02020603050405020304" pitchFamily="18" charset="0"/>
                <a:ea typeface="宋体" panose="02010600030101010101" pitchFamily="2" charset="-122"/>
              </a:rPr>
              <a:t>时刻，</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开始运行并获取信号量（即</a:t>
            </a:r>
            <a:r>
              <a:rPr lang="en-US" altLang="zh-CN" sz="2800" dirty="0">
                <a:solidFill>
                  <a:schemeClr val="bg1"/>
                </a:solidFill>
                <a:latin typeface="Times New Roman" panose="02020603050405020304" pitchFamily="18" charset="0"/>
                <a:ea typeface="宋体" panose="02010600030101010101" pitchFamily="2" charset="-122"/>
              </a:rPr>
              <a:t>x</a:t>
            </a:r>
            <a:r>
              <a:rPr lang="zh-CN" altLang="en-US" sz="2800" dirty="0">
                <a:solidFill>
                  <a:schemeClr val="bg1"/>
                </a:solidFill>
                <a:latin typeface="Times New Roman" panose="02020603050405020304" pitchFamily="18" charset="0"/>
                <a:ea typeface="宋体" panose="02010600030101010101" pitchFamily="2" charset="-122"/>
              </a:rPr>
              <a:t>由</a:t>
            </a:r>
            <a:r>
              <a:rPr lang="en-US" altLang="zh-CN" sz="2800" dirty="0">
                <a:solidFill>
                  <a:schemeClr val="bg1"/>
                </a:solidFill>
                <a:latin typeface="Times New Roman" panose="02020603050405020304" pitchFamily="18" charset="0"/>
                <a:ea typeface="宋体" panose="02010600030101010101" pitchFamily="2" charset="-122"/>
              </a:rPr>
              <a:t>1</a:t>
            </a:r>
            <a:r>
              <a:rPr lang="zh-CN" altLang="en-US" sz="2800" dirty="0">
                <a:solidFill>
                  <a:schemeClr val="bg1"/>
                </a:solidFill>
                <a:latin typeface="Times New Roman" panose="02020603050405020304" pitchFamily="18" charset="0"/>
                <a:ea typeface="宋体" panose="02010600030101010101" pitchFamily="2" charset="-122"/>
              </a:rPr>
              <a:t>变为</a:t>
            </a:r>
            <a:r>
              <a:rPr lang="en-US" altLang="zh-CN" sz="2800" dirty="0">
                <a:solidFill>
                  <a:schemeClr val="bg1"/>
                </a:solidFill>
                <a:latin typeface="Times New Roman" panose="02020603050405020304" pitchFamily="18" charset="0"/>
                <a:ea typeface="宋体" panose="02010600030101010101" pitchFamily="2" charset="-122"/>
              </a:rPr>
              <a:t>0</a:t>
            </a:r>
            <a:r>
              <a:rPr lang="zh-CN" altLang="en-US" sz="2800" dirty="0">
                <a:solidFill>
                  <a:schemeClr val="bg1"/>
                </a:solidFill>
                <a:latin typeface="Times New Roman" panose="02020603050405020304" pitchFamily="18" charset="0"/>
                <a:ea typeface="宋体" panose="02010600030101010101" pitchFamily="2" charset="-122"/>
              </a:rPr>
              <a:t>）使用</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t1</a:t>
            </a:r>
            <a:r>
              <a:rPr lang="zh-CN" altLang="en-US" sz="2800" dirty="0">
                <a:solidFill>
                  <a:schemeClr val="bg1"/>
                </a:solidFill>
                <a:latin typeface="Times New Roman" panose="02020603050405020304" pitchFamily="18" charset="0"/>
                <a:ea typeface="宋体" panose="02010600030101010101" pitchFamily="2" charset="-122"/>
              </a:rPr>
              <a:t>时刻，</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被调度运行（因为</a:t>
            </a:r>
            <a:r>
              <a:rPr lang="en-US" altLang="zh-CN" sz="2800" dirty="0">
                <a:solidFill>
                  <a:schemeClr val="bg1"/>
                </a:solidFill>
                <a:latin typeface="Times New Roman" panose="02020603050405020304" pitchFamily="18" charset="0"/>
                <a:ea typeface="宋体" panose="02010600030101010101" pitchFamily="2" charset="-122"/>
              </a:rPr>
              <a:t>Pa&gt;Pc</a:t>
            </a:r>
            <a:r>
              <a:rPr lang="zh-CN" altLang="en-US" sz="2800" dirty="0">
                <a:solidFill>
                  <a:schemeClr val="bg1"/>
                </a:solidFill>
                <a:latin typeface="Times New Roman" panose="02020603050405020304" pitchFamily="18" charset="0"/>
                <a:ea typeface="宋体" panose="02010600030101010101" pitchFamily="2" charset="-122"/>
              </a:rPr>
              <a:t>，可以抢占</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）。运行到</a:t>
            </a:r>
            <a:r>
              <a:rPr lang="en-US" altLang="zh-CN" sz="2800" dirty="0">
                <a:solidFill>
                  <a:schemeClr val="bg1"/>
                </a:solidFill>
                <a:latin typeface="Times New Roman" panose="02020603050405020304" pitchFamily="18" charset="0"/>
                <a:ea typeface="宋体" panose="02010600030101010101" pitchFamily="2" charset="-122"/>
              </a:rPr>
              <a:t>t2</a:t>
            </a:r>
            <a:r>
              <a:rPr lang="zh-CN" altLang="en-US" sz="2800" dirty="0">
                <a:solidFill>
                  <a:schemeClr val="bg1"/>
                </a:solidFill>
                <a:latin typeface="Times New Roman" panose="02020603050405020304" pitchFamily="18" charset="0"/>
                <a:ea typeface="宋体" panose="02010600030101010101" pitchFamily="2" charset="-122"/>
              </a:rPr>
              <a:t>时刻，</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访问</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，但由于</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未释放</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（即</a:t>
            </a:r>
            <a:r>
              <a:rPr lang="en-US" altLang="zh-CN" sz="2800" dirty="0">
                <a:solidFill>
                  <a:schemeClr val="bg1"/>
                </a:solidFill>
                <a:latin typeface="Times New Roman" panose="02020603050405020304" pitchFamily="18" charset="0"/>
                <a:ea typeface="宋体" panose="02010600030101010101" pitchFamily="2" charset="-122"/>
              </a:rPr>
              <a:t>x=0</a:t>
            </a:r>
            <a:r>
              <a:rPr lang="zh-CN" altLang="en-US" sz="2800" dirty="0">
                <a:solidFill>
                  <a:schemeClr val="bg1"/>
                </a:solidFill>
                <a:latin typeface="Times New Roman" panose="02020603050405020304" pitchFamily="18" charset="0"/>
                <a:ea typeface="宋体" panose="02010600030101010101" pitchFamily="2" charset="-122"/>
              </a:rPr>
              <a:t>，只有</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释放</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，使得</a:t>
            </a:r>
            <a:r>
              <a:rPr lang="en-US" altLang="zh-CN" sz="2800" dirty="0">
                <a:solidFill>
                  <a:schemeClr val="bg1"/>
                </a:solidFill>
                <a:latin typeface="Times New Roman" panose="02020603050405020304" pitchFamily="18" charset="0"/>
                <a:ea typeface="宋体" panose="02010600030101010101" pitchFamily="2" charset="-122"/>
              </a:rPr>
              <a:t>x=1</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才能使用</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），所以</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变为阻塞态。直到</a:t>
            </a:r>
            <a:r>
              <a:rPr lang="en-US" altLang="zh-CN" sz="2800" dirty="0">
                <a:solidFill>
                  <a:schemeClr val="bg1"/>
                </a:solidFill>
                <a:latin typeface="Times New Roman" panose="02020603050405020304" pitchFamily="18" charset="0"/>
                <a:ea typeface="宋体" panose="02010600030101010101" pitchFamily="2" charset="-122"/>
              </a:rPr>
              <a:t>x=1</a:t>
            </a:r>
            <a:r>
              <a:rPr lang="zh-CN" altLang="en-US" sz="2800" dirty="0">
                <a:solidFill>
                  <a:schemeClr val="bg1"/>
                </a:solidFill>
                <a:latin typeface="Times New Roman" panose="02020603050405020304" pitchFamily="18" charset="0"/>
                <a:ea typeface="宋体" panose="02010600030101010101" pitchFamily="2" charset="-122"/>
              </a:rPr>
              <a:t>时，</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才能变回就绪态，被重新调度运行。若</a:t>
            </a:r>
            <a:r>
              <a:rPr lang="en-US" altLang="zh-CN" sz="2800" dirty="0">
                <a:solidFill>
                  <a:schemeClr val="bg1"/>
                </a:solidFill>
                <a:latin typeface="Times New Roman" panose="02020603050405020304" pitchFamily="18" charset="0"/>
                <a:ea typeface="宋体" panose="02010600030101010101" pitchFamily="2" charset="-122"/>
              </a:rPr>
              <a:t>t3</a:t>
            </a:r>
            <a:r>
              <a:rPr lang="zh-CN" altLang="en-US" sz="2800" dirty="0">
                <a:solidFill>
                  <a:schemeClr val="bg1"/>
                </a:solidFill>
                <a:latin typeface="Times New Roman" panose="02020603050405020304" pitchFamily="18" charset="0"/>
                <a:ea typeface="宋体" panose="02010600030101010101" pitchFamily="2" charset="-122"/>
              </a:rPr>
              <a:t>时刻，</a:t>
            </a:r>
            <a:r>
              <a:rPr lang="en-US" altLang="zh-CN" sz="2800" dirty="0">
                <a:solidFill>
                  <a:schemeClr val="bg1"/>
                </a:solidFill>
                <a:latin typeface="Times New Roman" panose="02020603050405020304" pitchFamily="18" charset="0"/>
                <a:ea typeface="宋体" panose="02010600030101010101" pitchFamily="2" charset="-122"/>
              </a:rPr>
              <a:t>Tb</a:t>
            </a:r>
            <a:r>
              <a:rPr lang="zh-CN" altLang="en-US" sz="2800" dirty="0">
                <a:solidFill>
                  <a:schemeClr val="bg1"/>
                </a:solidFill>
                <a:latin typeface="Times New Roman" panose="02020603050405020304" pitchFamily="18" charset="0"/>
                <a:ea typeface="宋体" panose="02010600030101010101" pitchFamily="2" charset="-122"/>
              </a:rPr>
              <a:t>抢占</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获得运行，这样就出现了</a:t>
            </a:r>
            <a:r>
              <a:rPr lang="en-US" altLang="zh-CN" sz="2800" dirty="0">
                <a:solidFill>
                  <a:schemeClr val="bg1"/>
                </a:solidFill>
                <a:latin typeface="Times New Roman" panose="02020603050405020304" pitchFamily="18" charset="0"/>
                <a:ea typeface="宋体" panose="02010600030101010101" pitchFamily="2" charset="-122"/>
              </a:rPr>
              <a:t>Tb</a:t>
            </a:r>
            <a:r>
              <a:rPr lang="zh-CN" altLang="en-US" sz="2800" dirty="0">
                <a:solidFill>
                  <a:schemeClr val="bg1"/>
                </a:solidFill>
                <a:latin typeface="Times New Roman" panose="02020603050405020304" pitchFamily="18" charset="0"/>
                <a:ea typeface="宋体" panose="02010600030101010101" pitchFamily="2" charset="-122"/>
              </a:rPr>
              <a:t>虽然优先级比</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低，但比</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先运行的不合理情况，这就是优先级反转问题。</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2" name="横卷形 1"/>
          <p:cNvSpPr/>
          <p:nvPr/>
        </p:nvSpPr>
        <p:spPr bwMode="auto">
          <a:xfrm>
            <a:off x="695400" y="5667309"/>
            <a:ext cx="10801200" cy="868441"/>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注：优先级反转问题实例演示</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a:t>
            </a:r>
            <a:r>
              <a:rPr lang="en-US" altLang="zh-CN" sz="2000" b="0" kern="100" dirty="0" err="1">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PrioReverseProblem</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22</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94176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pic>
        <p:nvPicPr>
          <p:cNvPr id="2" name="图片 1"/>
          <p:cNvPicPr>
            <a:picLocks noChangeAspect="1"/>
          </p:cNvPicPr>
          <p:nvPr/>
        </p:nvPicPr>
        <p:blipFill>
          <a:blip r:embed="rId4"/>
          <a:stretch>
            <a:fillRect/>
          </a:stretch>
        </p:blipFill>
        <p:spPr>
          <a:xfrm>
            <a:off x="983615" y="2060575"/>
            <a:ext cx="10293350" cy="2594610"/>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23</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91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23392" y="1146258"/>
            <a:ext cx="10945217" cy="437097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3" name="横卷形 2"/>
          <p:cNvSpPr/>
          <p:nvPr/>
        </p:nvSpPr>
        <p:spPr bwMode="auto">
          <a:xfrm>
            <a:off x="623391" y="5655527"/>
            <a:ext cx="10945217" cy="846942"/>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注：优先级反转问题实例演示</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a:t>
            </a:r>
            <a:r>
              <a:rPr lang="en-US" altLang="zh-CN" sz="2000" b="0" kern="100" dirty="0" err="1">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PrioReverseProblem</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24</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pic>
        <p:nvPicPr>
          <p:cNvPr id="4" name="图片 3">
            <a:extLst>
              <a:ext uri="{FF2B5EF4-FFF2-40B4-BE49-F238E27FC236}">
                <a16:creationId xmlns:a16="http://schemas.microsoft.com/office/drawing/2014/main" id="{D1D76186-35DF-4449-7F78-5F1C15A23324}"/>
              </a:ext>
            </a:extLst>
          </p:cNvPr>
          <p:cNvPicPr>
            <a:picLocks noChangeAspect="1"/>
          </p:cNvPicPr>
          <p:nvPr/>
        </p:nvPicPr>
        <p:blipFill>
          <a:blip r:embed="rId4"/>
          <a:stretch>
            <a:fillRect/>
          </a:stretch>
        </p:blipFill>
        <p:spPr>
          <a:xfrm>
            <a:off x="4007768" y="1268760"/>
            <a:ext cx="6658729" cy="4068781"/>
          </a:xfrm>
          <a:prstGeom prst="rect">
            <a:avLst/>
          </a:prstGeom>
        </p:spPr>
      </p:pic>
      <p:sp>
        <p:nvSpPr>
          <p:cNvPr id="2" name="矩形 1"/>
          <p:cNvSpPr/>
          <p:nvPr/>
        </p:nvSpPr>
        <p:spPr>
          <a:xfrm>
            <a:off x="911424" y="1556792"/>
            <a:ext cx="2808312" cy="1815882"/>
          </a:xfrm>
          <a:prstGeom prst="rect">
            <a:avLst/>
          </a:prstGeom>
        </p:spPr>
        <p:txBody>
          <a:bodyPr wrap="square">
            <a:spAutoFit/>
          </a:bodyPr>
          <a:lstStyle/>
          <a:p>
            <a:pPr indent="64800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图给出了演示结果，从中可以直观地了解优先级反转问题。</a:t>
            </a:r>
            <a:endParaRPr lang="en-US" altLang="zh-CN" sz="2800" dirty="0">
              <a:solidFill>
                <a:schemeClr val="bg1"/>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330961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713575" y="1764387"/>
            <a:ext cx="10801200" cy="437581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上述分析可以看出，</a:t>
            </a:r>
            <a:r>
              <a:rPr lang="zh-CN" altLang="en-US" sz="2800" dirty="0">
                <a:solidFill>
                  <a:srgbClr val="FF0000"/>
                </a:solidFill>
                <a:latin typeface="Times New Roman" panose="02020603050405020304" pitchFamily="18" charset="0"/>
                <a:ea typeface="宋体" panose="02010600030101010101" pitchFamily="2" charset="-122"/>
              </a:rPr>
              <a:t>要解决优先级反转问题可以在</a:t>
            </a:r>
            <a:r>
              <a:rPr lang="en-US" altLang="zh-CN" sz="2800" dirty="0">
                <a:solidFill>
                  <a:srgbClr val="FF0000"/>
                </a:solidFill>
                <a:latin typeface="Times New Roman" panose="02020603050405020304" pitchFamily="18" charset="0"/>
                <a:ea typeface="宋体" panose="02010600030101010101" pitchFamily="2" charset="-122"/>
              </a:rPr>
              <a:t>Tc</a:t>
            </a:r>
            <a:r>
              <a:rPr lang="zh-CN" altLang="en-US" sz="2800" dirty="0">
                <a:solidFill>
                  <a:srgbClr val="FF0000"/>
                </a:solidFill>
                <a:latin typeface="Times New Roman" panose="02020603050405020304" pitchFamily="18" charset="0"/>
                <a:ea typeface="宋体" panose="02010600030101010101" pitchFamily="2" charset="-122"/>
              </a:rPr>
              <a:t>获取共享资源</a:t>
            </a:r>
            <a:r>
              <a:rPr lang="en-US" altLang="zh-CN" sz="2800" dirty="0">
                <a:solidFill>
                  <a:srgbClr val="FF0000"/>
                </a:solidFill>
                <a:latin typeface="Times New Roman" panose="02020603050405020304" pitchFamily="18" charset="0"/>
                <a:ea typeface="宋体" panose="02010600030101010101" pitchFamily="2" charset="-122"/>
              </a:rPr>
              <a:t>S</a:t>
            </a:r>
            <a:r>
              <a:rPr lang="zh-CN" altLang="en-US" sz="2800" dirty="0">
                <a:solidFill>
                  <a:srgbClr val="FF0000"/>
                </a:solidFill>
                <a:latin typeface="Times New Roman" panose="02020603050405020304" pitchFamily="18" charset="0"/>
                <a:ea typeface="宋体" panose="02010600030101010101" pitchFamily="2" charset="-122"/>
              </a:rPr>
              <a:t>期间，将其优先级临时提高到</a:t>
            </a:r>
            <a:r>
              <a:rPr lang="en-US" altLang="zh-CN" sz="2800" dirty="0">
                <a:solidFill>
                  <a:srgbClr val="FF0000"/>
                </a:solidFill>
                <a:latin typeface="Times New Roman" panose="02020603050405020304" pitchFamily="18" charset="0"/>
                <a:ea typeface="宋体" panose="02010600030101010101" pitchFamily="2" charset="-122"/>
              </a:rPr>
              <a:t>Pa</a:t>
            </a:r>
            <a:r>
              <a:rPr lang="zh-CN" altLang="en-US" sz="2800" dirty="0">
                <a:solidFill>
                  <a:srgbClr val="FF0000"/>
                </a:solidFill>
                <a:latin typeface="Times New Roman" panose="02020603050405020304" pitchFamily="18" charset="0"/>
                <a:ea typeface="宋体" panose="02010600030101010101" pitchFamily="2" charset="-122"/>
              </a:rPr>
              <a:t>，使</a:t>
            </a:r>
            <a:r>
              <a:rPr lang="en-US" altLang="zh-CN" sz="2800" dirty="0">
                <a:solidFill>
                  <a:srgbClr val="FF0000"/>
                </a:solidFill>
                <a:latin typeface="Times New Roman" panose="02020603050405020304" pitchFamily="18" charset="0"/>
                <a:ea typeface="宋体" panose="02010600030101010101" pitchFamily="2" charset="-122"/>
              </a:rPr>
              <a:t>Tb</a:t>
            </a:r>
            <a:r>
              <a:rPr lang="zh-CN" altLang="en-US" sz="2800" dirty="0">
                <a:solidFill>
                  <a:srgbClr val="FF0000"/>
                </a:solidFill>
                <a:latin typeface="Times New Roman" panose="02020603050405020304" pitchFamily="18" charset="0"/>
                <a:ea typeface="宋体" panose="02010600030101010101" pitchFamily="2" charset="-122"/>
              </a:rPr>
              <a:t>不能抢占Tc，这就是所谓的优先级继承</a:t>
            </a:r>
            <a:r>
              <a:rPr lang="zh-CN" altLang="en-US" sz="2800" dirty="0">
                <a:solidFill>
                  <a:schemeClr val="bg1"/>
                </a:solidFill>
                <a:latin typeface="Times New Roman" panose="02020603050405020304" pitchFamily="18" charset="0"/>
                <a:ea typeface="宋体" panose="02010600030101010101" pitchFamily="2" charset="-122"/>
              </a:rPr>
              <a:t>。一般表述为：</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设有两个线程</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，其优先级分别记为</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，且有</a:t>
            </a:r>
            <a:r>
              <a:rPr lang="en-US" altLang="zh-CN" sz="2800" dirty="0">
                <a:solidFill>
                  <a:schemeClr val="bg1"/>
                </a:solidFill>
                <a:latin typeface="Times New Roman" panose="02020603050405020304" pitchFamily="18" charset="0"/>
                <a:ea typeface="宋体" panose="02010600030101010101" pitchFamily="2" charset="-122"/>
              </a:rPr>
              <a:t>Pa&gt;Pc</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和</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需要使用一个共享资源</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。优先级继承是指当</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锁定一个同步量使用</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期间，若</a:t>
            </a:r>
            <a:r>
              <a:rPr lang="en-US" altLang="zh-CN" sz="2800" dirty="0">
                <a:solidFill>
                  <a:schemeClr val="bg1"/>
                </a:solidFill>
                <a:latin typeface="Times New Roman" panose="02020603050405020304" pitchFamily="18" charset="0"/>
                <a:ea typeface="宋体" panose="02010600030101010101" pitchFamily="2" charset="-122"/>
              </a:rPr>
              <a:t>Ta</a:t>
            </a:r>
            <a:r>
              <a:rPr lang="zh-CN" altLang="en-US" sz="2800" dirty="0">
                <a:solidFill>
                  <a:schemeClr val="bg1"/>
                </a:solidFill>
                <a:latin typeface="Times New Roman" panose="02020603050405020304" pitchFamily="18" charset="0"/>
                <a:ea typeface="宋体" panose="02010600030101010101" pitchFamily="2" charset="-122"/>
              </a:rPr>
              <a:t>申请访问</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，则将</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临时提高到</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，直到其释放同步量后，再恢复到原有的优先级</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，这样优先级介于</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与</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之间的线程就不会在</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锁定</a:t>
            </a:r>
            <a:r>
              <a:rPr lang="en-US" altLang="zh-CN" sz="2800" dirty="0">
                <a:solidFill>
                  <a:schemeClr val="bg1"/>
                </a:solidFill>
                <a:latin typeface="Times New Roman" panose="02020603050405020304" pitchFamily="18" charset="0"/>
                <a:ea typeface="宋体" panose="02010600030101010101" pitchFamily="2" charset="-122"/>
              </a:rPr>
              <a:t>S</a:t>
            </a:r>
            <a:r>
              <a:rPr lang="zh-CN" altLang="en-US" sz="2800" dirty="0">
                <a:solidFill>
                  <a:schemeClr val="bg1"/>
                </a:solidFill>
                <a:latin typeface="Times New Roman" panose="02020603050405020304" pitchFamily="18" charset="0"/>
                <a:ea typeface="宋体" panose="02010600030101010101" pitchFamily="2" charset="-122"/>
              </a:rPr>
              <a:t>时抢占</a:t>
            </a:r>
            <a:r>
              <a:rPr lang="en-US" altLang="zh-CN" sz="2800" dirty="0">
                <a:solidFill>
                  <a:schemeClr val="bg1"/>
                </a:solidFill>
                <a:latin typeface="Times New Roman" panose="02020603050405020304" pitchFamily="18" charset="0"/>
                <a:ea typeface="宋体" panose="02010600030101010101" pitchFamily="2" charset="-122"/>
              </a:rPr>
              <a:t>Tc</a:t>
            </a:r>
            <a:r>
              <a:rPr lang="zh-CN" altLang="en-US" sz="2800" dirty="0">
                <a:solidFill>
                  <a:schemeClr val="bg1"/>
                </a:solidFill>
                <a:latin typeface="Times New Roman" panose="02020603050405020304" pitchFamily="18" charset="0"/>
                <a:ea typeface="宋体" panose="02010600030101010101" pitchFamily="2" charset="-122"/>
              </a:rPr>
              <a:t>，避免了优先级反转问题。</a:t>
            </a:r>
          </a:p>
        </p:txBody>
      </p:sp>
      <p:sp>
        <p:nvSpPr>
          <p:cNvPr id="9" name="圆角矩形 8"/>
          <p:cNvSpPr/>
          <p:nvPr/>
        </p:nvSpPr>
        <p:spPr bwMode="auto">
          <a:xfrm>
            <a:off x="190752" y="1052830"/>
            <a:ext cx="7921472"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6</a:t>
            </a:r>
            <a:r>
              <a:rPr sz="2800" b="0" kern="100" dirty="0">
                <a:latin typeface="Times New Roman" panose="02020603050405020304" pitchFamily="18" charset="0"/>
                <a:ea typeface="黑体" panose="02010609060101010101" pitchFamily="49" charset="-122"/>
                <a:cs typeface="Times New Roman" panose="02020603050405020304" pitchFamily="18" charset="0"/>
              </a:rPr>
              <a:t>.</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4</a:t>
            </a:r>
            <a:r>
              <a:rPr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 RT-Thread</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中避免产生优先级反转问题的方法</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25</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6825417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2" name="圆角矩形 1"/>
          <p:cNvSpPr/>
          <p:nvPr/>
        </p:nvSpPr>
        <p:spPr bwMode="auto">
          <a:xfrm>
            <a:off x="695400" y="1628645"/>
            <a:ext cx="10801200"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en-US" altLang="zh-CN" sz="2800" dirty="0">
                <a:solidFill>
                  <a:schemeClr val="bg1"/>
                </a:solidFill>
                <a:latin typeface="Times New Roman" panose="02020603050405020304" pitchFamily="18" charset="0"/>
                <a:ea typeface="宋体" panose="02010600030101010101" pitchFamily="2" charset="-122"/>
              </a:rPr>
              <a:t>RT-Thread</a:t>
            </a:r>
            <a:r>
              <a:rPr lang="zh-CN" altLang="en-US" sz="2800" dirty="0">
                <a:solidFill>
                  <a:schemeClr val="bg1"/>
                </a:solidFill>
                <a:latin typeface="Times New Roman" panose="02020603050405020304" pitchFamily="18" charset="0"/>
                <a:ea typeface="宋体" panose="02010600030101010101" pitchFamily="2" charset="-122"/>
              </a:rPr>
              <a:t>中的互斥量就具有此功能，因此使用互斥量作为同步量即可解决上述例子中的优先级反转问题。</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此处给出使用互斥量的优先级继承方法解决优先级反转问题的例程，设置三个线程线程</a:t>
            </a:r>
            <a:r>
              <a:rPr lang="en-US" altLang="zh-CN" sz="2800" dirty="0" err="1">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err="1">
                <a:solidFill>
                  <a:schemeClr val="bg1"/>
                </a:solidFill>
                <a:latin typeface="Times New Roman" panose="02020603050405020304" pitchFamily="18" charset="0"/>
                <a:ea typeface="宋体" panose="02010600030101010101" pitchFamily="2" charset="-122"/>
              </a:rPr>
              <a:t>taskB</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err="1">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，优先级分别为</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Pb</a:t>
            </a:r>
            <a:r>
              <a:rPr lang="zh-CN" altLang="en-US" sz="2800" dirty="0">
                <a:solidFill>
                  <a:schemeClr val="bg1"/>
                </a:solidFill>
                <a:latin typeface="Times New Roman" panose="02020603050405020304" pitchFamily="18" charset="0"/>
                <a:ea typeface="宋体" panose="02010600030101010101" pitchFamily="2" charset="-122"/>
              </a:rPr>
              <a:t>、</a:t>
            </a:r>
            <a:r>
              <a:rPr lang="en-US" altLang="zh-CN" sz="2800" dirty="0">
                <a:solidFill>
                  <a:schemeClr val="bg1"/>
                </a:solidFill>
                <a:latin typeface="Times New Roman" panose="02020603050405020304" pitchFamily="18" charset="0"/>
                <a:ea typeface="宋体" panose="02010600030101010101" pitchFamily="2" charset="-122"/>
              </a:rPr>
              <a:t>Pc</a:t>
            </a:r>
            <a:r>
              <a:rPr lang="zh-CN" altLang="en-US" sz="2800" dirty="0">
                <a:solidFill>
                  <a:schemeClr val="bg1"/>
                </a:solidFill>
                <a:latin typeface="Times New Roman" panose="02020603050405020304" pitchFamily="18" charset="0"/>
                <a:ea typeface="宋体" panose="02010600030101010101" pitchFamily="2" charset="-122"/>
              </a:rPr>
              <a:t>，且</a:t>
            </a:r>
            <a:r>
              <a:rPr lang="en-US" altLang="zh-CN" sz="2800" dirty="0">
                <a:solidFill>
                  <a:schemeClr val="bg1"/>
                </a:solidFill>
                <a:latin typeface="Times New Roman" panose="02020603050405020304" pitchFamily="18" charset="0"/>
                <a:ea typeface="宋体" panose="02010600030101010101" pitchFamily="2" charset="-122"/>
              </a:rPr>
              <a:t>Pa&gt;Pb&gt;Pc</a:t>
            </a:r>
            <a:r>
              <a:rPr lang="zh-CN" altLang="en-US" sz="2800" dirty="0">
                <a:solidFill>
                  <a:schemeClr val="bg1"/>
                </a:solidFill>
                <a:latin typeface="Times New Roman" panose="02020603050405020304" pitchFamily="18" charset="0"/>
                <a:ea typeface="宋体" panose="02010600030101010101" pitchFamily="2" charset="-122"/>
              </a:rPr>
              <a:t>。程序具体的一次运行过程如表</a:t>
            </a:r>
            <a:r>
              <a:rPr lang="en-US" altLang="zh-CN" sz="2800" dirty="0">
                <a:solidFill>
                  <a:schemeClr val="bg1"/>
                </a:solidFill>
                <a:latin typeface="Times New Roman" panose="02020603050405020304" pitchFamily="18" charset="0"/>
                <a:ea typeface="宋体" panose="02010600030101010101" pitchFamily="2" charset="-122"/>
              </a:rPr>
              <a:t>6-2</a:t>
            </a:r>
            <a:r>
              <a:rPr lang="zh-CN" altLang="en-US" sz="2800" dirty="0">
                <a:solidFill>
                  <a:schemeClr val="bg1"/>
                </a:solidFill>
                <a:latin typeface="Times New Roman" panose="02020603050405020304" pitchFamily="18" charset="0"/>
                <a:ea typeface="宋体" panose="02010600030101010101" pitchFamily="2" charset="-122"/>
              </a:rPr>
              <a:t>所示。</a:t>
            </a:r>
          </a:p>
        </p:txBody>
      </p:sp>
      <p:sp>
        <p:nvSpPr>
          <p:cNvPr id="8" name="横卷形 7"/>
          <p:cNvSpPr/>
          <p:nvPr/>
        </p:nvSpPr>
        <p:spPr bwMode="auto">
          <a:xfrm>
            <a:off x="695400" y="4741354"/>
            <a:ext cx="10801200" cy="849169"/>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注：使用互斥量的优先级继承方法实例演示</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..\03-Software\CH06-Design-method\PrioReverseSolve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26</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3096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pic>
        <p:nvPicPr>
          <p:cNvPr id="2" name="图片 1"/>
          <p:cNvPicPr>
            <a:picLocks noChangeAspect="1"/>
          </p:cNvPicPr>
          <p:nvPr/>
        </p:nvPicPr>
        <p:blipFill>
          <a:blip r:embed="rId4"/>
          <a:stretch>
            <a:fillRect/>
          </a:stretch>
        </p:blipFill>
        <p:spPr>
          <a:xfrm>
            <a:off x="701675" y="1775460"/>
            <a:ext cx="10788650" cy="3632200"/>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27</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35454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0" name="圆角矩形 9"/>
          <p:cNvSpPr/>
          <p:nvPr/>
        </p:nvSpPr>
        <p:spPr bwMode="auto">
          <a:xfrm>
            <a:off x="623392" y="1097364"/>
            <a:ext cx="11017224" cy="42113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0" algn="l" eaLnBrk="1" latinLnBrk="0">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marL="0" indent="0" algn="l" eaLnBrk="1" latinLnBrk="0">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marL="0" indent="0" algn="l" eaLnBrk="1" latinLnBrk="0">
              <a:spcAft>
                <a:spcPts val="0"/>
              </a:spcAft>
            </a:pPr>
            <a:endParaRPr lang="en-US" altLang="zh-CN" sz="2800" dirty="0">
              <a:solidFill>
                <a:schemeClr val="bg1"/>
              </a:solidFill>
              <a:latin typeface="Times New Roman" panose="02020603050405020304" pitchFamily="18" charset="0"/>
              <a:ea typeface="宋体" panose="02010600030101010101" pitchFamily="2" charset="-122"/>
            </a:endParaRPr>
          </a:p>
          <a:p>
            <a:pPr marL="0" indent="0" algn="l" eaLnBrk="1" latinLnBrk="0">
              <a:spcAft>
                <a:spcPts val="0"/>
              </a:spcAft>
            </a:pPr>
            <a:endParaRPr lang="zh-CN" altLang="en-US" sz="2800" dirty="0">
              <a:solidFill>
                <a:schemeClr val="bg1"/>
              </a:solidFill>
              <a:latin typeface="Times New Roman" panose="02020603050405020304" pitchFamily="18" charset="0"/>
              <a:ea typeface="宋体" panose="02010600030101010101" pitchFamily="2" charset="-122"/>
            </a:endParaRPr>
          </a:p>
        </p:txBody>
      </p:sp>
      <p:sp>
        <p:nvSpPr>
          <p:cNvPr id="2" name="横卷形 1"/>
          <p:cNvSpPr/>
          <p:nvPr/>
        </p:nvSpPr>
        <p:spPr bwMode="auto">
          <a:xfrm>
            <a:off x="623393" y="5462378"/>
            <a:ext cx="11017224" cy="846942"/>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注：使用互斥量的优先级继承方法实例演示</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a:p>
            <a:pPr marL="0" indent="0" latinLnBrk="1"/>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..\03-Software\CH06-Design-method\PrioReverseSolve</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pic>
        <p:nvPicPr>
          <p:cNvPr id="8091" name="图片 8091"/>
          <p:cNvPicPr>
            <a:picLocks noChangeAspect="1"/>
          </p:cNvPicPr>
          <p:nvPr/>
        </p:nvPicPr>
        <p:blipFill>
          <a:blip r:embed="rId4"/>
          <a:stretch>
            <a:fillRect/>
          </a:stretch>
        </p:blipFill>
        <p:spPr>
          <a:xfrm>
            <a:off x="3431704" y="1225521"/>
            <a:ext cx="7528158" cy="395500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28</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
        <p:nvSpPr>
          <p:cNvPr id="5" name="文本框 4">
            <a:extLst>
              <a:ext uri="{FF2B5EF4-FFF2-40B4-BE49-F238E27FC236}">
                <a16:creationId xmlns:a16="http://schemas.microsoft.com/office/drawing/2014/main" id="{BAD9A028-2F13-B47D-6918-A841B7B5D9E9}"/>
              </a:ext>
            </a:extLst>
          </p:cNvPr>
          <p:cNvSpPr txBox="1"/>
          <p:nvPr/>
        </p:nvSpPr>
        <p:spPr>
          <a:xfrm>
            <a:off x="1027660" y="1988840"/>
            <a:ext cx="2404044" cy="461665"/>
          </a:xfrm>
          <a:prstGeom prst="rect">
            <a:avLst/>
          </a:prstGeom>
          <a:noFill/>
        </p:spPr>
        <p:txBody>
          <a:bodyPr wrap="square">
            <a:spAutoFit/>
          </a:bodyPr>
          <a:lstStyle/>
          <a:p>
            <a:pPr marL="0" algn="l" eaLnBrk="1" latinLnBrk="0">
              <a:spcAft>
                <a:spcPts val="0"/>
              </a:spcAft>
            </a:pPr>
            <a:r>
              <a:rPr lang="zh-CN" altLang="en-US" sz="2400" dirty="0">
                <a:solidFill>
                  <a:schemeClr val="bg1"/>
                </a:solidFill>
                <a:latin typeface="Times New Roman" panose="02020603050405020304" pitchFamily="18" charset="0"/>
                <a:ea typeface="宋体" panose="02010600030101010101" pitchFamily="2" charset="-122"/>
              </a:rPr>
              <a:t>程序运行结果：</a:t>
            </a:r>
            <a:endParaRPr lang="en-US" altLang="zh-CN" sz="2400" dirty="0">
              <a:solidFill>
                <a:schemeClr val="bg1"/>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71432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79376" y="1988959"/>
            <a:ext cx="4033569"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6.1.1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稳定性的基本要求</a:t>
            </a:r>
          </a:p>
        </p:txBody>
      </p:sp>
      <p:sp>
        <p:nvSpPr>
          <p:cNvPr id="11" name="圆角矩形 10"/>
          <p:cNvSpPr/>
          <p:nvPr/>
        </p:nvSpPr>
        <p:spPr bwMode="auto">
          <a:xfrm>
            <a:off x="479376" y="3053163"/>
            <a:ext cx="11017224"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程序稳定性问题是程序设计的核心问题，但实验室中的嵌入式产品在经过调试、测试、安装，并最终投放到实际应用中后，由于受到干扰往往还会出现很多故障和不稳定的现象。</a:t>
            </a:r>
            <a:endParaRPr lang="en-US" altLang="zh-CN" sz="2800" dirty="0">
              <a:solidFill>
                <a:schemeClr val="bg1"/>
              </a:solidFill>
              <a:ea typeface="宋体" panose="02010600030101010101" pitchFamily="2" charset="-122"/>
            </a:endParaRPr>
          </a:p>
          <a:p>
            <a:pPr indent="720090" algn="just" eaLnBrk="1">
              <a:spcAft>
                <a:spcPts val="0"/>
              </a:spcAft>
            </a:pPr>
            <a:r>
              <a:rPr lang="zh-CN" altLang="en-US" sz="2800" dirty="0">
                <a:solidFill>
                  <a:srgbClr val="FFFF00"/>
                </a:solidFill>
                <a:latin typeface="Times New Roman" panose="02020603050405020304" pitchFamily="18" charset="0"/>
                <a:ea typeface="宋体" panose="02010600030101010101" pitchFamily="2" charset="-122"/>
              </a:rPr>
              <a:t>稳定性的基本要求有：</a:t>
            </a:r>
            <a:r>
              <a:rPr lang="zh-CN" altLang="en-US" sz="2800" dirty="0">
                <a:solidFill>
                  <a:schemeClr val="bg1"/>
                </a:solidFill>
                <a:latin typeface="Times New Roman" panose="02020603050405020304" pitchFamily="18" charset="0"/>
                <a:ea typeface="宋体" panose="02010600030101010101" pitchFamily="2" charset="-122"/>
              </a:rPr>
              <a:t>保证</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运行的稳定、保证通信的稳定、保证物理信号输入的稳定、保证物理信号输出的稳定等。</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79376" y="1124746"/>
            <a:ext cx="11017224"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6.1 </a:t>
            </a:r>
            <a:r>
              <a:rPr lang="zh-CN" altLang="en-US" sz="3600" b="0" dirty="0">
                <a:solidFill>
                  <a:schemeClr val="accent6"/>
                </a:solidFill>
                <a:latin typeface="+mn-lt"/>
                <a:ea typeface="黑体" panose="02010609060101010101" pitchFamily="49" charset="-122"/>
              </a:rPr>
              <a:t>程序稳定性问题</a:t>
            </a: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630800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1" name="圆角矩形 10"/>
          <p:cNvSpPr/>
          <p:nvPr/>
        </p:nvSpPr>
        <p:spPr bwMode="auto">
          <a:xfrm>
            <a:off x="623392" y="1200121"/>
            <a:ext cx="10801200"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zh-CN" altLang="en-US" sz="2800" b="0" dirty="0">
                <a:solidFill>
                  <a:srgbClr val="FFFF00"/>
                </a:solidFill>
                <a:latin typeface="Times New Roman" panose="02020603050405020304" pitchFamily="18" charset="0"/>
                <a:ea typeface="黑体" panose="02010609060101010101" pitchFamily="49" charset="-122"/>
              </a:rPr>
              <a:t>运行流程分析</a:t>
            </a:r>
            <a:r>
              <a:rPr lang="zh-CN" altLang="en-US" sz="2800" b="0" dirty="0">
                <a:solidFill>
                  <a:srgbClr val="FF0000"/>
                </a:solidFill>
                <a:latin typeface="Times New Roman" panose="02020603050405020304" pitchFamily="18" charset="0"/>
                <a:ea typeface="黑体" panose="02010609060101010101" pitchFamily="49" charset="-122"/>
              </a:rPr>
              <a:t>（重点）</a:t>
            </a:r>
            <a:r>
              <a:rPr lang="zh-CN" altLang="en-US" sz="2800" b="0" dirty="0">
                <a:solidFill>
                  <a:srgbClr val="FFFF00"/>
                </a:solidFill>
                <a:latin typeface="Times New Roman" panose="02020603050405020304" pitchFamily="18" charset="0"/>
                <a:ea typeface="黑体" panose="02010609060101010101" pitchFamily="49" charset="-122"/>
              </a:rPr>
              <a:t>：</a:t>
            </a:r>
            <a:endParaRPr lang="en-US" altLang="zh-CN" sz="2800" b="0" dirty="0">
              <a:solidFill>
                <a:srgbClr val="FFFF00"/>
              </a:solidFill>
              <a:latin typeface="Times New Roman" panose="02020603050405020304" pitchFamily="18" charset="0"/>
              <a:ea typeface="黑体" panose="02010609060101010101" pitchFamily="49" charset="-122"/>
            </a:endParaRPr>
          </a:p>
          <a:p>
            <a:pPr indent="720090" algn="just" eaLnBrk="1">
              <a:spcAft>
                <a:spcPts val="0"/>
              </a:spcAft>
              <a:buClrTx/>
              <a:buSzTx/>
              <a:buFontTx/>
              <a:buNone/>
            </a:pPr>
            <a:r>
              <a:rPr lang="en-US" altLang="zh-CN" sz="2800" dirty="0" err="1">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首先到来，获得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使用权开始运行，点亮小灯并锁定互斥量。</a:t>
            </a:r>
            <a:r>
              <a:rPr lang="en-US" altLang="zh-CN" sz="2800" dirty="0">
                <a:solidFill>
                  <a:schemeClr val="bg1"/>
                </a:solidFill>
                <a:latin typeface="Times New Roman" panose="02020603050405020304" pitchFamily="18" charset="0"/>
                <a:ea typeface="宋体" panose="02010600030101010101" pitchFamily="2" charset="-122"/>
              </a:rPr>
              <a:t>5</a:t>
            </a:r>
            <a:r>
              <a:rPr lang="zh-CN" altLang="en-US" sz="2800" dirty="0">
                <a:solidFill>
                  <a:schemeClr val="bg1"/>
                </a:solidFill>
                <a:latin typeface="Times New Roman" panose="02020603050405020304" pitchFamily="18" charset="0"/>
                <a:ea typeface="宋体" panose="02010600030101010101" pitchFamily="2" charset="-122"/>
              </a:rPr>
              <a:t>秒后，</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到来，由于</a:t>
            </a:r>
            <a:r>
              <a:rPr lang="en-US" altLang="zh-CN" sz="2800" dirty="0">
                <a:solidFill>
                  <a:schemeClr val="bg1"/>
                </a:solidFill>
                <a:latin typeface="Times New Roman" panose="02020603050405020304" pitchFamily="18" charset="0"/>
                <a:ea typeface="宋体" panose="02010600030101010101" pitchFamily="2" charset="-122"/>
              </a:rPr>
              <a:t>Pa&gt;Pc</a:t>
            </a:r>
            <a:r>
              <a:rPr lang="zh-CN" altLang="en-US" sz="2800" dirty="0">
                <a:solidFill>
                  <a:schemeClr val="bg1"/>
                </a:solidFill>
                <a:latin typeface="Times New Roman" panose="02020603050405020304" pitchFamily="18" charset="0"/>
                <a:ea typeface="宋体" panose="02010600030101010101" pitchFamily="2" charset="-122"/>
              </a:rPr>
              <a:t>，所以抢占</a:t>
            </a:r>
            <a:r>
              <a:rPr lang="en-US" altLang="zh-CN" sz="2800" dirty="0" err="1">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使用权并熄灭小灯。</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但是当</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运行至请求锁定互斥量时，发现</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此时已锁定互斥量，因此</a:t>
            </a:r>
            <a:r>
              <a:rPr lang="en-US" altLang="zh-CN" sz="2800" dirty="0">
                <a:solidFill>
                  <a:schemeClr val="bg1"/>
                </a:solidFill>
                <a:latin typeface="Times New Roman" panose="02020603050405020304" pitchFamily="18" charset="0"/>
                <a:ea typeface="宋体" panose="02010600030101010101" pitchFamily="2" charset="-122"/>
              </a:rPr>
              <a:t>RT-Thread</a:t>
            </a:r>
            <a:r>
              <a:rPr lang="zh-CN" altLang="en-US" sz="2800" dirty="0">
                <a:solidFill>
                  <a:schemeClr val="bg1"/>
                </a:solidFill>
                <a:latin typeface="Times New Roman" panose="02020603050405020304" pitchFamily="18" charset="0"/>
                <a:ea typeface="宋体" panose="02010600030101010101" pitchFamily="2" charset="-122"/>
              </a:rPr>
              <a:t>会临时提升</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的优先级至与</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相同（即</a:t>
            </a:r>
            <a:r>
              <a:rPr lang="en-US" altLang="zh-CN" sz="2800" dirty="0">
                <a:solidFill>
                  <a:schemeClr val="bg1"/>
                </a:solidFill>
                <a:latin typeface="Times New Roman" panose="02020603050405020304" pitchFamily="18" charset="0"/>
                <a:ea typeface="宋体" panose="02010600030101010101" pitchFamily="2" charset="-122"/>
              </a:rPr>
              <a:t>Pa</a:t>
            </a:r>
            <a:r>
              <a:rPr lang="zh-CN" altLang="en-US" sz="2800" dirty="0">
                <a:solidFill>
                  <a:schemeClr val="bg1"/>
                </a:solidFill>
                <a:latin typeface="Times New Roman" panose="02020603050405020304" pitchFamily="18" charset="0"/>
                <a:ea typeface="宋体" panose="02010600030101010101" pitchFamily="2" charset="-122"/>
              </a:rPr>
              <a:t>），使得</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重新获得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使用权，使</a:t>
            </a:r>
            <a:r>
              <a:rPr lang="en-US" altLang="zh-CN" sz="2800" dirty="0" err="1">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等待</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解锁互斥量。</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而紧随着</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到来的</a:t>
            </a:r>
            <a:r>
              <a:rPr lang="en-US" altLang="zh-CN" sz="2800" dirty="0" err="1">
                <a:solidFill>
                  <a:schemeClr val="bg1"/>
                </a:solidFill>
                <a:latin typeface="Times New Roman" panose="02020603050405020304" pitchFamily="18" charset="0"/>
                <a:ea typeface="宋体" panose="02010600030101010101" pitchFamily="2" charset="-122"/>
              </a:rPr>
              <a:t>taskB</a:t>
            </a:r>
            <a:r>
              <a:rPr lang="zh-CN" altLang="en-US" sz="2800" dirty="0">
                <a:solidFill>
                  <a:schemeClr val="bg1"/>
                </a:solidFill>
                <a:latin typeface="Times New Roman" panose="02020603050405020304" pitchFamily="18" charset="0"/>
                <a:ea typeface="宋体" panose="02010600030101010101" pitchFamily="2" charset="-122"/>
              </a:rPr>
              <a:t>，由于</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优先级的提升，也进入等待状态。</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29</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7396180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710214" y="1739671"/>
            <a:ext cx="10786386" cy="341752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buClrTx/>
              <a:buSzTx/>
              <a:buFontTx/>
              <a:buNone/>
            </a:pPr>
            <a:r>
              <a:rPr lang="en-US" altLang="zh-CN" sz="2800" dirty="0" err="1">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执行完毕后解锁互斥量并点亮小灯，</a:t>
            </a:r>
            <a:r>
              <a:rPr lang="en-US" altLang="zh-CN" sz="2800" dirty="0" err="1">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使用权继续运行，锁定互斥量。</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运行完毕后释放</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使用权并熄灭小灯，</a:t>
            </a:r>
            <a:r>
              <a:rPr lang="en-US" altLang="zh-CN" sz="2800" dirty="0" err="1">
                <a:solidFill>
                  <a:schemeClr val="bg1"/>
                </a:solidFill>
                <a:latin typeface="Times New Roman" panose="02020603050405020304" pitchFamily="18" charset="0"/>
                <a:ea typeface="宋体" panose="02010600030101010101" pitchFamily="2" charset="-122"/>
              </a:rPr>
              <a:t>taskB</a:t>
            </a:r>
            <a:r>
              <a:rPr lang="zh-CN" altLang="en-US" sz="2800" dirty="0">
                <a:solidFill>
                  <a:schemeClr val="bg1"/>
                </a:solidFill>
                <a:latin typeface="Times New Roman" panose="02020603050405020304" pitchFamily="18" charset="0"/>
                <a:ea typeface="宋体" panose="02010600030101010101" pitchFamily="2" charset="-122"/>
              </a:rPr>
              <a:t>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使用权后开始运行。</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20090" algn="just" eaLnBrk="1">
              <a:spcAft>
                <a:spcPts val="0"/>
              </a:spcAft>
              <a:buClrTx/>
              <a:buSzTx/>
              <a:buFontTx/>
              <a:buNone/>
            </a:pPr>
            <a:r>
              <a:rPr lang="zh-CN" altLang="en-US" sz="2800" dirty="0">
                <a:solidFill>
                  <a:schemeClr val="bg1"/>
                </a:solidFill>
                <a:latin typeface="Times New Roman" panose="02020603050405020304" pitchFamily="18" charset="0"/>
                <a:ea typeface="宋体" panose="02010600030101010101" pitchFamily="2" charset="-122"/>
              </a:rPr>
              <a:t>在</a:t>
            </a:r>
            <a:r>
              <a:rPr lang="en-US" altLang="zh-CN" sz="2800" dirty="0" err="1">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等待</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释放互斥量期间，由于临时提升了</a:t>
            </a:r>
            <a:r>
              <a:rPr lang="en-US" altLang="zh-CN" sz="2800" dirty="0">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的优先级，因此当</a:t>
            </a:r>
            <a:r>
              <a:rPr lang="en-US" altLang="zh-CN" sz="2800" dirty="0" err="1">
                <a:solidFill>
                  <a:schemeClr val="bg1"/>
                </a:solidFill>
                <a:latin typeface="Times New Roman" panose="02020603050405020304" pitchFamily="18" charset="0"/>
                <a:ea typeface="宋体" panose="02010600030101010101" pitchFamily="2" charset="-122"/>
              </a:rPr>
              <a:t>taskB</a:t>
            </a:r>
            <a:r>
              <a:rPr lang="zh-CN" altLang="en-US" sz="2800" dirty="0">
                <a:solidFill>
                  <a:schemeClr val="bg1"/>
                </a:solidFill>
                <a:latin typeface="Times New Roman" panose="02020603050405020304" pitchFamily="18" charset="0"/>
                <a:ea typeface="宋体" panose="02010600030101010101" pitchFamily="2" charset="-122"/>
              </a:rPr>
              <a:t>到来时不会抢占</a:t>
            </a:r>
            <a:r>
              <a:rPr lang="en-US" altLang="zh-CN" sz="2800" dirty="0" err="1">
                <a:solidFill>
                  <a:schemeClr val="bg1"/>
                </a:solidFill>
                <a:latin typeface="Times New Roman" panose="02020603050405020304" pitchFamily="18" charset="0"/>
                <a:ea typeface="宋体" panose="02010600030101010101" pitchFamily="2" charset="-122"/>
              </a:rPr>
              <a:t>taskC</a:t>
            </a:r>
            <a:r>
              <a:rPr lang="zh-CN" altLang="en-US" sz="2800" dirty="0">
                <a:solidFill>
                  <a:schemeClr val="bg1"/>
                </a:solidFill>
                <a:latin typeface="Times New Roman" panose="02020603050405020304" pitchFamily="18" charset="0"/>
                <a:ea typeface="宋体" panose="02010600030101010101" pitchFamily="2" charset="-122"/>
              </a:rPr>
              <a:t>的</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使用权导致</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的等待时间更长。成功解决了优先级比</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低的</a:t>
            </a:r>
            <a:r>
              <a:rPr lang="en-US" altLang="zh-CN" sz="2800" dirty="0" err="1">
                <a:solidFill>
                  <a:schemeClr val="bg1"/>
                </a:solidFill>
                <a:latin typeface="Times New Roman" panose="02020603050405020304" pitchFamily="18" charset="0"/>
                <a:ea typeface="宋体" panose="02010600030101010101" pitchFamily="2" charset="-122"/>
              </a:rPr>
              <a:t>taskB</a:t>
            </a:r>
            <a:r>
              <a:rPr lang="zh-CN" altLang="en-US" sz="2800" dirty="0">
                <a:solidFill>
                  <a:schemeClr val="bg1"/>
                </a:solidFill>
                <a:latin typeface="Times New Roman" panose="02020603050405020304" pitchFamily="18" charset="0"/>
                <a:ea typeface="宋体" panose="02010600030101010101" pitchFamily="2" charset="-122"/>
              </a:rPr>
              <a:t>先于</a:t>
            </a:r>
            <a:r>
              <a:rPr lang="en-US" altLang="zh-CN" sz="2800" dirty="0">
                <a:solidFill>
                  <a:schemeClr val="bg1"/>
                </a:solidFill>
                <a:latin typeface="Times New Roman" panose="02020603050405020304" pitchFamily="18" charset="0"/>
                <a:ea typeface="宋体" panose="02010600030101010101" pitchFamily="2" charset="-122"/>
              </a:rPr>
              <a:t>taskA</a:t>
            </a:r>
            <a:r>
              <a:rPr lang="zh-CN" altLang="en-US" sz="2800" dirty="0">
                <a:solidFill>
                  <a:schemeClr val="bg1"/>
                </a:solidFill>
                <a:latin typeface="Times New Roman" panose="02020603050405020304" pitchFamily="18" charset="0"/>
                <a:ea typeface="宋体" panose="02010600030101010101" pitchFamily="2" charset="-122"/>
              </a:rPr>
              <a:t>运行的优先级反转现象。</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30</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613837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9" name="圆角矩形 8"/>
          <p:cNvSpPr/>
          <p:nvPr/>
        </p:nvSpPr>
        <p:spPr bwMode="auto">
          <a:xfrm>
            <a:off x="623393" y="1916832"/>
            <a:ext cx="10801199" cy="417646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noAutofit/>
          </a:bodyPr>
          <a:lstStyle/>
          <a:p>
            <a:pPr lvl="0" indent="540000" algn="just" defTabSz="457200" eaLnBrk="1" fontAlgn="auto">
              <a:spcAft>
                <a:spcPts val="0"/>
              </a:spcAft>
            </a:pPr>
            <a:r>
              <a:rPr lang="zh-CN" altLang="en-US" sz="2000" noProof="1">
                <a:solidFill>
                  <a:srgbClr val="FFFFFF"/>
                </a:solidFill>
                <a:latin typeface="Times New Roman" panose="02020603050405020304" pitchFamily="18" charset="0"/>
                <a:ea typeface="宋体" panose="02010600030101010101" pitchFamily="2" charset="-122"/>
              </a:rPr>
              <a:t>本章讨论</a:t>
            </a:r>
            <a:r>
              <a:rPr lang="en-US" altLang="zh-CN" sz="2000" noProof="1">
                <a:solidFill>
                  <a:srgbClr val="FFFFFF"/>
                </a:solidFill>
                <a:latin typeface="Times New Roman" panose="02020603050405020304" pitchFamily="18" charset="0"/>
                <a:ea typeface="宋体" panose="02010600030101010101" pitchFamily="2" charset="-122"/>
              </a:rPr>
              <a:t>RTOS</a:t>
            </a:r>
            <a:r>
              <a:rPr lang="zh-CN" altLang="en-US" sz="2000" noProof="1">
                <a:solidFill>
                  <a:srgbClr val="FFFFFF"/>
                </a:solidFill>
                <a:latin typeface="Times New Roman" panose="02020603050405020304" pitchFamily="18" charset="0"/>
                <a:ea typeface="宋体" panose="02010600030101010101" pitchFamily="2" charset="-122"/>
              </a:rPr>
              <a:t>下程序设计相关问题，包括稳定性问题，</a:t>
            </a:r>
            <a:r>
              <a:rPr lang="en-US" altLang="zh-CN" sz="2000" noProof="1">
                <a:solidFill>
                  <a:srgbClr val="FFFFFF"/>
                </a:solidFill>
                <a:latin typeface="Times New Roman" panose="02020603050405020304" pitchFamily="18" charset="0"/>
                <a:ea typeface="宋体" panose="02010600030101010101" pitchFamily="2" charset="-122"/>
              </a:rPr>
              <a:t>ISR</a:t>
            </a:r>
            <a:r>
              <a:rPr lang="zh-CN" altLang="en-US" sz="2000" noProof="1">
                <a:solidFill>
                  <a:srgbClr val="FFFFFF"/>
                </a:solidFill>
                <a:latin typeface="Times New Roman" panose="02020603050405020304" pitchFamily="18" charset="0"/>
                <a:ea typeface="宋体" panose="02010600030101010101" pitchFamily="2" charset="-122"/>
              </a:rPr>
              <a:t>设计、线程划分及优先级安排问题，利用信号量解决并发与资源共享的问题，以及优先级反转问题等。</a:t>
            </a:r>
          </a:p>
          <a:p>
            <a:pPr lvl="0" indent="540000" algn="just" defTabSz="457200" eaLnBrk="1" fontAlgn="auto">
              <a:spcAft>
                <a:spcPts val="0"/>
              </a:spcAft>
            </a:pPr>
            <a:r>
              <a:rPr lang="zh-CN" altLang="en-US" sz="2000" noProof="1">
                <a:solidFill>
                  <a:srgbClr val="FFFFFF"/>
                </a:solidFill>
                <a:latin typeface="Times New Roman" panose="02020603050405020304" pitchFamily="18" charset="0"/>
                <a:ea typeface="宋体" panose="02010600030101010101" pitchFamily="2" charset="-122"/>
              </a:rPr>
              <a:t>稳定性是软件的基石，嵌入式软件设计要努力做到保证</a:t>
            </a:r>
            <a:r>
              <a:rPr lang="en-US" altLang="zh-CN" sz="2000" noProof="1">
                <a:solidFill>
                  <a:srgbClr val="FFFFFF"/>
                </a:solidFill>
                <a:latin typeface="Times New Roman" panose="02020603050405020304" pitchFamily="18" charset="0"/>
                <a:ea typeface="宋体" panose="02010600030101010101" pitchFamily="2" charset="-122"/>
              </a:rPr>
              <a:t>CPU</a:t>
            </a:r>
            <a:r>
              <a:rPr lang="zh-CN" altLang="en-US" sz="2000" noProof="1">
                <a:solidFill>
                  <a:srgbClr val="FFFFFF"/>
                </a:solidFill>
                <a:latin typeface="Times New Roman" panose="02020603050405020304" pitchFamily="18" charset="0"/>
                <a:ea typeface="宋体" panose="02010600030101010101" pitchFamily="2" charset="-122"/>
              </a:rPr>
              <a:t>运行的稳定、保证通信的稳定、保证物理信号输入的稳定、保证物理信号输出的稳定等。看门狗技术、定时复位技术、临界区处理技术等都是增强软件运行稳定性的有效手段。</a:t>
            </a:r>
          </a:p>
          <a:p>
            <a:pPr lvl="0" indent="540000" algn="just" defTabSz="457200" eaLnBrk="1" fontAlgn="auto">
              <a:spcAft>
                <a:spcPts val="0"/>
              </a:spcAft>
            </a:pPr>
            <a:r>
              <a:rPr lang="zh-CN" altLang="en-US" sz="2000" noProof="1">
                <a:solidFill>
                  <a:srgbClr val="FFFFFF"/>
                </a:solidFill>
                <a:latin typeface="Times New Roman" panose="02020603050405020304" pitchFamily="18" charset="0"/>
                <a:ea typeface="宋体" panose="02010600030101010101" pitchFamily="2" charset="-122"/>
              </a:rPr>
              <a:t>中断服务例程的基本要求是：短、小、精、悍。对于线程的划分，可以按照功能集中原则、时间紧迫原则、周期执行原则等进行划分。关于线程优先级安排问题，可参照以下几点要求：自启动线程优先级最高；紧迫性线程优先级安其紧迫性排列；没有特殊优先执行要求的多个线程，可设置为同一优先级；有执行顺序的线程，根据其执行顺序排列优先级；数据处理耗时长的线程优先级较低；可以一直处于就绪状态的线程优先级最低。</a:t>
            </a:r>
          </a:p>
          <a:p>
            <a:pPr lvl="0" indent="540000" algn="just" defTabSz="457200" eaLnBrk="1" fontAlgn="auto">
              <a:spcAft>
                <a:spcPts val="0"/>
              </a:spcAft>
            </a:pPr>
            <a:r>
              <a:rPr lang="zh-CN" altLang="en-US" sz="2000" noProof="1">
                <a:solidFill>
                  <a:srgbClr val="FFFFFF"/>
                </a:solidFill>
                <a:latin typeface="Times New Roman" panose="02020603050405020304" pitchFamily="18" charset="0"/>
                <a:ea typeface="宋体" panose="02010600030101010101" pitchFamily="2" charset="-122"/>
              </a:rPr>
              <a:t>在学习过程中，应该充分掌握利用信号量解决并发与资源共享问题的方法与技巧，并深入理解优先级反转问题，能够在实际应用中合理运用优先级继承方法解决优先级反转问题。</a:t>
            </a:r>
          </a:p>
        </p:txBody>
      </p:sp>
      <p:sp>
        <p:nvSpPr>
          <p:cNvPr id="10" name="圆角矩形 8"/>
          <p:cNvSpPr/>
          <p:nvPr/>
        </p:nvSpPr>
        <p:spPr bwMode="auto">
          <a:xfrm>
            <a:off x="191344" y="1032146"/>
            <a:ext cx="11665296" cy="675324"/>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6.5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本章小结</a:t>
            </a: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600" b="0" i="0" u="none" strike="noStrike" kern="100" cap="none" spc="0" normalizeH="0" baseline="0" noProof="0" dirty="0">
              <a:ln>
                <a:noFill/>
              </a:ln>
              <a:solidFill>
                <a:srgbClr val="2D2DB9"/>
              </a:solidFill>
              <a:effectLst/>
              <a:uLnTx/>
              <a:uFillTx/>
              <a:latin typeface="Times New Roman" panose="02020603050405020304"/>
              <a:ea typeface="黑体" panose="02010609060101010101" pitchFamily="49" charset="-122"/>
              <a:cs typeface="Times New Roman" panose="02020603050405020304" pitchFamily="18" charset="0"/>
              <a:sym typeface="+mn-ea"/>
            </a:endParaRPr>
          </a:p>
        </p:txBody>
      </p:sp>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31</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108290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551384" y="2564904"/>
            <a:ext cx="10945216"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看门狗定时器（</a:t>
            </a:r>
            <a:r>
              <a:rPr lang="en-US" altLang="zh-CN" sz="2800" dirty="0">
                <a:solidFill>
                  <a:schemeClr val="bg1"/>
                </a:solidFill>
                <a:latin typeface="Times New Roman" panose="02020603050405020304" pitchFamily="18" charset="0"/>
                <a:ea typeface="宋体" panose="02010600030101010101" pitchFamily="2" charset="-122"/>
              </a:rPr>
              <a:t>WDOG</a:t>
            </a:r>
            <a:r>
              <a:rPr lang="zh-CN" altLang="en-US" sz="2800" dirty="0">
                <a:solidFill>
                  <a:schemeClr val="bg1"/>
                </a:solidFill>
                <a:latin typeface="Times New Roman" panose="02020603050405020304" pitchFamily="18" charset="0"/>
                <a:ea typeface="宋体" panose="02010600030101010101" pitchFamily="2" charset="-122"/>
              </a:rPr>
              <a:t>）实际上是一个自动计数器，其通过是否能在适当的时间点将计数置零来判断程序是否正常工作。在程序异常时，强制将系统复位。</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看门狗的应用是为了保证系统运行的稳定，但对于程序开发阶段，</a:t>
            </a:r>
            <a:r>
              <a:rPr lang="zh-CN" altLang="en-US" sz="2800" dirty="0">
                <a:solidFill>
                  <a:srgbClr val="FF0000"/>
                </a:solidFill>
                <a:latin typeface="Times New Roman" panose="02020603050405020304" pitchFamily="18" charset="0"/>
                <a:ea typeface="宋体" panose="02010600030101010101" pitchFamily="2" charset="-122"/>
              </a:rPr>
              <a:t>看门狗的启用可能会干扰对</a:t>
            </a:r>
            <a:r>
              <a:rPr lang="en-US" altLang="zh-CN" sz="2800" dirty="0">
                <a:solidFill>
                  <a:srgbClr val="FF0000"/>
                </a:solidFill>
                <a:latin typeface="Times New Roman" panose="02020603050405020304" pitchFamily="18" charset="0"/>
                <a:ea typeface="宋体" panose="02010600030101010101" pitchFamily="2" charset="-122"/>
              </a:rPr>
              <a:t>BUG</a:t>
            </a:r>
            <a:r>
              <a:rPr lang="zh-CN" altLang="en-US" sz="2800" dirty="0">
                <a:solidFill>
                  <a:srgbClr val="FF0000"/>
                </a:solidFill>
                <a:latin typeface="Times New Roman" panose="02020603050405020304" pitchFamily="18" charset="0"/>
                <a:ea typeface="宋体" panose="02010600030101010101" pitchFamily="2" charset="-122"/>
              </a:rPr>
              <a:t>的定位</a:t>
            </a:r>
            <a:r>
              <a:rPr lang="zh-CN" altLang="en-US" sz="2800" dirty="0">
                <a:solidFill>
                  <a:schemeClr val="bg1"/>
                </a:solidFill>
                <a:latin typeface="Times New Roman" panose="02020603050405020304" pitchFamily="18" charset="0"/>
                <a:ea typeface="宋体" panose="02010600030101010101" pitchFamily="2" charset="-122"/>
              </a:rPr>
              <a:t>。</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12" name="圆角矩形 8"/>
          <p:cNvSpPr/>
          <p:nvPr/>
        </p:nvSpPr>
        <p:spPr bwMode="auto">
          <a:xfrm>
            <a:off x="191388" y="1124744"/>
            <a:ext cx="5040516"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6.1.2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看门狗与定期复位的应用</a:t>
            </a:r>
            <a:endPar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横卷形 1"/>
          <p:cNvSpPr/>
          <p:nvPr/>
        </p:nvSpPr>
        <p:spPr bwMode="auto">
          <a:xfrm>
            <a:off x="551384" y="5943365"/>
            <a:ext cx="10945216" cy="437963"/>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WDOG</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..\03-Software\CH06-Design-method\Wdog</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829532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23010" y="1340702"/>
            <a:ext cx="10801200" cy="44734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在终端芯片中，有时会出现主程序正常执行只有一个或少许功能运行异常的情况，这时由于喂狗操作仍然定期进行，程序并不会为排除异常主动实现复位重启。</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定期复位方法就是每隔指定时间主动进行一次终端程序复位重启操作。对于实时性要求不那么高的系统来说，主动重启不会对整个系统的功能造成破坏，而且可以避免出现看门狗无法监控的程序异常，保证系统功能正常运行。</a:t>
            </a:r>
          </a:p>
          <a:p>
            <a:pPr indent="720090" algn="just" eaLnBrk="1">
              <a:spcAft>
                <a:spcPts val="0"/>
              </a:spcAft>
            </a:pPr>
            <a:r>
              <a:rPr lang="zh-CN" altLang="en-US" sz="2800" dirty="0">
                <a:solidFill>
                  <a:srgbClr val="FFFF00"/>
                </a:solidFill>
                <a:latin typeface="Times New Roman" panose="02020603050405020304" pitchFamily="18" charset="0"/>
                <a:ea typeface="宋体" panose="02010600030101010101" pitchFamily="2" charset="-122"/>
              </a:rPr>
              <a:t>芯片重启的方法</a:t>
            </a:r>
            <a:r>
              <a:rPr lang="zh-CN" altLang="en-US" sz="2800" dirty="0">
                <a:solidFill>
                  <a:schemeClr val="bg1"/>
                </a:solidFill>
                <a:latin typeface="Times New Roman" panose="02020603050405020304" pitchFamily="18" charset="0"/>
                <a:ea typeface="宋体" panose="02010600030101010101" pitchFamily="2" charset="-122"/>
              </a:rPr>
              <a:t>：软件复位函数、重新上电、拉低复位引脚等。</a:t>
            </a:r>
            <a:endParaRPr lang="en-US" altLang="zh-CN" sz="2800"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12881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1196752"/>
            <a:ext cx="338437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6.1.3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临界区的处理</a:t>
            </a:r>
          </a:p>
        </p:txBody>
      </p:sp>
      <p:sp>
        <p:nvSpPr>
          <p:cNvPr id="11" name="圆角矩形 10"/>
          <p:cNvSpPr/>
          <p:nvPr/>
        </p:nvSpPr>
        <p:spPr bwMode="auto">
          <a:xfrm>
            <a:off x="695400" y="2204864"/>
            <a:ext cx="10801200"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临界资源主要分硬件和软件两种，硬件如打印机、串行通信接口等，软件如消息缓冲队列、变量等，访问临界资源的代码称为临界区（</a:t>
            </a:r>
            <a:r>
              <a:rPr lang="en-US" altLang="zh-CN" sz="2800" dirty="0">
                <a:solidFill>
                  <a:schemeClr val="bg1"/>
                </a:solidFill>
                <a:latin typeface="Times New Roman" panose="02020603050405020304" pitchFamily="18" charset="0"/>
                <a:ea typeface="宋体" panose="02010600030101010101" pitchFamily="2" charset="-122"/>
              </a:rPr>
              <a:t>Critical Section</a:t>
            </a:r>
            <a:r>
              <a:rPr lang="zh-CN" altLang="en-US" sz="2800" dirty="0">
                <a:solidFill>
                  <a:schemeClr val="bg1"/>
                </a:solidFill>
                <a:latin typeface="Times New Roman" panose="02020603050405020304" pitchFamily="18" charset="0"/>
                <a:ea typeface="宋体" panose="02010600030101010101" pitchFamily="2" charset="-122"/>
              </a:rPr>
              <a:t>）。临界区也称为代码临界段，指处理时不可分割的代码。</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为确保临界段代码的正常执行，在</a:t>
            </a:r>
            <a:r>
              <a:rPr lang="en-US" altLang="zh-CN" sz="2800" dirty="0">
                <a:solidFill>
                  <a:schemeClr val="bg1"/>
                </a:solidFill>
                <a:latin typeface="Times New Roman" panose="02020603050405020304" pitchFamily="18" charset="0"/>
                <a:ea typeface="宋体" panose="02010600030101010101" pitchFamily="2" charset="-122"/>
              </a:rPr>
              <a:t>NOS</a:t>
            </a:r>
            <a:r>
              <a:rPr lang="zh-CN" altLang="en-US" sz="2800" dirty="0">
                <a:solidFill>
                  <a:schemeClr val="bg1"/>
                </a:solidFill>
                <a:latin typeface="Times New Roman" panose="02020603050405020304" pitchFamily="18" charset="0"/>
                <a:ea typeface="宋体" panose="02010600030101010101" pitchFamily="2" charset="-122"/>
              </a:rPr>
              <a:t>下，在进入临界段之前要关中断，且临界段代码执行完后应立即开中断；而在</a:t>
            </a:r>
            <a:r>
              <a:rPr lang="en-US" altLang="zh-CN" sz="2800" dirty="0">
                <a:solidFill>
                  <a:schemeClr val="bg1"/>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rPr>
              <a:t>下，通常利用信号量或互斥量来保证进程对临界资源的互斥访问。</a:t>
            </a: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灯片编号占位符 2"/>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58366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8" name="圆角矩形 7"/>
          <p:cNvSpPr/>
          <p:nvPr/>
        </p:nvSpPr>
        <p:spPr bwMode="auto">
          <a:xfrm>
            <a:off x="479377" y="1113052"/>
            <a:ext cx="11017224" cy="65976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a:solidFill>
                  <a:schemeClr val="accent6"/>
                </a:solidFill>
                <a:latin typeface="+mn-lt"/>
                <a:ea typeface="黑体" panose="02010609060101010101" pitchFamily="49" charset="-122"/>
              </a:rPr>
              <a:t>6</a:t>
            </a:r>
            <a:r>
              <a:rPr lang="zh-CN" altLang="en-US" sz="3600" b="0" dirty="0">
                <a:solidFill>
                  <a:schemeClr val="accent6"/>
                </a:solidFill>
                <a:latin typeface="+mn-lt"/>
                <a:ea typeface="黑体" panose="02010609060101010101" pitchFamily="49" charset="-122"/>
              </a:rPr>
              <a:t>.2 </a:t>
            </a:r>
            <a:r>
              <a:rPr lang="en-US" altLang="zh-CN" sz="3600" b="0" dirty="0">
                <a:solidFill>
                  <a:schemeClr val="accent6"/>
                </a:solidFill>
                <a:latin typeface="+mn-lt"/>
                <a:ea typeface="黑体" panose="02010609060101010101" pitchFamily="49" charset="-122"/>
              </a:rPr>
              <a:t>ISR</a:t>
            </a:r>
            <a:r>
              <a:rPr lang="zh-CN" altLang="en-US" sz="3600" b="0" dirty="0">
                <a:solidFill>
                  <a:schemeClr val="accent6"/>
                </a:solidFill>
                <a:latin typeface="+mn-lt"/>
                <a:ea typeface="黑体" panose="02010609060101010101" pitchFamily="49" charset="-122"/>
              </a:rPr>
              <a:t>设计、线程划分及优先级安排问题</a:t>
            </a:r>
            <a:r>
              <a:rPr lang="zh-CN" altLang="en-US" sz="3600" b="0" dirty="0">
                <a:solidFill>
                  <a:srgbClr val="FF0000"/>
                </a:solidFill>
                <a:latin typeface="+mn-lt"/>
                <a:ea typeface="黑体" panose="02010609060101010101" pitchFamily="49" charset="-122"/>
              </a:rPr>
              <a:t>（重点）</a:t>
            </a:r>
          </a:p>
        </p:txBody>
      </p:sp>
      <p:sp>
        <p:nvSpPr>
          <p:cNvPr id="2" name="圆角矩形 1"/>
          <p:cNvSpPr/>
          <p:nvPr/>
        </p:nvSpPr>
        <p:spPr bwMode="auto">
          <a:xfrm>
            <a:off x="551384" y="2863563"/>
            <a:ext cx="10945216"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中断服务程序</a:t>
            </a:r>
            <a:r>
              <a:rPr lang="en-US" altLang="zh-CN" sz="2800" dirty="0">
                <a:solidFill>
                  <a:schemeClr val="bg1"/>
                </a:solidFill>
                <a:latin typeface="Times New Roman" panose="02020603050405020304" pitchFamily="18" charset="0"/>
                <a:ea typeface="宋体" panose="02010600030101010101" pitchFamily="2" charset="-122"/>
              </a:rPr>
              <a:t>ISR</a:t>
            </a:r>
            <a:r>
              <a:rPr lang="zh-CN" altLang="en-US" sz="2800" dirty="0">
                <a:solidFill>
                  <a:schemeClr val="bg1"/>
                </a:solidFill>
                <a:latin typeface="Times New Roman" panose="02020603050405020304" pitchFamily="18" charset="0"/>
                <a:ea typeface="宋体" panose="02010600030101010101" pitchFamily="2" charset="-122"/>
              </a:rPr>
              <a:t>程序设计的基本要求是：短、小、精、悍。    </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en-US" altLang="zh-CN" sz="2800" dirty="0">
                <a:solidFill>
                  <a:schemeClr val="bg1"/>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rPr>
              <a:t>使用</a:t>
            </a:r>
            <a:r>
              <a:rPr lang="en-US" altLang="zh-CN" sz="2800" dirty="0">
                <a:solidFill>
                  <a:schemeClr val="bg1"/>
                </a:solidFill>
                <a:latin typeface="Times New Roman" panose="02020603050405020304" pitchFamily="18" charset="0"/>
                <a:ea typeface="宋体" panose="02010600030101010101" pitchFamily="2" charset="-122"/>
              </a:rPr>
              <a:t>ISR</a:t>
            </a:r>
            <a:r>
              <a:rPr lang="zh-CN" altLang="en-US" sz="2800" dirty="0">
                <a:solidFill>
                  <a:schemeClr val="bg1"/>
                </a:solidFill>
                <a:latin typeface="Times New Roman" panose="02020603050405020304" pitchFamily="18" charset="0"/>
                <a:ea typeface="宋体" panose="02010600030101010101" pitchFamily="2" charset="-122"/>
              </a:rPr>
              <a:t>来处理硬件中断和异常。用户</a:t>
            </a:r>
            <a:r>
              <a:rPr lang="en-US" altLang="zh-CN" sz="2800" dirty="0">
                <a:solidFill>
                  <a:schemeClr val="bg1"/>
                </a:solidFill>
                <a:latin typeface="Times New Roman" panose="02020603050405020304" pitchFamily="18" charset="0"/>
                <a:ea typeface="宋体" panose="02010600030101010101" pitchFamily="2" charset="-122"/>
              </a:rPr>
              <a:t>ISR</a:t>
            </a:r>
            <a:r>
              <a:rPr lang="zh-CN" altLang="en-US" sz="2800" dirty="0">
                <a:solidFill>
                  <a:schemeClr val="bg1"/>
                </a:solidFill>
                <a:latin typeface="Times New Roman" panose="02020603050405020304" pitchFamily="18" charset="0"/>
                <a:ea typeface="宋体" panose="02010600030101010101" pitchFamily="2" charset="-122"/>
              </a:rPr>
              <a:t>并不是一个线程，而是一个能快速响应硬件中断和异常的高速短例程。</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不同操作系统针对</a:t>
            </a:r>
            <a:r>
              <a:rPr lang="en-US" altLang="zh-CN" sz="2800" dirty="0">
                <a:solidFill>
                  <a:schemeClr val="bg1"/>
                </a:solidFill>
                <a:latin typeface="Times New Roman" panose="02020603050405020304" pitchFamily="18" charset="0"/>
                <a:ea typeface="宋体" panose="02010600030101010101" pitchFamily="2" charset="-122"/>
              </a:rPr>
              <a:t>ISR</a:t>
            </a:r>
            <a:r>
              <a:rPr lang="zh-CN" altLang="en-US" sz="2800" dirty="0">
                <a:solidFill>
                  <a:schemeClr val="bg1"/>
                </a:solidFill>
                <a:latin typeface="Times New Roman" panose="02020603050405020304" pitchFamily="18" charset="0"/>
                <a:ea typeface="宋体" panose="02010600030101010101" pitchFamily="2" charset="-122"/>
              </a:rPr>
              <a:t>跟线程之间的优先关系问题会采用不同的处理方式。如在</a:t>
            </a:r>
            <a:r>
              <a:rPr lang="en-US" altLang="zh-CN" sz="2800" dirty="0">
                <a:solidFill>
                  <a:schemeClr val="bg1"/>
                </a:solidFill>
                <a:latin typeface="Times New Roman" panose="02020603050405020304" pitchFamily="18" charset="0"/>
                <a:ea typeface="宋体" panose="02010600030101010101" pitchFamily="2" charset="-122"/>
              </a:rPr>
              <a:t>MQX</a:t>
            </a:r>
            <a:r>
              <a:rPr lang="zh-CN" altLang="en-US" sz="2800" dirty="0">
                <a:solidFill>
                  <a:schemeClr val="bg1"/>
                </a:solidFill>
                <a:latin typeface="Times New Roman" panose="02020603050405020304" pitchFamily="18" charset="0"/>
                <a:ea typeface="宋体" panose="02010600030101010101" pitchFamily="2" charset="-122"/>
              </a:rPr>
              <a:t>中线程能屏蔽优先级比它低两级的硬件中断；而在</a:t>
            </a:r>
            <a:r>
              <a:rPr lang="en-US" altLang="zh-CN" sz="2800" dirty="0">
                <a:solidFill>
                  <a:schemeClr val="bg1"/>
                </a:solidFill>
                <a:latin typeface="Times New Roman" panose="02020603050405020304" pitchFamily="18" charset="0"/>
                <a:ea typeface="宋体" panose="02010600030101010101" pitchFamily="2" charset="-122"/>
              </a:rPr>
              <a:t>RT-Thread</a:t>
            </a:r>
            <a:r>
              <a:rPr lang="zh-CN" altLang="en-US" sz="2800" dirty="0">
                <a:solidFill>
                  <a:schemeClr val="bg1"/>
                </a:solidFill>
                <a:latin typeface="Times New Roman" panose="02020603050405020304" pitchFamily="18" charset="0"/>
                <a:ea typeface="宋体" panose="02010600030101010101" pitchFamily="2" charset="-122"/>
              </a:rPr>
              <a:t>中线程优先级与中断优先级不作关联。</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9" name="圆角矩形 8"/>
          <p:cNvSpPr/>
          <p:nvPr/>
        </p:nvSpPr>
        <p:spPr bwMode="auto">
          <a:xfrm>
            <a:off x="479376" y="2032901"/>
            <a:ext cx="4513117"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6</a:t>
            </a:r>
            <a:r>
              <a:rPr sz="2800" b="0" kern="100" dirty="0">
                <a:latin typeface="Times New Roman" panose="02020603050405020304" pitchFamily="18" charset="0"/>
                <a:ea typeface="黑体" panose="02010609060101010101" pitchFamily="49" charset="-122"/>
                <a:cs typeface="Times New Roman" panose="02020603050405020304" pitchFamily="18" charset="0"/>
              </a:rPr>
              <a:t>.2.1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设计的基本问题</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6</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37899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1123200"/>
            <a:ext cx="439248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6</a:t>
            </a:r>
            <a:r>
              <a:rPr sz="2800" b="0" kern="100" dirty="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线程划分的基本原则</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551384" y="2054860"/>
            <a:ext cx="10728756" cy="31896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对于线程的划分标准有多种，没有哪一种标准是最好的，只能选取最适合操作系统的一种，下面给出线程划分的几个简明原则。</a:t>
            </a: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第一，功能集中原则。</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第二，时间紧迫原则。</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第三，周期执行原则。</a:t>
            </a:r>
            <a:endParaRPr lang="en-US" altLang="zh-CN" sz="2800" dirty="0">
              <a:solidFill>
                <a:schemeClr val="bg1"/>
              </a:solidFill>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7</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055241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80728"/>
            <a:ext cx="446449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6</a:t>
            </a:r>
            <a:r>
              <a:rPr sz="2800" b="0" kern="100" dirty="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线程优先级安排问题</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0" y="286910"/>
            <a:ext cx="12192000" cy="745236"/>
          </a:xfrm>
          <a:prstGeom prst="rect">
            <a:avLst/>
          </a:prstGeom>
        </p:spPr>
      </p:pic>
      <p:sp>
        <p:nvSpPr>
          <p:cNvPr id="3" name="圆角矩形 2"/>
          <p:cNvSpPr/>
          <p:nvPr/>
        </p:nvSpPr>
        <p:spPr bwMode="auto">
          <a:xfrm>
            <a:off x="551384" y="1793406"/>
            <a:ext cx="10945216" cy="437633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大多数</a:t>
            </a:r>
            <a:r>
              <a:rPr lang="en-US" altLang="zh-CN" sz="2800" dirty="0">
                <a:solidFill>
                  <a:schemeClr val="bg1"/>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rPr>
              <a:t>操作系统均支持优先级的抢占，当某个高优先级的线程处于就绪状态时，就可以马上获得</a:t>
            </a:r>
            <a:r>
              <a:rPr lang="en-US" altLang="zh-CN" sz="2800" dirty="0">
                <a:solidFill>
                  <a:schemeClr val="bg1"/>
                </a:solidFill>
                <a:latin typeface="Times New Roman" panose="02020603050405020304" pitchFamily="18" charset="0"/>
                <a:ea typeface="宋体" panose="02010600030101010101" pitchFamily="2" charset="-122"/>
              </a:rPr>
              <a:t>CPU</a:t>
            </a:r>
            <a:r>
              <a:rPr lang="zh-CN" altLang="en-US" sz="2800" dirty="0">
                <a:solidFill>
                  <a:schemeClr val="bg1"/>
                </a:solidFill>
                <a:latin typeface="Times New Roman" panose="02020603050405020304" pitchFamily="18" charset="0"/>
                <a:ea typeface="宋体" panose="02010600030101010101" pitchFamily="2" charset="-122"/>
              </a:rPr>
              <a:t>资源得以运行，所以线程优先级的安排非常重要。具体来说，线程优先级的安排要点可以总结如下几点：</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第一，初始自启动线程优先级最高。</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第二，紧迫性线程优先级安排。</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第三，同优先级线程的安排。</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第四，有执行顺序要求的安排。</a:t>
            </a:r>
            <a:endParaRPr lang="en-US" altLang="zh-CN" sz="2800" dirty="0">
              <a:solidFill>
                <a:schemeClr val="bg1"/>
              </a:solidFill>
              <a:latin typeface="Times New Roman" panose="02020603050405020304" pitchFamily="18" charset="0"/>
              <a:ea typeface="宋体" panose="02010600030101010101" pitchFamily="2" charset="-122"/>
            </a:endParaRPr>
          </a:p>
          <a:p>
            <a:pPr indent="720090" algn="just" ea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第五，低优先级的安排。</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8</a:t>
            </a:fld>
            <a:r>
              <a:rPr lang="zh-CN" altLang="en-US">
                <a:ea typeface="宋体" panose="02010600030101010101" pitchFamily="2" charset="-122"/>
              </a:rPr>
              <a:t>页 共</a:t>
            </a:r>
            <a:r>
              <a:rPr lang="en-US" altLang="zh-CN">
                <a:ea typeface="宋体" panose="02010600030101010101" pitchFamily="2" charset="-122"/>
              </a:rPr>
              <a:t>31</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6550968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dkNDI2YmY4YWI5YmU1MTg2YmEyYTI5N2Q4MmMwM2QifQ=="/>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457</TotalTime>
  <Words>3552</Words>
  <Application>Microsoft Office PowerPoint</Application>
  <PresentationFormat>宽屏</PresentationFormat>
  <Paragraphs>231</Paragraphs>
  <Slides>32</Slides>
  <Notes>32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华文新魏</vt:lpstr>
      <vt:lpstr>宋体</vt:lpstr>
      <vt:lpstr>Copperplate Gothic Bold</vt:lpstr>
      <vt:lpstr>Times New Roman</vt:lpstr>
      <vt:lpstr>1_模板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涨溢 何</cp:lastModifiedBy>
  <cp:revision>895</cp:revision>
  <cp:lastPrinted>1999-06-03T07:41:00Z</cp:lastPrinted>
  <dcterms:created xsi:type="dcterms:W3CDTF">2012-05-08T02:40:00Z</dcterms:created>
  <dcterms:modified xsi:type="dcterms:W3CDTF">2024-05-16T01:52:16Z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AD5F1D6F05B24EABA8FF366DF062A3A2</vt:lpwstr>
  </property>
</Properties>
</file>