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autoCompressPictures="0" bookmarkIdSeed="3">
  <p:sldMasterIdLst>
    <p:sldMasterId id="2147483650" r:id="rId1"/>
  </p:sldMasterIdLst>
  <p:notesMasterIdLst>
    <p:notesMasterId r:id="rId30"/>
  </p:notesMasterIdLst>
  <p:handoutMasterIdLst>
    <p:handoutMasterId r:id="rId31"/>
  </p:handoutMasterIdLst>
  <p:sldIdLst>
    <p:sldId id="815" r:id="rId2"/>
    <p:sldId id="818" r:id="rId3"/>
    <p:sldId id="766" r:id="rId4"/>
    <p:sldId id="771" r:id="rId5"/>
    <p:sldId id="772" r:id="rId6"/>
    <p:sldId id="774" r:id="rId7"/>
    <p:sldId id="773" r:id="rId8"/>
    <p:sldId id="816" r:id="rId9"/>
    <p:sldId id="812" r:id="rId10"/>
    <p:sldId id="775" r:id="rId11"/>
    <p:sldId id="777" r:id="rId12"/>
    <p:sldId id="811" r:id="rId13"/>
    <p:sldId id="809" r:id="rId14"/>
    <p:sldId id="810" r:id="rId15"/>
    <p:sldId id="781" r:id="rId16"/>
    <p:sldId id="788" r:id="rId17"/>
    <p:sldId id="792" r:id="rId18"/>
    <p:sldId id="794" r:id="rId19"/>
    <p:sldId id="796" r:id="rId20"/>
    <p:sldId id="797" r:id="rId21"/>
    <p:sldId id="798" r:id="rId22"/>
    <p:sldId id="799" r:id="rId23"/>
    <p:sldId id="802" r:id="rId24"/>
    <p:sldId id="805" r:id="rId25"/>
    <p:sldId id="806" r:id="rId26"/>
    <p:sldId id="807" r:id="rId27"/>
    <p:sldId id="808" r:id="rId28"/>
    <p:sldId id="817" r:id="rId29"/>
  </p:sldIdLst>
  <p:sldSz cx="12192000" cy="6858000"/>
  <p:notesSz cx="6858000" cy="9144000"/>
  <p:custDataLst>
    <p:tags r:id="rId32"/>
  </p:custDataLst>
  <p:defaultTextStyle>
    <a:defPPr>
      <a:defRPr lang="zh-CN"/>
    </a:defPPr>
    <a:lvl1pPr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1pPr>
    <a:lvl2pPr marL="457200"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2pPr>
    <a:lvl3pPr marL="914400"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3pPr>
    <a:lvl4pPr marL="1371600"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4pPr>
    <a:lvl5pPr marL="1828800"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5pPr>
    <a:lvl6pPr marL="2286000" algn="l" defTabSz="914400" rtl="0" eaLnBrk="1" latinLnBrk="0" hangingPunct="1">
      <a:defRPr sz="2400" b="1" kern="1200">
        <a:solidFill>
          <a:schemeClr val="tx1"/>
        </a:solidFill>
        <a:latin typeface="Copperplate Gothic Bold" panose="020E0705020206020404" pitchFamily="34" charset="0"/>
        <a:ea typeface="Gulim" panose="020B0600000101010101" pitchFamily="34" charset="-127"/>
        <a:cs typeface="+mn-cs"/>
      </a:defRPr>
    </a:lvl6pPr>
    <a:lvl7pPr marL="2743200" algn="l" defTabSz="914400" rtl="0" eaLnBrk="1" latinLnBrk="0" hangingPunct="1">
      <a:defRPr sz="2400" b="1" kern="1200">
        <a:solidFill>
          <a:schemeClr val="tx1"/>
        </a:solidFill>
        <a:latin typeface="Copperplate Gothic Bold" panose="020E0705020206020404" pitchFamily="34" charset="0"/>
        <a:ea typeface="Gulim" panose="020B0600000101010101" pitchFamily="34" charset="-127"/>
        <a:cs typeface="+mn-cs"/>
      </a:defRPr>
    </a:lvl7pPr>
    <a:lvl8pPr marL="3200400" algn="l" defTabSz="914400" rtl="0" eaLnBrk="1" latinLnBrk="0" hangingPunct="1">
      <a:defRPr sz="2400" b="1" kern="1200">
        <a:solidFill>
          <a:schemeClr val="tx1"/>
        </a:solidFill>
        <a:latin typeface="Copperplate Gothic Bold" panose="020E0705020206020404" pitchFamily="34" charset="0"/>
        <a:ea typeface="Gulim" panose="020B0600000101010101" pitchFamily="34" charset="-127"/>
        <a:cs typeface="+mn-cs"/>
      </a:defRPr>
    </a:lvl8pPr>
    <a:lvl9pPr marL="3657600" algn="l" defTabSz="914400" rtl="0" eaLnBrk="1" latinLnBrk="0" hangingPunct="1">
      <a:defRPr sz="2400" b="1" kern="1200">
        <a:solidFill>
          <a:schemeClr val="tx1"/>
        </a:solidFill>
        <a:latin typeface="Copperplate Gothic Bold" panose="020E0705020206020404" pitchFamily="34" charset="0"/>
        <a:ea typeface="Gulim" panose="020B0600000101010101" pitchFamily="34" charset="-127"/>
        <a:cs typeface="+mn-cs"/>
      </a:defRPr>
    </a:lvl9pPr>
  </p:defaultTextStyle>
  <p:extLst>
    <p:ext uri="{EFAFB233-063F-42B5-8137-9DF3F51BA10A}">
      <p15:sldGuideLst xmlns:p15="http://schemas.microsoft.com/office/powerpoint/2012/main">
        <p15:guide id="1" orient="horz" pos="2163">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施黎伟 施" initials="施黎伟"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99"/>
    <a:srgbClr val="D0CC34"/>
    <a:srgbClr val="9F231B"/>
    <a:srgbClr val="3C658E"/>
    <a:srgbClr val="024C89"/>
    <a:srgbClr val="1B4B7B"/>
    <a:srgbClr val="37618B"/>
    <a:srgbClr val="3D668E"/>
    <a:srgbClr val="406890"/>
    <a:srgbClr val="4E73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92" autoAdjust="0"/>
    <p:restoredTop sz="85664" autoAdjust="0"/>
  </p:normalViewPr>
  <p:slideViewPr>
    <p:cSldViewPr>
      <p:cViewPr varScale="1">
        <p:scale>
          <a:sx n="75" d="100"/>
          <a:sy n="75" d="100"/>
        </p:scale>
        <p:origin x="763" y="43"/>
      </p:cViewPr>
      <p:guideLst>
        <p:guide orient="horz" pos="2163"/>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kumimoji="1" sz="1200" b="0">
                <a:effectLst/>
                <a:latin typeface="Times New Roman" panose="02020603050405020304" pitchFamily="18" charset="0"/>
                <a:ea typeface="宋体" panose="02010600030101010101" pitchFamily="2" charset="-122"/>
              </a:defRPr>
            </a:lvl1pPr>
          </a:lstStyle>
          <a:p>
            <a:pPr>
              <a:defRPr/>
            </a:pPr>
            <a:endParaRPr lang="en-US" altLang="zh-CN"/>
          </a:p>
        </p:txBody>
      </p:sp>
      <p:sp>
        <p:nvSpPr>
          <p:cNvPr id="34819" name="Rectangle 3"/>
          <p:cNvSpPr>
            <a:spLocks noGrp="1" noChangeArrowheads="1"/>
          </p:cNvSpPr>
          <p:nvPr>
            <p:ph type="dt" sz="quarter" idx="1"/>
          </p:nvPr>
        </p:nvSpPr>
        <p:spPr bwMode="auto">
          <a:xfrm>
            <a:off x="3886200"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kumimoji="1" sz="1200" b="0">
                <a:effectLst/>
                <a:latin typeface="Times New Roman" panose="02020603050405020304" pitchFamily="18" charset="0"/>
                <a:ea typeface="宋体" panose="02010600030101010101" pitchFamily="2" charset="-122"/>
              </a:defRPr>
            </a:lvl1pPr>
          </a:lstStyle>
          <a:p>
            <a:pPr>
              <a:defRPr/>
            </a:pPr>
            <a:fld id="{BB962C8B-B14F-4D97-AF65-F5344CB8AC3E}" type="datetime1">
              <a:rPr lang="zh-CN" altLang="zh-CN"/>
              <a:t>2024/5/16</a:t>
            </a:fld>
            <a:endParaRPr lang="en-US" altLang="zh-CN"/>
          </a:p>
        </p:txBody>
      </p:sp>
      <p:sp>
        <p:nvSpPr>
          <p:cNvPr id="34820" name="Rectangle 4"/>
          <p:cNvSpPr>
            <a:spLocks noGrp="1" noChangeArrowheads="1"/>
          </p:cNvSpPr>
          <p:nvPr>
            <p:ph type="ftr" sz="quarter" idx="2"/>
          </p:nvPr>
        </p:nvSpPr>
        <p:spPr bwMode="auto">
          <a:xfrm>
            <a:off x="0" y="8686800"/>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kumimoji="1" sz="1200" b="0">
                <a:effectLst/>
                <a:latin typeface="Times New Roman" panose="02020603050405020304" pitchFamily="18" charset="0"/>
                <a:ea typeface="宋体" panose="02010600030101010101" pitchFamily="2" charset="-122"/>
              </a:defRPr>
            </a:lvl1pPr>
          </a:lstStyle>
          <a:p>
            <a:pPr>
              <a:defRPr/>
            </a:pPr>
            <a:endParaRPr lang="en-US" altLang="zh-CN"/>
          </a:p>
        </p:txBody>
      </p:sp>
      <p:sp>
        <p:nvSpPr>
          <p:cNvPr id="34821" name="Rectangle 5"/>
          <p:cNvSpPr>
            <a:spLocks noGrp="1" noChangeArrowheads="1"/>
          </p:cNvSpPr>
          <p:nvPr>
            <p:ph type="sldNum" sz="quarter" idx="3"/>
          </p:nvPr>
        </p:nvSpPr>
        <p:spPr bwMode="auto">
          <a:xfrm>
            <a:off x="3886200" y="8686800"/>
            <a:ext cx="2971800" cy="457200"/>
          </a:xfrm>
          <a:prstGeom prst="rect">
            <a:avLst/>
          </a:prstGeom>
          <a:noFill/>
          <a:ln w="9525">
            <a:noFill/>
            <a:miter lim="800000"/>
          </a:ln>
          <a:effectLst/>
        </p:spPr>
        <p:txBody>
          <a:bodyPr vert="horz" wrap="square" lIns="91440" tIns="45720" rIns="91440" bIns="45720" numCol="1" anchor="b" anchorCtr="0" compatLnSpc="1"/>
          <a:lstStyle>
            <a:lvl1pPr algn="r" eaLnBrk="1" hangingPunct="1">
              <a:defRPr kumimoji="1" sz="1200" b="0">
                <a:effectLst/>
                <a:latin typeface="Times New Roman" panose="02020603050405020304" pitchFamily="18" charset="0"/>
                <a:ea typeface="宋体" panose="02010600030101010101" pitchFamily="2" charset="-122"/>
              </a:defRPr>
            </a:lvl1pPr>
          </a:lstStyle>
          <a:p>
            <a:pPr>
              <a:defRPr/>
            </a:pPr>
            <a:fld id="{04A7A861-DEED-4722-B1F1-502F1D837F5C}" type="slidenum">
              <a:rPr lang="en-US" altLang="zh-CN"/>
              <a:t>‹#›</a:t>
            </a:fld>
            <a:endParaRPr lang="en-US" altLang="zh-CN"/>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kumimoji="1" sz="1200" b="0">
                <a:effectLst/>
                <a:latin typeface="Times New Roman" panose="02020603050405020304" pitchFamily="18" charset="0"/>
                <a:ea typeface="宋体" panose="02010600030101010101" pitchFamily="2" charset="-122"/>
              </a:defRPr>
            </a:lvl1pPr>
          </a:lstStyle>
          <a:p>
            <a:pPr>
              <a:defRPr/>
            </a:pPr>
            <a:endParaRPr lang="en-US" altLang="zh-CN"/>
          </a:p>
        </p:txBody>
      </p:sp>
      <p:sp>
        <p:nvSpPr>
          <p:cNvPr id="20483" name="Rectangle 3"/>
          <p:cNvSpPr>
            <a:spLocks noGrp="1" noChangeArrowheads="1"/>
          </p:cNvSpPr>
          <p:nvPr>
            <p:ph type="dt" idx="1"/>
          </p:nvPr>
        </p:nvSpPr>
        <p:spPr bwMode="auto">
          <a:xfrm>
            <a:off x="3886200"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kumimoji="1" sz="1200" b="0">
                <a:effectLst/>
                <a:latin typeface="Times New Roman" panose="02020603050405020304" pitchFamily="18" charset="0"/>
                <a:ea typeface="宋体" panose="02010600030101010101" pitchFamily="2" charset="-122"/>
              </a:defRPr>
            </a:lvl1pPr>
          </a:lstStyle>
          <a:p>
            <a:pPr>
              <a:defRPr/>
            </a:pPr>
            <a:fld id="{BB962C8B-B14F-4D97-AF65-F5344CB8AC3E}" type="datetime1">
              <a:rPr lang="zh-CN" altLang="zh-CN"/>
              <a:t>2024/5/16</a:t>
            </a:fld>
            <a:endParaRPr lang="en-US" altLang="zh-CN"/>
          </a:p>
        </p:txBody>
      </p:sp>
      <p:sp>
        <p:nvSpPr>
          <p:cNvPr id="348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p:spPr>
      </p:sp>
      <p:sp>
        <p:nvSpPr>
          <p:cNvPr id="20485" name="Rectangle 5"/>
          <p:cNvSpPr>
            <a:spLocks noGrp="1" noChangeArrowheads="1"/>
          </p:cNvSpPr>
          <p:nvPr>
            <p:ph type="body" sz="quarter" idx="3"/>
          </p:nvPr>
        </p:nvSpPr>
        <p:spPr bwMode="auto">
          <a:xfrm>
            <a:off x="914400" y="4343400"/>
            <a:ext cx="5029200" cy="4114800"/>
          </a:xfrm>
          <a:prstGeom prst="rect">
            <a:avLst/>
          </a:prstGeom>
          <a:noFill/>
          <a:ln w="9525">
            <a:noFill/>
            <a:miter lim="800000"/>
          </a:ln>
          <a:effectLst/>
        </p:spPr>
        <p:txBody>
          <a:bodyPr vert="horz" wrap="square" lIns="91440" tIns="45720" rIns="91440" bIns="45720" numCol="1" anchor="t"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20486" name="Rectangle 6"/>
          <p:cNvSpPr>
            <a:spLocks noGrp="1" noChangeArrowheads="1"/>
          </p:cNvSpPr>
          <p:nvPr>
            <p:ph type="ftr" sz="quarter" idx="4"/>
          </p:nvPr>
        </p:nvSpPr>
        <p:spPr bwMode="auto">
          <a:xfrm>
            <a:off x="0" y="8686800"/>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kumimoji="1" sz="1200" b="0">
                <a:effectLst/>
                <a:latin typeface="Times New Roman" panose="02020603050405020304" pitchFamily="18" charset="0"/>
                <a:ea typeface="宋体" panose="02010600030101010101" pitchFamily="2" charset="-122"/>
              </a:defRPr>
            </a:lvl1pPr>
          </a:lstStyle>
          <a:p>
            <a:pPr>
              <a:defRPr/>
            </a:pPr>
            <a:endParaRPr lang="en-US" altLang="zh-CN"/>
          </a:p>
        </p:txBody>
      </p:sp>
      <p:sp>
        <p:nvSpPr>
          <p:cNvPr id="20487" name="Rectangle 7"/>
          <p:cNvSpPr>
            <a:spLocks noGrp="1" noChangeArrowheads="1"/>
          </p:cNvSpPr>
          <p:nvPr>
            <p:ph type="sldNum" sz="quarter" idx="5"/>
          </p:nvPr>
        </p:nvSpPr>
        <p:spPr bwMode="auto">
          <a:xfrm>
            <a:off x="3886200" y="8686800"/>
            <a:ext cx="2971800" cy="457200"/>
          </a:xfrm>
          <a:prstGeom prst="rect">
            <a:avLst/>
          </a:prstGeom>
          <a:noFill/>
          <a:ln w="9525">
            <a:noFill/>
            <a:miter lim="800000"/>
          </a:ln>
          <a:effectLst/>
        </p:spPr>
        <p:txBody>
          <a:bodyPr vert="horz" wrap="square" lIns="91440" tIns="45720" rIns="91440" bIns="45720" numCol="1" anchor="b" anchorCtr="0" compatLnSpc="1"/>
          <a:lstStyle>
            <a:lvl1pPr algn="r" eaLnBrk="1" hangingPunct="1">
              <a:defRPr kumimoji="1" sz="1200" b="0">
                <a:effectLst/>
                <a:latin typeface="Times New Roman" panose="02020603050405020304" pitchFamily="18" charset="0"/>
                <a:ea typeface="宋体" panose="02010600030101010101" pitchFamily="2" charset="-122"/>
              </a:defRPr>
            </a:lvl1pPr>
          </a:lstStyle>
          <a:p>
            <a:pPr>
              <a:defRPr/>
            </a:pPr>
            <a:fld id="{11885EC4-2E48-4EAD-BBD4-5D9010318CA2}" type="slidenum">
              <a:rPr lang="en-US" altLang="zh-CN"/>
              <a:t>‹#›</a:t>
            </a:fld>
            <a:endParaRPr lang="en-US" altLang="zh-CN"/>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0</a:t>
            </a:fld>
            <a:endParaRPr lang="en-US" altLang="zh-CN"/>
          </a:p>
        </p:txBody>
      </p:sp>
    </p:spTree>
    <p:extLst>
      <p:ext uri="{BB962C8B-B14F-4D97-AF65-F5344CB8AC3E}">
        <p14:creationId xmlns:p14="http://schemas.microsoft.com/office/powerpoint/2010/main" val="32582852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9</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10</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11</a:t>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12</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13</a:t>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14</a:t>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15</a:t>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16</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17</a:t>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18</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a:t>
            </a:fld>
            <a:endParaRPr lang="en-US" altLang="zh-CN"/>
          </a:p>
        </p:txBody>
      </p:sp>
    </p:spTree>
    <p:extLst>
      <p:ext uri="{BB962C8B-B14F-4D97-AF65-F5344CB8AC3E}">
        <p14:creationId xmlns:p14="http://schemas.microsoft.com/office/powerpoint/2010/main" val="23376122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19</a:t>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20</a:t>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21</a:t>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22</a:t>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23</a:t>
            </a:fld>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24</a:t>
            </a:fld>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25</a:t>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26</a:t>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27</a:t>
            </a:fld>
            <a:endParaRPr lang="en-US" altLang="zh-CN"/>
          </a:p>
        </p:txBody>
      </p:sp>
    </p:spTree>
    <p:extLst>
      <p:ext uri="{BB962C8B-B14F-4D97-AF65-F5344CB8AC3E}">
        <p14:creationId xmlns:p14="http://schemas.microsoft.com/office/powerpoint/2010/main" val="3937201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4</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5</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6</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7</a:t>
            </a:fld>
            <a:endParaRPr lang="en-US" altLang="zh-CN"/>
          </a:p>
        </p:txBody>
      </p:sp>
    </p:spTree>
    <p:extLst>
      <p:ext uri="{BB962C8B-B14F-4D97-AF65-F5344CB8AC3E}">
        <p14:creationId xmlns:p14="http://schemas.microsoft.com/office/powerpoint/2010/main" val="34957287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8</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空白">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6" name="灯片编号占位符 5"/>
          <p:cNvSpPr>
            <a:spLocks noGrp="1"/>
          </p:cNvSpPr>
          <p:nvPr>
            <p:ph type="sldNum" sz="quarter" idx="4"/>
          </p:nvPr>
        </p:nvSpPr>
        <p:spPr>
          <a:xfrm>
            <a:off x="8256240" y="6492875"/>
            <a:ext cx="2743200" cy="365125"/>
          </a:xfrm>
          <a:prstGeom prst="rect">
            <a:avLst/>
          </a:prstGeom>
        </p:spPr>
        <p:txBody>
          <a:bodyPr vert="horz" lIns="91440" tIns="45720" rIns="91440" bIns="45720" rtlCol="0" anchor="ctr"/>
          <a:lstStyle>
            <a:lvl1pPr algn="r">
              <a:defRPr sz="2000" b="1">
                <a:solidFill>
                  <a:schemeClr val="bg1"/>
                </a:solidFill>
                <a:latin typeface="+mn-lt"/>
                <a:cs typeface="+mn-lt"/>
              </a:defRPr>
            </a:lvl1pPr>
          </a:lstStyle>
          <a:p>
            <a:r>
              <a:rPr lang="zh-CN" altLang="en-US" dirty="0" smtClean="0">
                <a:ea typeface="宋体" panose="02010600030101010101" pitchFamily="2" charset="-122"/>
              </a:rPr>
              <a:t>第</a:t>
            </a:r>
            <a:fld id="{7D9BB5D0-35E4-459D-AEF3-FE4D7C45CC19}" type="slidenum">
              <a:rPr lang="zh-CN" altLang="en-US" smtClean="0"/>
              <a:pPr/>
              <a:t>‹#›</a:t>
            </a:fld>
            <a:r>
              <a:rPr lang="zh-CN" altLang="en-US" dirty="0" smtClean="0">
                <a:ea typeface="宋体" panose="02010600030101010101" pitchFamily="2" charset="-122"/>
              </a:rPr>
              <a:t>页 共</a:t>
            </a:r>
            <a:r>
              <a:rPr lang="en-US" altLang="zh-CN" dirty="0" smtClean="0">
                <a:ea typeface="宋体" panose="02010600030101010101" pitchFamily="2" charset="-122"/>
              </a:rPr>
              <a:t>27</a:t>
            </a:r>
            <a:r>
              <a:rPr lang="zh-CN" altLang="en-US" dirty="0" smtClean="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07388021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 name="灯片编号占位符 5"/>
          <p:cNvSpPr>
            <a:spLocks noGrp="1"/>
          </p:cNvSpPr>
          <p:nvPr>
            <p:ph type="sldNum" sz="quarter" idx="4"/>
          </p:nvPr>
        </p:nvSpPr>
        <p:spPr>
          <a:xfrm>
            <a:off x="9241155" y="6684645"/>
            <a:ext cx="2743835" cy="260985"/>
          </a:xfrm>
          <a:prstGeom prst="rect">
            <a:avLst/>
          </a:prstGeom>
        </p:spPr>
        <p:txBody>
          <a:bodyPr vert="horz" lIns="91440" tIns="45720" rIns="91440" bIns="45720" rtlCol="0" anchor="ctr"/>
          <a:lstStyle>
            <a:lvl1pPr algn="r">
              <a:defRPr sz="1200">
                <a:solidFill>
                  <a:schemeClr val="bg1"/>
                </a:solidFill>
              </a:defRPr>
            </a:lvl1pPr>
          </a:lstStyle>
          <a:p>
            <a:pPr defTabSz="457200" eaLnBrk="1" hangingPunct="1">
              <a:defRPr/>
            </a:pPr>
            <a:r>
              <a:rPr lang="zh-CN" altLang="en-US" b="0" dirty="0" smtClean="0">
                <a:solidFill>
                  <a:srgbClr val="FFFFFF"/>
                </a:solidFill>
                <a:latin typeface="Times New Roman" panose="02020603050405020304" pitchFamily="18" charset="0"/>
                <a:sym typeface="+mn-ea"/>
              </a:rPr>
              <a:t>第</a:t>
            </a:r>
            <a:fld id="{7D9BB5D0-35E4-459D-AEF3-FE4D7C45CC19}" type="slidenum">
              <a:rPr lang="zh-CN" altLang="en-US" b="0" smtClean="0">
                <a:solidFill>
                  <a:srgbClr val="FFFFFF"/>
                </a:solidFill>
                <a:latin typeface="Times New Roman" panose="02020603050405020304" pitchFamily="18" charset="0"/>
              </a:rPr>
              <a:pPr defTabSz="457200" eaLnBrk="1" hangingPunct="1">
                <a:defRPr/>
              </a:pPr>
              <a:t>‹#›</a:t>
            </a:fld>
            <a:r>
              <a:rPr lang="zh-CN" altLang="en-US" b="0" dirty="0" smtClean="0">
                <a:solidFill>
                  <a:srgbClr val="FFFFFF"/>
                </a:solidFill>
                <a:latin typeface="Times New Roman" panose="02020603050405020304" pitchFamily="18" charset="0"/>
                <a:sym typeface="+mn-ea"/>
              </a:rPr>
              <a:t>页/共</a:t>
            </a:r>
            <a:r>
              <a:rPr lang="en-US" altLang="zh-CN" b="0" dirty="0" smtClean="0">
                <a:solidFill>
                  <a:srgbClr val="FFFFFF"/>
                </a:solidFill>
                <a:latin typeface="Times New Roman" panose="02020603050405020304" pitchFamily="18" charset="0"/>
                <a:sym typeface="+mn-ea"/>
              </a:rPr>
              <a:t>27</a:t>
            </a:r>
            <a:r>
              <a:rPr lang="zh-CN" altLang="en-US" b="0" dirty="0" smtClean="0">
                <a:solidFill>
                  <a:srgbClr val="FFFFFF"/>
                </a:solidFill>
                <a:latin typeface="Times New Roman" panose="02020603050405020304" pitchFamily="18" charset="0"/>
                <a:sym typeface="+mn-ea"/>
              </a:rPr>
              <a:t>页</a:t>
            </a:r>
            <a:endParaRPr lang="en-US" altLang="zh-CN" b="0" dirty="0" smtClean="0">
              <a:solidFill>
                <a:srgbClr val="FFFFFF"/>
              </a:solidFill>
              <a:latin typeface="Times New Roman" panose="02020603050405020304" pitchFamily="18" charset="0"/>
            </a:endParaRPr>
          </a:p>
          <a:p>
            <a:pPr defTabSz="457200" eaLnBrk="1" hangingPunct="1">
              <a:defRPr/>
            </a:pPr>
            <a:endParaRPr lang="en-US" altLang="zh-CN" b="0" dirty="0">
              <a:solidFill>
                <a:srgbClr val="FFFFFF"/>
              </a:solidFill>
              <a:latin typeface="Times New Roman" panose="02020603050405020304" pitchFamily="18" charset="0"/>
            </a:endParaRPr>
          </a:p>
        </p:txBody>
      </p:sp>
    </p:spTree>
    <p:extLst>
      <p:ext uri="{BB962C8B-B14F-4D97-AF65-F5344CB8AC3E}">
        <p14:creationId xmlns:p14="http://schemas.microsoft.com/office/powerpoint/2010/main" val="2263138697"/>
      </p:ext>
    </p:extLst>
  </p:cSld>
  <p:clrMap bg1="lt1" tx1="dk1" bg2="lt2" tx2="dk2" accent1="accent1" accent2="accent2" accent3="accent3" accent4="accent4" accent5="accent5" accent6="accent6" hlink="hlink" folHlink="folHlink"/>
  <p:sldLayoutIdLst>
    <p:sldLayoutId id="2147483652" r:id="rId1"/>
  </p:sldLayoutIdLst>
  <p:timing>
    <p:tnLst>
      <p:par>
        <p:cTn id="1" dur="indefinite" restart="never" nodeType="tmRoot"/>
      </p:par>
    </p:tnLst>
  </p:timing>
  <p:hf hdr="0" ftr="0" dt="0"/>
  <p:txStyles>
    <p:titleStyle>
      <a:lvl1pPr algn="ctr" rtl="0" fontAlgn="base">
        <a:spcBef>
          <a:spcPct val="0"/>
        </a:spcBef>
        <a:spcAft>
          <a:spcPct val="0"/>
        </a:spcAft>
        <a:defRPr sz="4400" b="1">
          <a:solidFill>
            <a:schemeClr val="accent2"/>
          </a:solidFill>
          <a:latin typeface="+mj-lt"/>
          <a:ea typeface="+mj-ea"/>
          <a:cs typeface="+mj-cs"/>
        </a:defRPr>
      </a:lvl1pPr>
      <a:lvl2pPr algn="ctr" rtl="0" fontAlgn="base">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2pPr>
      <a:lvl3pPr algn="ctr" rtl="0" fontAlgn="base">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3pPr>
      <a:lvl4pPr algn="ctr" rtl="0" fontAlgn="base">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4pPr>
      <a:lvl5pPr algn="ctr" rtl="0" fontAlgn="base">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5pPr>
      <a:lvl6pPr marL="457200" algn="ctr" rtl="0" eaLnBrk="1" fontAlgn="base" hangingPunct="1">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6pPr>
      <a:lvl7pPr marL="914400" algn="ctr" rtl="0" eaLnBrk="1" fontAlgn="base" hangingPunct="1">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7pPr>
      <a:lvl8pPr marL="1371600" algn="ctr" rtl="0" eaLnBrk="1" fontAlgn="base" hangingPunct="1">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8pPr>
      <a:lvl9pPr marL="1828800" algn="ctr" rtl="0" eaLnBrk="1" fontAlgn="base" hangingPunct="1">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9" name="图片 8"/>
          <p:cNvPicPr>
            <a:picLocks noChangeAspect="1"/>
          </p:cNvPicPr>
          <p:nvPr/>
        </p:nvPicPr>
        <p:blipFill>
          <a:blip r:embed="rId3"/>
          <a:stretch>
            <a:fillRect/>
          </a:stretch>
        </p:blipFill>
        <p:spPr>
          <a:xfrm>
            <a:off x="18175" y="305301"/>
            <a:ext cx="12192000" cy="745236"/>
          </a:xfrm>
          <a:prstGeom prst="rect">
            <a:avLst/>
          </a:prstGeom>
        </p:spPr>
      </p:pic>
      <p:sp>
        <p:nvSpPr>
          <p:cNvPr id="12" name="圆角矩形 11"/>
          <p:cNvSpPr/>
          <p:nvPr/>
        </p:nvSpPr>
        <p:spPr bwMode="auto">
          <a:xfrm>
            <a:off x="679478" y="2963084"/>
            <a:ext cx="10980679"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a:solidFill>
                  <a:schemeClr val="accent6"/>
                </a:solidFill>
                <a:latin typeface="+mn-lt"/>
                <a:ea typeface="黑体" panose="02010609060101010101" pitchFamily="49" charset="-122"/>
              </a:rPr>
              <a:t>1.1 </a:t>
            </a:r>
            <a:r>
              <a:rPr lang="zh-CN" altLang="en-US" sz="3600" b="0" dirty="0" smtClean="0">
                <a:solidFill>
                  <a:schemeClr val="accent6"/>
                </a:solidFill>
                <a:latin typeface="+mn-lt"/>
                <a:ea typeface="黑体" panose="02010609060101010101" pitchFamily="49" charset="-122"/>
              </a:rPr>
              <a:t>实时操作</a:t>
            </a:r>
            <a:fld id="{B56018D9-786B-46D8-A205-FF900AEB9DEC}" type="slidenum">
              <a:rPr lang="zh-CN" altLang="en-US" sz="3600" b="0" smtClean="0">
                <a:solidFill>
                  <a:schemeClr val="accent6"/>
                </a:solidFill>
                <a:latin typeface="+mn-lt"/>
                <a:ea typeface="黑体" panose="02010609060101010101" pitchFamily="49" charset="-122"/>
              </a:rPr>
              <a:t>0</a:t>
            </a:fld>
            <a:r>
              <a:rPr lang="zh-CN" altLang="en-US" sz="3600" b="0" dirty="0" smtClean="0">
                <a:solidFill>
                  <a:schemeClr val="accent6"/>
                </a:solidFill>
                <a:latin typeface="+mn-lt"/>
                <a:ea typeface="黑体" panose="02010609060101010101" pitchFamily="49" charset="-122"/>
              </a:rPr>
              <a:t>系统</a:t>
            </a:r>
            <a:r>
              <a:rPr lang="zh-CN" altLang="en-US" sz="3600" b="0" dirty="0">
                <a:solidFill>
                  <a:schemeClr val="accent6"/>
                </a:solidFill>
                <a:latin typeface="+mn-lt"/>
                <a:ea typeface="黑体" panose="02010609060101010101" pitchFamily="49" charset="-122"/>
              </a:rPr>
              <a:t>的基本含义</a:t>
            </a:r>
          </a:p>
        </p:txBody>
      </p:sp>
      <p:sp>
        <p:nvSpPr>
          <p:cNvPr id="13" name="圆角矩形 12"/>
          <p:cNvSpPr/>
          <p:nvPr/>
        </p:nvSpPr>
        <p:spPr bwMode="auto">
          <a:xfrm>
            <a:off x="650320" y="2101124"/>
            <a:ext cx="11009835"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zh-CN" altLang="en-US" sz="3600" b="0" dirty="0">
                <a:solidFill>
                  <a:schemeClr val="accent6"/>
                </a:solidFill>
                <a:latin typeface="+mn-lt"/>
                <a:ea typeface="黑体" panose="02010609060101010101" pitchFamily="49" charset="-122"/>
              </a:rPr>
              <a:t>课程导引</a:t>
            </a:r>
          </a:p>
        </p:txBody>
      </p:sp>
      <p:sp>
        <p:nvSpPr>
          <p:cNvPr id="14" name="圆角矩形 13"/>
          <p:cNvSpPr/>
          <p:nvPr/>
        </p:nvSpPr>
        <p:spPr bwMode="auto">
          <a:xfrm>
            <a:off x="679476" y="1129014"/>
            <a:ext cx="10889132" cy="717857"/>
          </a:xfrm>
          <a:prstGeom prst="roundRect">
            <a:avLst/>
          </a:prstGeom>
          <a:noFill/>
          <a:ln w="9525" cap="flat" cmpd="sng" algn="ctr">
            <a:solidFill>
              <a:srgbClr val="FFFF00"/>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ctr"/>
            <a:r>
              <a:rPr lang="zh-CN" altLang="en-US" sz="3600" b="0" dirty="0">
                <a:solidFill>
                  <a:srgbClr val="FFFF00"/>
                </a:solidFill>
                <a:latin typeface="+mn-lt"/>
                <a:ea typeface="黑体" panose="02010609060101010101" pitchFamily="49" charset="-122"/>
              </a:rPr>
              <a:t>第</a:t>
            </a:r>
            <a:r>
              <a:rPr lang="en-US" altLang="zh-CN" sz="3600" b="0" dirty="0">
                <a:solidFill>
                  <a:srgbClr val="FFFF00"/>
                </a:solidFill>
                <a:latin typeface="+mn-lt"/>
                <a:ea typeface="黑体" panose="02010609060101010101" pitchFamily="49" charset="-122"/>
              </a:rPr>
              <a:t>1</a:t>
            </a:r>
            <a:r>
              <a:rPr lang="zh-CN" altLang="en-US" sz="3600" b="0" dirty="0" smtClean="0">
                <a:solidFill>
                  <a:srgbClr val="FFFF00"/>
                </a:solidFill>
                <a:latin typeface="+mn-lt"/>
                <a:ea typeface="黑体" panose="02010609060101010101" pitchFamily="49" charset="-122"/>
              </a:rPr>
              <a:t>章  </a:t>
            </a:r>
            <a:r>
              <a:rPr lang="en-US" altLang="zh-CN" sz="3600" b="0" dirty="0" smtClean="0">
                <a:solidFill>
                  <a:srgbClr val="FFFF00"/>
                </a:solidFill>
                <a:latin typeface="+mn-lt"/>
                <a:ea typeface="黑体" panose="02010609060101010101" pitchFamily="49" charset="-122"/>
              </a:rPr>
              <a:t>RTOS</a:t>
            </a:r>
            <a:r>
              <a:rPr lang="zh-CN" altLang="en-US" sz="3600" b="0" dirty="0">
                <a:solidFill>
                  <a:srgbClr val="FFFF00"/>
                </a:solidFill>
                <a:latin typeface="+mn-lt"/>
                <a:ea typeface="黑体" panose="02010609060101010101" pitchFamily="49" charset="-122"/>
              </a:rPr>
              <a:t>的基本概念与线程基础知识</a:t>
            </a:r>
          </a:p>
        </p:txBody>
      </p:sp>
      <p:sp>
        <p:nvSpPr>
          <p:cNvPr id="15" name="圆角矩形 14"/>
          <p:cNvSpPr/>
          <p:nvPr/>
        </p:nvSpPr>
        <p:spPr bwMode="auto">
          <a:xfrm>
            <a:off x="679478" y="3825044"/>
            <a:ext cx="10980678"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a:solidFill>
                  <a:schemeClr val="accent6"/>
                </a:solidFill>
                <a:latin typeface="+mn-lt"/>
                <a:ea typeface="黑体" panose="02010609060101010101" pitchFamily="49" charset="-122"/>
              </a:rPr>
              <a:t>1.2 </a:t>
            </a:r>
            <a:r>
              <a:rPr lang="en-US" altLang="zh-CN" sz="3600" b="0" dirty="0" smtClean="0">
                <a:solidFill>
                  <a:schemeClr val="accent6"/>
                </a:solidFill>
                <a:latin typeface="+mn-lt"/>
                <a:ea typeface="黑体" panose="02010609060101010101" pitchFamily="49" charset="-122"/>
              </a:rPr>
              <a:t>RTOS</a:t>
            </a:r>
            <a:r>
              <a:rPr lang="zh-CN" altLang="en-US" sz="3600" b="0" dirty="0" smtClean="0">
                <a:solidFill>
                  <a:schemeClr val="accent6"/>
                </a:solidFill>
                <a:latin typeface="+mn-lt"/>
                <a:ea typeface="黑体" panose="02010609060101010101" pitchFamily="49" charset="-122"/>
              </a:rPr>
              <a:t>中的</a:t>
            </a:r>
            <a:r>
              <a:rPr lang="zh-CN" altLang="en-US" sz="3600" b="0" dirty="0">
                <a:solidFill>
                  <a:schemeClr val="accent6"/>
                </a:solidFill>
                <a:latin typeface="+mn-lt"/>
                <a:ea typeface="黑体" panose="02010609060101010101" pitchFamily="49" charset="-122"/>
              </a:rPr>
              <a:t>基本概念</a:t>
            </a:r>
          </a:p>
        </p:txBody>
      </p:sp>
      <p:sp>
        <p:nvSpPr>
          <p:cNvPr id="16" name="圆角矩形 15"/>
          <p:cNvSpPr/>
          <p:nvPr/>
        </p:nvSpPr>
        <p:spPr bwMode="auto">
          <a:xfrm>
            <a:off x="679477" y="4655272"/>
            <a:ext cx="10980679"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a:solidFill>
                  <a:schemeClr val="accent6"/>
                </a:solidFill>
                <a:latin typeface="+mn-lt"/>
                <a:ea typeface="黑体" panose="02010609060101010101" pitchFamily="49" charset="-122"/>
              </a:rPr>
              <a:t>1.3 </a:t>
            </a:r>
            <a:r>
              <a:rPr lang="zh-CN" altLang="en-US" sz="3600" b="0" dirty="0">
                <a:solidFill>
                  <a:schemeClr val="accent6"/>
                </a:solidFill>
                <a:latin typeface="+mn-lt"/>
                <a:ea typeface="黑体" panose="02010609060101010101" pitchFamily="49" charset="-122"/>
              </a:rPr>
              <a:t>线程的三要素、四种状态及三种基本形式</a:t>
            </a:r>
          </a:p>
        </p:txBody>
      </p:sp>
      <p:sp>
        <p:nvSpPr>
          <p:cNvPr id="17" name="圆角矩形 16"/>
          <p:cNvSpPr/>
          <p:nvPr/>
        </p:nvSpPr>
        <p:spPr bwMode="auto">
          <a:xfrm>
            <a:off x="679476" y="5517232"/>
            <a:ext cx="10980679"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smtClean="0">
                <a:solidFill>
                  <a:schemeClr val="accent6"/>
                </a:solidFill>
                <a:latin typeface="+mn-lt"/>
                <a:ea typeface="黑体" panose="02010609060101010101" pitchFamily="49" charset="-122"/>
              </a:rPr>
              <a:t>1.4 </a:t>
            </a:r>
            <a:r>
              <a:rPr lang="zh-CN" altLang="en-US" sz="3600" b="0" smtClean="0">
                <a:solidFill>
                  <a:schemeClr val="accent6"/>
                </a:solidFill>
                <a:latin typeface="+mn-lt"/>
                <a:ea typeface="黑体" panose="02010609060101010101" pitchFamily="49" charset="-122"/>
              </a:rPr>
              <a:t>本章小结</a:t>
            </a:r>
            <a:endParaRPr lang="zh-CN" altLang="en-US" sz="3600" b="0" dirty="0">
              <a:solidFill>
                <a:schemeClr val="accent6"/>
              </a:solidFill>
              <a:latin typeface="+mn-lt"/>
              <a:ea typeface="黑体" panose="02010609060101010101" pitchFamily="49" charset="-122"/>
            </a:endParaRPr>
          </a:p>
        </p:txBody>
      </p:sp>
    </p:spTree>
    <p:extLst>
      <p:ext uri="{BB962C8B-B14F-4D97-AF65-F5344CB8AC3E}">
        <p14:creationId xmlns:p14="http://schemas.microsoft.com/office/powerpoint/2010/main" val="13551774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191344" y="912089"/>
            <a:ext cx="6192688"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1.1.2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实时操作系统与非实时操作系统</a:t>
            </a:r>
          </a:p>
        </p:txBody>
      </p:sp>
      <p:sp>
        <p:nvSpPr>
          <p:cNvPr id="11" name="圆角矩形 10"/>
          <p:cNvSpPr/>
          <p:nvPr/>
        </p:nvSpPr>
        <p:spPr bwMode="auto">
          <a:xfrm>
            <a:off x="443372" y="1916832"/>
            <a:ext cx="11305256" cy="389424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algn="just" eaLnBrk="1" latinLnBrk="0">
              <a:spcAft>
                <a:spcPts val="0"/>
              </a:spcAft>
              <a:extLst>
                <a:ext uri="{35155182-B16C-46BC-9424-99874614C6A1}">
                  <wpsdc:indentchars xmlns:wpsdc="http://www.wps.cn/officeDocument/2017/drawingmlCustomData" xmlns="" val="200" checksum="3773799597"/>
                </a:ext>
              </a:extLst>
            </a:pP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嵌入式操作系统有实时与非实时之分。</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11200" algn="just" eaLnBrk="1" latinLnBrk="0">
              <a:spcAft>
                <a:spcPts val="0"/>
              </a:spcAft>
              <a:extLst>
                <a:ext uri="{35155182-B16C-46BC-9424-99874614C6A1}">
                  <wpsdc:indentchars xmlns:wpsdc="http://www.wps.cn/officeDocument/2017/drawingmlCustomData" xmlns="" val="200" checksum="3773799597"/>
                </a:ext>
              </a:extLst>
            </a:pP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应用处理器使用的嵌入式操作系统</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EOS</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对实时性要求不高，主要关心功能，这类操作系统主要</a:t>
            </a:r>
            <a:r>
              <a:rPr lang="zh-CN" altLang="en-US" sz="2800"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有</a:t>
            </a:r>
            <a:r>
              <a:rPr lang="zh-CN" altLang="en-US" sz="2800" dirty="0" smtClean="0">
                <a:solidFill>
                  <a:srgbClr val="FFFF00"/>
                </a:solidFill>
                <a:latin typeface="Times New Roman" panose="02020603050405020304" pitchFamily="18" charset="0"/>
                <a:ea typeface="宋体" panose="02010600030101010101" pitchFamily="2" charset="-122"/>
                <a:cs typeface="Times New Roman" panose="02020603050405020304" pitchFamily="18" charset="0"/>
              </a:rPr>
              <a:t>标准鸿蒙、</a:t>
            </a:r>
            <a:r>
              <a:rPr lang="en-US" altLang="zh-CN" sz="2800" dirty="0" smtClean="0">
                <a:solidFill>
                  <a:srgbClr val="FFFF00"/>
                </a:solidFill>
                <a:latin typeface="Times New Roman" panose="02020603050405020304" pitchFamily="18" charset="0"/>
                <a:ea typeface="宋体" panose="02010600030101010101" pitchFamily="2" charset="-122"/>
                <a:cs typeface="Times New Roman" panose="02020603050405020304" pitchFamily="18" charset="0"/>
              </a:rPr>
              <a:t>Android</a:t>
            </a:r>
            <a:r>
              <a:rPr lang="zh-CN" alt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iOS</a:t>
            </a:r>
            <a:r>
              <a:rPr lang="zh-CN" alt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、嵌入式 </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Linux</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等</a:t>
            </a:r>
            <a:r>
              <a:rPr lang="zh-CN" altLang="en-US" sz="2800"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8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（多进程操作系统）</a:t>
            </a:r>
            <a:endParaRPr lang="en-US" altLang="zh-CN" sz="28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p>
            <a:pPr indent="711200" algn="just" eaLnBrk="1" latinLnBrk="0">
              <a:spcAft>
                <a:spcPts val="0"/>
              </a:spcAft>
              <a:extLst>
                <a:ext uri="{35155182-B16C-46BC-9424-99874614C6A1}">
                  <wpsdc:indentchars xmlns:wpsdc="http://www.wps.cn/officeDocument/2017/drawingmlCustomData" xmlns="" val="200" checksum="3773799597"/>
                </a:ext>
              </a:extLst>
            </a:pP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而以微控制器为核心的嵌入式系统，期望能够在较短的确定时间内完成特定的系统功能或中断响应，应用于这类系统中的操作系统就是实时操作系统，这类操作系统主要</a:t>
            </a:r>
            <a:r>
              <a:rPr lang="zh-CN" altLang="en-US" sz="2800"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有</a:t>
            </a:r>
            <a:r>
              <a:rPr lang="en-US" altLang="zh-CN" sz="2800"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RT-Thread</a:t>
            </a:r>
            <a:r>
              <a:rPr lang="zh-CN" altLang="en-US" sz="2800"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、轻量级鸿蒙、</a:t>
            </a:r>
            <a:r>
              <a:rPr lang="el-G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μ</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C/OS</a:t>
            </a:r>
            <a:r>
              <a:rPr lang="zh-CN" altLang="en-US" sz="2800"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MQX</a:t>
            </a:r>
            <a:r>
              <a:rPr lang="zh-CN" altLang="en-US" sz="2800"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err="1"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FreeRTOS</a:t>
            </a:r>
            <a:r>
              <a:rPr lang="zh-CN" altLang="en-US" sz="2800"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等。</a:t>
            </a:r>
            <a:r>
              <a:rPr lang="zh-CN" altLang="en-US" sz="28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（单进程操作系统）</a:t>
            </a:r>
            <a:endParaRPr lang="zh-CN" altLang="en-US" sz="28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9</a:t>
            </a:fld>
            <a:r>
              <a:rPr lang="zh-CN" altLang="en-US" smtClean="0">
                <a:ea typeface="宋体" panose="02010600030101010101" pitchFamily="2" charset="-122"/>
              </a:rPr>
              <a:t>页 共</a:t>
            </a:r>
            <a:r>
              <a:rPr lang="en-US" altLang="zh-CN" smtClean="0">
                <a:ea typeface="宋体" panose="02010600030101010101" pitchFamily="2" charset="-122"/>
              </a:rPr>
              <a:t>27</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8" name="圆角矩形 7"/>
          <p:cNvSpPr/>
          <p:nvPr/>
        </p:nvSpPr>
        <p:spPr bwMode="auto">
          <a:xfrm>
            <a:off x="467800" y="1122831"/>
            <a:ext cx="11233249"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l"/>
            <a:r>
              <a:rPr lang="zh-CN" altLang="en-US" sz="3600" b="0" dirty="0">
                <a:solidFill>
                  <a:schemeClr val="accent6"/>
                </a:solidFill>
                <a:latin typeface="+mn-lt"/>
                <a:ea typeface="黑体" panose="02010609060101010101" pitchFamily="49" charset="-122"/>
              </a:rPr>
              <a:t>1.2 RTOS中的基本概念</a:t>
            </a:r>
          </a:p>
        </p:txBody>
      </p:sp>
      <p:sp>
        <p:nvSpPr>
          <p:cNvPr id="16" name="圆角矩形 15"/>
          <p:cNvSpPr/>
          <p:nvPr/>
        </p:nvSpPr>
        <p:spPr bwMode="auto">
          <a:xfrm>
            <a:off x="467800" y="1966873"/>
            <a:ext cx="5340167"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sz="2800" b="0" kern="100" dirty="0">
                <a:latin typeface="Times New Roman" panose="02020603050405020304" pitchFamily="18" charset="0"/>
                <a:ea typeface="黑体" panose="02010609060101010101" pitchFamily="49" charset="-122"/>
                <a:cs typeface="Times New Roman" panose="02020603050405020304" pitchFamily="18" charset="0"/>
              </a:rPr>
              <a:t>1.2.</a:t>
            </a:r>
            <a:r>
              <a:rPr lang="en-US" sz="2800" b="0" kern="100" dirty="0">
                <a:latin typeface="Times New Roman" panose="02020603050405020304" pitchFamily="18" charset="0"/>
                <a:ea typeface="黑体" panose="02010609060101010101" pitchFamily="49" charset="-122"/>
                <a:cs typeface="Times New Roman" panose="02020603050405020304" pitchFamily="18" charset="0"/>
              </a:rPr>
              <a:t>1</a:t>
            </a:r>
            <a:r>
              <a:rPr sz="2800" b="0" kern="100" dirty="0">
                <a:latin typeface="Times New Roman" panose="02020603050405020304" pitchFamily="18" charset="0"/>
                <a:ea typeface="黑体" panose="02010609060101010101" pitchFamily="49" charset="-122"/>
                <a:cs typeface="Times New Roman" panose="02020603050405020304" pitchFamily="18" charset="0"/>
              </a:rPr>
              <a:t> </a:t>
            </a:r>
            <a:r>
              <a:rPr sz="2800" b="0" kern="100" dirty="0" err="1">
                <a:latin typeface="Times New Roman" panose="02020603050405020304" pitchFamily="18" charset="0"/>
                <a:ea typeface="黑体" panose="02010609060101010101" pitchFamily="49" charset="-122"/>
                <a:cs typeface="Times New Roman" panose="02020603050405020304" pitchFamily="18" charset="0"/>
              </a:rPr>
              <a:t>线程</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与</a:t>
            </a:r>
            <a:r>
              <a:rPr lang="zh-CN" altLang="en-US" sz="2800" b="0" kern="100" dirty="0" smtClean="0">
                <a:latin typeface="Times New Roman" panose="02020603050405020304" pitchFamily="18" charset="0"/>
                <a:ea typeface="黑体" panose="02010609060101010101" pitchFamily="49" charset="-122"/>
                <a:cs typeface="Times New Roman" panose="02020603050405020304" pitchFamily="18" charset="0"/>
              </a:rPr>
              <a:t>调度</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的</a:t>
            </a:r>
            <a:r>
              <a:rPr sz="2800" b="0" kern="100" dirty="0" err="1" smtClean="0">
                <a:latin typeface="Times New Roman" panose="02020603050405020304" pitchFamily="18" charset="0"/>
                <a:ea typeface="黑体" panose="02010609060101010101" pitchFamily="49" charset="-122"/>
                <a:cs typeface="Times New Roman" panose="02020603050405020304" pitchFamily="18" charset="0"/>
              </a:rPr>
              <a:t>基本</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含义</a:t>
            </a:r>
            <a:endParaRPr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7" name="圆角矩形 16"/>
          <p:cNvSpPr/>
          <p:nvPr/>
        </p:nvSpPr>
        <p:spPr bwMode="auto">
          <a:xfrm>
            <a:off x="467801" y="2639189"/>
            <a:ext cx="11100807" cy="3421412"/>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algn="just" eaLnBrk="1" latinLnBrk="0">
              <a:spcAft>
                <a:spcPts val="0"/>
              </a:spcAft>
              <a:buClrTx/>
              <a:buSzTx/>
              <a:buNone/>
              <a:extLst>
                <a:ext uri="{35155182-B16C-46BC-9424-99874614C6A1}">
                  <wpsdc:indentchars xmlns:wpsdc="http://www.wps.cn/officeDocument/2017/drawingmlCustomData" xmlns="" val="200" checksum="3773799597"/>
                </a:ext>
              </a:extLst>
            </a:pPr>
            <a:r>
              <a:rPr sz="2800" kern="100" dirty="0">
                <a:solidFill>
                  <a:srgbClr val="FFFF00"/>
                </a:solidFill>
                <a:latin typeface="+mn-lt"/>
                <a:ea typeface="黑体" panose="02010609060101010101" pitchFamily="49" charset="-122"/>
                <a:cs typeface="Times New Roman" panose="02020603050405020304" pitchFamily="18" charset="0"/>
                <a:sym typeface="+mn-ea"/>
              </a:rPr>
              <a:t>1．</a:t>
            </a:r>
            <a:r>
              <a:rPr sz="2800" kern="100" dirty="0" smtClean="0">
                <a:solidFill>
                  <a:srgbClr val="FFFF00"/>
                </a:solidFill>
                <a:latin typeface="+mn-lt"/>
                <a:ea typeface="黑体" panose="02010609060101010101" pitchFamily="49" charset="-122"/>
                <a:cs typeface="Times New Roman" panose="02020603050405020304" pitchFamily="18" charset="0"/>
                <a:sym typeface="+mn-ea"/>
              </a:rPr>
              <a:t>线程的基本含义</a:t>
            </a:r>
            <a:r>
              <a:rPr lang="zh-CN" altLang="en-US" sz="2800" kern="100" dirty="0" smtClean="0">
                <a:solidFill>
                  <a:srgbClr val="FF0000"/>
                </a:solidFill>
                <a:latin typeface="+mn-lt"/>
                <a:ea typeface="黑体" panose="02010609060101010101" pitchFamily="49" charset="-122"/>
                <a:cs typeface="Times New Roman" panose="02020603050405020304" pitchFamily="18" charset="0"/>
                <a:sym typeface="+mn-ea"/>
              </a:rPr>
              <a:t>（重点）</a:t>
            </a:r>
            <a:endParaRPr lang="en-US" altLang="zh-CN" sz="2800" dirty="0" err="1">
              <a:solidFill>
                <a:srgbClr val="FF0000"/>
              </a:solidFill>
              <a:latin typeface="+mn-lt"/>
              <a:ea typeface="黑体" panose="02010609060101010101" pitchFamily="49" charset="-122"/>
              <a:cs typeface="Times New Roman" panose="02020603050405020304" pitchFamily="18" charset="0"/>
            </a:endParaRPr>
          </a:p>
          <a:p>
            <a:pPr indent="711200" algn="just" eaLnBrk="1" latinLnBrk="0">
              <a:spcAft>
                <a:spcPts val="0"/>
              </a:spcAft>
              <a:buClrTx/>
              <a:buSzTx/>
              <a:buNone/>
              <a:extLst>
                <a:ext uri="{35155182-B16C-46BC-9424-99874614C6A1}">
                  <wpsdc:indentchars xmlns:wpsdc="http://www.wps.cn/officeDocument/2017/drawingmlCustomData" xmlns="" val="200" checksum="3773799597"/>
                </a:ext>
              </a:extLst>
            </a:pP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线程是RTOS中</a:t>
            </a:r>
            <a:r>
              <a:rPr lang="en-US" altLang="zh-CN" sz="2800" dirty="0" err="1">
                <a:solidFill>
                  <a:srgbClr val="FFFF00"/>
                </a:solidFill>
                <a:latin typeface="Times New Roman" panose="02020603050405020304" pitchFamily="18" charset="0"/>
                <a:ea typeface="宋体" panose="02010600030101010101" pitchFamily="2" charset="-122"/>
                <a:cs typeface="Times New Roman" panose="02020603050405020304" pitchFamily="18" charset="0"/>
              </a:rPr>
              <a:t>最重要</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概念之一</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a:p>
            <a:pPr indent="711200" algn="just" eaLnBrk="1" latinLnBrk="0">
              <a:spcAft>
                <a:spcPts val="0"/>
              </a:spcAft>
              <a:buClrTx/>
              <a:buSzTx/>
              <a:buNone/>
              <a:extLst>
                <a:ext uri="{35155182-B16C-46BC-9424-99874614C6A1}">
                  <wpsdc:indentchars xmlns:wpsdc="http://www.wps.cn/officeDocument/2017/drawingmlCustomData" xmlns=""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在RTOS下，把一个复杂的嵌入式应用工程按一定规则分解成一个个功能清晰的小工程，然后设定各个小工程的运行规则，交给RTOS管理，这就是</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基于RTOS编程的基本思想</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a:p>
            <a:pPr indent="711200" algn="just" eaLnBrk="1" latinLnBrk="0">
              <a:spcAft>
                <a:spcPts val="0"/>
              </a:spcAft>
              <a:buClrTx/>
              <a:buSzTx/>
              <a:buNone/>
              <a:extLst>
                <a:ext uri="{35155182-B16C-46BC-9424-99874614C6A1}">
                  <wpsdc:indentchars xmlns:wpsdc="http://www.wps.cn/officeDocument/2017/drawingmlCustomData" xmlns="" val="200" checksum="3773799597"/>
                </a:ext>
              </a:extLst>
            </a:pP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这一个个小工程被称为</a:t>
            </a:r>
            <a:r>
              <a:rPr lang="en-US" altLang="zh-CN" sz="2800" dirty="0" err="1">
                <a:solidFill>
                  <a:schemeClr val="bg1"/>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dirty="0" err="1">
                <a:solidFill>
                  <a:srgbClr val="FFFF00"/>
                </a:solidFill>
                <a:latin typeface="Times New Roman" panose="02020603050405020304" pitchFamily="18" charset="0"/>
                <a:ea typeface="宋体" panose="02010600030101010101" pitchFamily="2" charset="-122"/>
                <a:cs typeface="Times New Roman" panose="02020603050405020304" pitchFamily="18" charset="0"/>
              </a:rPr>
              <a:t>线程（Thread</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RTOS管理这些线程，被称为</a:t>
            </a:r>
            <a:r>
              <a:rPr lang="en-US" altLang="zh-CN" sz="2800" dirty="0" err="1">
                <a:solidFill>
                  <a:schemeClr val="bg1"/>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dirty="0" err="1">
                <a:solidFill>
                  <a:srgbClr val="FFFF00"/>
                </a:solidFill>
                <a:latin typeface="Times New Roman" panose="02020603050405020304" pitchFamily="18" charset="0"/>
                <a:ea typeface="宋体" panose="02010600030101010101" pitchFamily="2" charset="-122"/>
                <a:cs typeface="Times New Roman" panose="02020603050405020304" pitchFamily="18" charset="0"/>
              </a:rPr>
              <a:t>调度（Scheduling</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10</a:t>
            </a:fld>
            <a:r>
              <a:rPr lang="zh-CN" altLang="en-US" smtClean="0">
                <a:ea typeface="宋体" panose="02010600030101010101" pitchFamily="2" charset="-122"/>
              </a:rPr>
              <a:t>页 共</a:t>
            </a:r>
            <a:r>
              <a:rPr lang="en-US" altLang="zh-CN" smtClean="0">
                <a:ea typeface="宋体" panose="02010600030101010101" pitchFamily="2" charset="-122"/>
              </a:rPr>
              <a:t>27</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3" name="圆角矩形 2"/>
          <p:cNvSpPr/>
          <p:nvPr/>
        </p:nvSpPr>
        <p:spPr bwMode="auto">
          <a:xfrm>
            <a:off x="575945" y="1486302"/>
            <a:ext cx="11040110" cy="4370974"/>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algn="just" eaLnBrk="1" latinLnBrk="0">
              <a:spcAft>
                <a:spcPts val="0"/>
              </a:spcAft>
              <a:buClrTx/>
              <a:buSzTx/>
              <a:buNone/>
              <a:extLst>
                <a:ext uri="{35155182-B16C-46BC-9424-99874614C6A1}">
                  <wpsdc:indentchars xmlns:wpsdc="http://www.wps.cn/officeDocument/2017/drawingmlCustomData" xmlns="" val="200" checksum="3773799597"/>
                </a:ext>
              </a:extLst>
            </a:pPr>
            <a:r>
              <a:rPr lang="en-US" altLang="zh-CN" sz="2800" dirty="0" smtClean="0">
                <a:solidFill>
                  <a:srgbClr val="FFFF00"/>
                </a:solidFill>
                <a:latin typeface="+mn-lt"/>
                <a:ea typeface="宋体" panose="02010600030101010101" pitchFamily="2" charset="-122"/>
                <a:cs typeface="Times New Roman" panose="02020603050405020304" pitchFamily="18" charset="0"/>
              </a:rPr>
              <a:t>1</a:t>
            </a:r>
            <a:r>
              <a:rPr lang="zh-CN" altLang="en-US" sz="2800" dirty="0" smtClean="0">
                <a:solidFill>
                  <a:srgbClr val="FFFF00"/>
                </a:solidFill>
                <a:latin typeface="+mn-lt"/>
                <a:ea typeface="宋体" panose="02010600030101010101" pitchFamily="2" charset="-122"/>
                <a:cs typeface="Times New Roman" panose="02020603050405020304" pitchFamily="18" charset="0"/>
              </a:rPr>
              <a:t>）</a:t>
            </a:r>
            <a:r>
              <a:rPr lang="en-US" altLang="zh-CN" sz="2800" dirty="0" err="1" smtClean="0">
                <a:solidFill>
                  <a:srgbClr val="FFFF00"/>
                </a:solidFill>
                <a:latin typeface="+mn-lt"/>
                <a:ea typeface="宋体" panose="02010600030101010101" pitchFamily="2" charset="-122"/>
                <a:cs typeface="Times New Roman" panose="02020603050405020304" pitchFamily="18" charset="0"/>
              </a:rPr>
              <a:t>从线程调度角度理解</a:t>
            </a:r>
            <a:r>
              <a:rPr lang="zh-CN" altLang="en-US" sz="2800" dirty="0">
                <a:solidFill>
                  <a:schemeClr val="bg1"/>
                </a:solidFill>
                <a:latin typeface="+mn-lt"/>
                <a:ea typeface="宋体" panose="02010600030101010101" pitchFamily="2" charset="-122"/>
                <a:cs typeface="Times New Roman" panose="02020603050405020304" pitchFamily="18" charset="0"/>
              </a:rPr>
              <a:t>：</a:t>
            </a:r>
            <a:r>
              <a:rPr lang="en-US" altLang="zh-CN" sz="2800" dirty="0">
                <a:solidFill>
                  <a:schemeClr val="bg1"/>
                </a:solidFill>
                <a:latin typeface="+mn-lt"/>
                <a:ea typeface="宋体" panose="02010600030101010101" pitchFamily="2" charset="-122"/>
                <a:cs typeface="Times New Roman" panose="02020603050405020304" pitchFamily="18" charset="0"/>
              </a:rPr>
              <a:t>RTOS</a:t>
            </a:r>
            <a:r>
              <a:rPr lang="zh-CN" altLang="en-US" sz="2800" dirty="0">
                <a:solidFill>
                  <a:schemeClr val="bg1"/>
                </a:solidFill>
                <a:latin typeface="+mn-lt"/>
                <a:ea typeface="宋体" panose="02010600030101010101" pitchFamily="2" charset="-122"/>
                <a:cs typeface="Times New Roman" panose="02020603050405020304" pitchFamily="18" charset="0"/>
              </a:rPr>
              <a:t>中的</a:t>
            </a:r>
            <a:r>
              <a:rPr lang="en-US" altLang="zh-CN" sz="2800" dirty="0" err="1">
                <a:solidFill>
                  <a:schemeClr val="bg1"/>
                </a:solidFill>
                <a:latin typeface="+mn-lt"/>
                <a:ea typeface="宋体" panose="02010600030101010101" pitchFamily="2" charset="-122"/>
                <a:cs typeface="Times New Roman" panose="02020603050405020304" pitchFamily="18" charset="0"/>
              </a:rPr>
              <a:t>线程是一个功能清晰的小程序，是RTOS调度的基本单元</a:t>
            </a:r>
            <a:r>
              <a:rPr lang="en-US" altLang="zh-CN" sz="2800" dirty="0">
                <a:solidFill>
                  <a:schemeClr val="bg1"/>
                </a:solidFill>
                <a:latin typeface="+mn-lt"/>
                <a:ea typeface="宋体" panose="02010600030101010101" pitchFamily="2" charset="-122"/>
                <a:cs typeface="Times New Roman" panose="02020603050405020304" pitchFamily="18" charset="0"/>
              </a:rPr>
              <a:t>；</a:t>
            </a:r>
          </a:p>
          <a:p>
            <a:pPr indent="711200" algn="just" eaLnBrk="1" latinLnBrk="0">
              <a:spcAft>
                <a:spcPts val="0"/>
              </a:spcAft>
              <a:buClrTx/>
              <a:buSzTx/>
              <a:buNone/>
              <a:extLst>
                <a:ext uri="{35155182-B16C-46BC-9424-99874614C6A1}">
                  <wpsdc:indentchars xmlns:wpsdc="http://www.wps.cn/officeDocument/2017/drawingmlCustomData" xmlns="" val="200" checksum="3773799597"/>
                </a:ext>
              </a:extLst>
            </a:pPr>
            <a:r>
              <a:rPr lang="en-US" altLang="zh-CN" sz="2800" dirty="0" smtClean="0">
                <a:solidFill>
                  <a:srgbClr val="FFFF00"/>
                </a:solidFill>
                <a:latin typeface="+mn-lt"/>
                <a:ea typeface="宋体" panose="02010600030101010101" pitchFamily="2" charset="-122"/>
                <a:cs typeface="Times New Roman" panose="02020603050405020304" pitchFamily="18" charset="0"/>
              </a:rPr>
              <a:t>2</a:t>
            </a:r>
            <a:r>
              <a:rPr lang="zh-CN" altLang="en-US" sz="2800" dirty="0" smtClean="0">
                <a:solidFill>
                  <a:srgbClr val="FFFF00"/>
                </a:solidFill>
                <a:latin typeface="+mn-lt"/>
                <a:ea typeface="宋体" panose="02010600030101010101" pitchFamily="2" charset="-122"/>
                <a:cs typeface="Times New Roman" panose="02020603050405020304" pitchFamily="18" charset="0"/>
              </a:rPr>
              <a:t>）</a:t>
            </a:r>
            <a:r>
              <a:rPr lang="en-US" altLang="zh-CN" sz="2800" dirty="0" err="1" smtClean="0">
                <a:solidFill>
                  <a:srgbClr val="FFFF00"/>
                </a:solidFill>
                <a:latin typeface="+mn-lt"/>
                <a:ea typeface="宋体" panose="02010600030101010101" pitchFamily="2" charset="-122"/>
                <a:cs typeface="Times New Roman" panose="02020603050405020304" pitchFamily="18" charset="0"/>
              </a:rPr>
              <a:t>从</a:t>
            </a:r>
            <a:r>
              <a:rPr lang="en-US" altLang="zh-CN" sz="2800" dirty="0" err="1">
                <a:solidFill>
                  <a:srgbClr val="FFFF00"/>
                </a:solidFill>
                <a:latin typeface="+mn-lt"/>
                <a:ea typeface="宋体" panose="02010600030101010101" pitchFamily="2" charset="-122"/>
                <a:cs typeface="Times New Roman" panose="02020603050405020304" pitchFamily="18" charset="0"/>
              </a:rPr>
              <a:t>RTOS的软件设计角度来理解</a:t>
            </a:r>
            <a:r>
              <a:rPr lang="zh-CN" altLang="en-US" sz="2800" dirty="0">
                <a:solidFill>
                  <a:schemeClr val="bg1"/>
                </a:solidFill>
                <a:latin typeface="+mn-lt"/>
                <a:ea typeface="宋体" panose="02010600030101010101" pitchFamily="2" charset="-122"/>
                <a:cs typeface="Times New Roman" panose="02020603050405020304" pitchFamily="18" charset="0"/>
              </a:rPr>
              <a:t>：线程</a:t>
            </a:r>
            <a:r>
              <a:rPr lang="en-US" altLang="zh-CN" sz="2800" dirty="0" err="1">
                <a:solidFill>
                  <a:schemeClr val="bg1"/>
                </a:solidFill>
                <a:latin typeface="+mn-lt"/>
                <a:ea typeface="宋体" panose="02010600030101010101" pitchFamily="2" charset="-122"/>
                <a:cs typeface="Times New Roman" panose="02020603050405020304" pitchFamily="18" charset="0"/>
              </a:rPr>
              <a:t>就是在软件设计时，需要根据具体应用，划分出独立的、相互作用的程序集合</a:t>
            </a:r>
            <a:r>
              <a:rPr lang="zh-CN" sz="2800" dirty="0">
                <a:solidFill>
                  <a:schemeClr val="bg1"/>
                </a:solidFill>
                <a:latin typeface="+mn-lt"/>
                <a:ea typeface="宋体" panose="02010600030101010101" pitchFamily="2" charset="-122"/>
                <a:cs typeface="Times New Roman" panose="02020603050405020304" pitchFamily="18" charset="0"/>
              </a:rPr>
              <a:t>。</a:t>
            </a:r>
            <a:r>
              <a:rPr lang="zh-CN" altLang="en-US" sz="2800" dirty="0">
                <a:solidFill>
                  <a:schemeClr val="bg1"/>
                </a:solidFill>
                <a:latin typeface="+mn-lt"/>
                <a:ea typeface="宋体" panose="02010600030101010101" pitchFamily="2" charset="-122"/>
                <a:cs typeface="Times New Roman" panose="02020603050405020304" pitchFamily="18" charset="0"/>
              </a:rPr>
              <a:t>这样的程序集合就被称为线程，</a:t>
            </a:r>
            <a:r>
              <a:rPr lang="en-US" altLang="zh-CN" sz="2800" dirty="0" err="1">
                <a:solidFill>
                  <a:schemeClr val="bg1"/>
                </a:solidFill>
                <a:latin typeface="+mn-lt"/>
                <a:ea typeface="宋体" panose="02010600030101010101" pitchFamily="2" charset="-122"/>
                <a:cs typeface="Times New Roman" panose="02020603050405020304" pitchFamily="18" charset="0"/>
              </a:rPr>
              <a:t>每个线程都被赋予一定的优先级</a:t>
            </a:r>
            <a:r>
              <a:rPr lang="en-US" altLang="zh-CN" sz="2800" dirty="0">
                <a:solidFill>
                  <a:schemeClr val="bg1"/>
                </a:solidFill>
                <a:latin typeface="+mn-lt"/>
                <a:ea typeface="宋体" panose="02010600030101010101" pitchFamily="2" charset="-122"/>
                <a:cs typeface="Times New Roman" panose="02020603050405020304" pitchFamily="18" charset="0"/>
              </a:rPr>
              <a:t>；</a:t>
            </a:r>
          </a:p>
          <a:p>
            <a:pPr indent="711200" algn="just" eaLnBrk="1" latinLnBrk="0">
              <a:spcAft>
                <a:spcPts val="0"/>
              </a:spcAft>
              <a:buClrTx/>
              <a:buSzTx/>
              <a:buNone/>
              <a:extLst>
                <a:ext uri="{35155182-B16C-46BC-9424-99874614C6A1}">
                  <wpsdc:indentchars xmlns:wpsdc="http://www.wps.cn/officeDocument/2017/drawingmlCustomData" xmlns="" val="200" checksum="3773799597"/>
                </a:ext>
              </a:extLst>
            </a:pPr>
            <a:r>
              <a:rPr lang="en-US" altLang="zh-CN" sz="2800" dirty="0" smtClean="0">
                <a:solidFill>
                  <a:srgbClr val="FFFF00"/>
                </a:solidFill>
                <a:latin typeface="+mn-lt"/>
                <a:ea typeface="宋体" panose="02010600030101010101" pitchFamily="2" charset="-122"/>
                <a:cs typeface="Times New Roman" panose="02020603050405020304" pitchFamily="18" charset="0"/>
              </a:rPr>
              <a:t>3</a:t>
            </a:r>
            <a:r>
              <a:rPr lang="zh-CN" altLang="en-US" sz="2800" dirty="0" smtClean="0">
                <a:solidFill>
                  <a:srgbClr val="FFFF00"/>
                </a:solidFill>
                <a:latin typeface="+mn-lt"/>
                <a:ea typeface="宋体" panose="02010600030101010101" pitchFamily="2" charset="-122"/>
                <a:cs typeface="Times New Roman" panose="02020603050405020304" pitchFamily="18" charset="0"/>
              </a:rPr>
              <a:t>）</a:t>
            </a:r>
            <a:r>
              <a:rPr lang="en-US" altLang="zh-CN" sz="2800" dirty="0" err="1" smtClean="0">
                <a:solidFill>
                  <a:srgbClr val="FFFF00"/>
                </a:solidFill>
                <a:latin typeface="+mn-lt"/>
                <a:ea typeface="宋体" panose="02010600030101010101" pitchFamily="2" charset="-122"/>
                <a:cs typeface="Times New Roman" panose="02020603050405020304" pitchFamily="18" charset="0"/>
              </a:rPr>
              <a:t>从</a:t>
            </a:r>
            <a:r>
              <a:rPr lang="en-US" altLang="zh-CN" sz="2800" dirty="0" err="1">
                <a:solidFill>
                  <a:srgbClr val="FFFF00"/>
                </a:solidFill>
                <a:latin typeface="+mn-lt"/>
                <a:ea typeface="宋体" panose="02010600030101010101" pitchFamily="2" charset="-122"/>
                <a:cs typeface="Times New Roman" panose="02020603050405020304" pitchFamily="18" charset="0"/>
              </a:rPr>
              <a:t>CPU角度理解</a:t>
            </a:r>
            <a:r>
              <a:rPr lang="zh-CN" altLang="en-US" sz="2800" dirty="0">
                <a:solidFill>
                  <a:schemeClr val="bg1"/>
                </a:solidFill>
                <a:latin typeface="+mn-lt"/>
                <a:ea typeface="宋体" panose="02010600030101010101" pitchFamily="2" charset="-122"/>
                <a:cs typeface="Times New Roman" panose="02020603050405020304" pitchFamily="18" charset="0"/>
              </a:rPr>
              <a:t>：</a:t>
            </a:r>
            <a:r>
              <a:rPr lang="en-US" altLang="zh-CN" sz="2800" dirty="0" err="1">
                <a:solidFill>
                  <a:schemeClr val="bg1"/>
                </a:solidFill>
                <a:latin typeface="+mn-lt"/>
                <a:ea typeface="宋体" panose="02010600030101010101" pitchFamily="2" charset="-122"/>
                <a:cs typeface="Times New Roman" panose="02020603050405020304" pitchFamily="18" charset="0"/>
              </a:rPr>
              <a:t>在单CPU下，某一时刻CPU只会处理（执行）一个线程，或说只有一个线程占用CPU</a:t>
            </a:r>
            <a:r>
              <a:rPr lang="zh-CN" altLang="en-US" sz="2800" dirty="0">
                <a:solidFill>
                  <a:schemeClr val="bg1"/>
                </a:solidFill>
                <a:latin typeface="+mn-lt"/>
                <a:ea typeface="宋体" panose="02010600030101010101" pitchFamily="2" charset="-122"/>
                <a:cs typeface="Times New Roman" panose="02020603050405020304" pitchFamily="18" charset="0"/>
              </a:rPr>
              <a:t>。</a:t>
            </a:r>
            <a:r>
              <a:rPr lang="en-US" altLang="zh-CN" sz="2800" dirty="0">
                <a:solidFill>
                  <a:schemeClr val="bg1"/>
                </a:solidFill>
                <a:latin typeface="+mn-lt"/>
                <a:ea typeface="宋体" panose="02010600030101010101" pitchFamily="2" charset="-122"/>
                <a:cs typeface="Times New Roman" panose="02020603050405020304" pitchFamily="18" charset="0"/>
              </a:rPr>
              <a:t>RTOS</a:t>
            </a:r>
            <a:r>
              <a:rPr lang="zh-CN" altLang="en-US" sz="2800" dirty="0">
                <a:solidFill>
                  <a:schemeClr val="bg1"/>
                </a:solidFill>
                <a:latin typeface="+mn-lt"/>
                <a:ea typeface="宋体" panose="02010600030101010101" pitchFamily="2" charset="-122"/>
                <a:cs typeface="Times New Roman" panose="02020603050405020304" pitchFamily="18" charset="0"/>
              </a:rPr>
              <a:t>内核</a:t>
            </a:r>
            <a:r>
              <a:rPr lang="en-US" altLang="zh-CN" sz="2800" dirty="0" err="1">
                <a:solidFill>
                  <a:srgbClr val="FFFF00"/>
                </a:solidFill>
                <a:latin typeface="+mn-lt"/>
                <a:ea typeface="宋体" panose="02010600030101010101" pitchFamily="2" charset="-122"/>
                <a:cs typeface="Times New Roman" panose="02020603050405020304" pitchFamily="18" charset="0"/>
              </a:rPr>
              <a:t>关键</a:t>
            </a:r>
            <a:r>
              <a:rPr lang="en-US" altLang="zh-CN" sz="2800" dirty="0" err="1">
                <a:solidFill>
                  <a:schemeClr val="bg1"/>
                </a:solidFill>
                <a:latin typeface="+mn-lt"/>
                <a:ea typeface="宋体" panose="02010600030101010101" pitchFamily="2" charset="-122"/>
                <a:cs typeface="Times New Roman" panose="02020603050405020304" pitchFamily="18" charset="0"/>
              </a:rPr>
              <a:t>功能就是以合理的方式为系统中的每个线程分配时间（即调度</a:t>
            </a:r>
            <a:r>
              <a:rPr lang="en-US" altLang="zh-CN" sz="2800" dirty="0">
                <a:solidFill>
                  <a:schemeClr val="bg1"/>
                </a:solidFill>
                <a:latin typeface="+mn-lt"/>
                <a:ea typeface="宋体" panose="02010600030101010101" pitchFamily="2" charset="-122"/>
                <a:cs typeface="Times New Roman" panose="02020603050405020304" pitchFamily="18" charset="0"/>
              </a:rPr>
              <a:t>），使之得以运行。</a:t>
            </a: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11</a:t>
            </a:fld>
            <a:r>
              <a:rPr lang="zh-CN" altLang="en-US" smtClean="0">
                <a:ea typeface="宋体" panose="02010600030101010101" pitchFamily="2" charset="-122"/>
              </a:rPr>
              <a:t>页 共</a:t>
            </a:r>
            <a:r>
              <a:rPr lang="en-US" altLang="zh-CN" smtClean="0">
                <a:ea typeface="宋体" panose="02010600030101010101" pitchFamily="2" charset="-122"/>
              </a:rPr>
              <a:t>27</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3" name="圆角矩形 2"/>
          <p:cNvSpPr/>
          <p:nvPr/>
        </p:nvSpPr>
        <p:spPr bwMode="auto">
          <a:xfrm>
            <a:off x="575945" y="1414547"/>
            <a:ext cx="11040110" cy="4098559"/>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algn="just" eaLnBrk="1" latinLnBrk="0">
              <a:spcAft>
                <a:spcPts val="0"/>
              </a:spcAft>
              <a:buClrTx/>
              <a:buSzTx/>
              <a:buNone/>
              <a:extLst>
                <a:ext uri="{35155182-B16C-46BC-9424-99874614C6A1}">
                  <wpsdc:indentchars xmlns:wpsdc="http://www.wps.cn/officeDocument/2017/drawingmlCustomData" xmlns="" val="200" checksum="3773799597"/>
                </a:ext>
              </a:extLst>
            </a:pPr>
            <a:r>
              <a:rPr lang="en-US" altLang="zh-CN" sz="2800" kern="100" dirty="0">
                <a:solidFill>
                  <a:srgbClr val="FFFF00"/>
                </a:solidFill>
                <a:latin typeface="+mn-lt"/>
                <a:ea typeface="黑体" panose="02010609060101010101" pitchFamily="49" charset="-122"/>
                <a:cs typeface="Times New Roman" panose="02020603050405020304" pitchFamily="18" charset="0"/>
                <a:sym typeface="+mn-ea"/>
              </a:rPr>
              <a:t>2</a:t>
            </a:r>
            <a:r>
              <a:rPr lang="zh-CN" altLang="en-US" sz="2800" kern="100" dirty="0">
                <a:solidFill>
                  <a:srgbClr val="FFFF00"/>
                </a:solidFill>
                <a:latin typeface="+mn-lt"/>
                <a:ea typeface="黑体" panose="02010609060101010101" pitchFamily="49" charset="-122"/>
                <a:cs typeface="Times New Roman" panose="02020603050405020304" pitchFamily="18" charset="0"/>
                <a:sym typeface="+mn-ea"/>
              </a:rPr>
              <a:t>．调度的基本</a:t>
            </a:r>
            <a:r>
              <a:rPr lang="zh-CN" altLang="en-US" sz="2800" kern="100" dirty="0" smtClean="0">
                <a:solidFill>
                  <a:srgbClr val="FFFF00"/>
                </a:solidFill>
                <a:latin typeface="+mn-lt"/>
                <a:ea typeface="黑体" panose="02010609060101010101" pitchFamily="49" charset="-122"/>
                <a:cs typeface="Times New Roman" panose="02020603050405020304" pitchFamily="18" charset="0"/>
                <a:sym typeface="+mn-ea"/>
              </a:rPr>
              <a:t>含义</a:t>
            </a:r>
            <a:r>
              <a:rPr lang="zh-CN" altLang="en-US" sz="2800" kern="100" dirty="0" smtClean="0">
                <a:solidFill>
                  <a:srgbClr val="FF0000"/>
                </a:solidFill>
                <a:latin typeface="+mn-lt"/>
                <a:ea typeface="黑体" panose="02010609060101010101" pitchFamily="49" charset="-122"/>
                <a:cs typeface="Times New Roman" panose="02020603050405020304" pitchFamily="18" charset="0"/>
                <a:sym typeface="+mn-ea"/>
              </a:rPr>
              <a:t>（重点）</a:t>
            </a:r>
            <a:endParaRPr lang="zh-CN" sz="2800" kern="100" dirty="0">
              <a:solidFill>
                <a:srgbClr val="FF0000"/>
              </a:solidFill>
              <a:latin typeface="+mn-lt"/>
              <a:ea typeface="黑体" panose="02010609060101010101" pitchFamily="49" charset="-122"/>
              <a:cs typeface="Times New Roman" panose="02020603050405020304" pitchFamily="18" charset="0"/>
            </a:endParaRPr>
          </a:p>
          <a:p>
            <a:pPr indent="711200" algn="just" eaLnBrk="1" latinLnBrk="0">
              <a:spcAft>
                <a:spcPts val="0"/>
              </a:spcAft>
              <a:buClrTx/>
              <a:buSzTx/>
              <a:buNone/>
              <a:extLst>
                <a:ext uri="{35155182-B16C-46BC-9424-99874614C6A1}">
                  <wpsdc:indentchars xmlns:wpsdc="http://www.wps.cn/officeDocument/2017/drawingmlCustomData" xmlns="" val="200" checksum="3773799597"/>
                </a:ext>
              </a:extLst>
            </a:pPr>
            <a:r>
              <a:rPr lang="zh-CN" alt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调度</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就是决定该轮到哪个线程运行了</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它是内核最重要的职责。例如，一台晚会有小品、相声、唱歌、诗朗诵等节目，而舞台只有一个，在晚会过程中导演会指挥每个节目什么时间进行候场、什么时间上台进行表演、表演多长时间等，这个过程就可以看做是导演在对各个独立的节目进行调度，通过导演的调度各个节目有序演出，观众就能看到一台精彩的晚会</a:t>
            </a:r>
            <a:r>
              <a:rPr lang="zh-CN" altLang="en-US"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11200" algn="just" eaLnBrk="1" latinLnBrk="0">
              <a:spcAft>
                <a:spcPts val="0"/>
              </a:spcAft>
              <a:buClrTx/>
              <a:buSzTx/>
              <a:buNone/>
              <a:extLst>
                <a:ext uri="{35155182-B16C-46BC-9424-99874614C6A1}">
                  <wpsdc:indentchars xmlns:wpsdc="http://www.wps.cn/officeDocument/2017/drawingmlCustomData" xmlns="" val="200" checksum="3773799597"/>
                </a:ext>
              </a:extLst>
            </a:pPr>
            <a:r>
              <a:rPr lang="zh-CN" altLang="en-US" sz="2800" dirty="0" smtClean="0">
                <a:solidFill>
                  <a:srgbClr val="FFFF00"/>
                </a:solidFill>
                <a:latin typeface="宋体" panose="02010600030101010101" pitchFamily="2" charset="-122"/>
                <a:ea typeface="宋体" panose="02010600030101010101" pitchFamily="2" charset="-122"/>
                <a:cs typeface="Times New Roman" panose="02020603050405020304" pitchFamily="18" charset="0"/>
              </a:rPr>
              <a:t>优先级</a:t>
            </a:r>
            <a:r>
              <a:rPr lang="zh-CN" altLang="en-US" sz="2800" dirty="0">
                <a:solidFill>
                  <a:srgbClr val="FFFF00"/>
                </a:solidFill>
                <a:latin typeface="宋体" panose="02010600030101010101" pitchFamily="2" charset="-122"/>
                <a:ea typeface="宋体" panose="02010600030101010101" pitchFamily="2" charset="-122"/>
                <a:cs typeface="Times New Roman" panose="02020603050405020304" pitchFamily="18" charset="0"/>
              </a:rPr>
              <a:t>的调度算法算法的核心思想是</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a:t>
            </a:r>
            <a:r>
              <a:rPr lang="zh-CN" altLang="en-US" sz="2800" dirty="0">
                <a:solidFill>
                  <a:srgbClr val="FF0000"/>
                </a:solidFill>
                <a:latin typeface="宋体" panose="02010600030101010101" pitchFamily="2" charset="-122"/>
                <a:ea typeface="宋体" panose="02010600030101010101" pitchFamily="2" charset="-122"/>
                <a:cs typeface="Times New Roman" panose="02020603050405020304" pitchFamily="18" charset="0"/>
              </a:rPr>
              <a:t>总是让处于就绪态的、优先级最高的线程先</a:t>
            </a:r>
            <a:r>
              <a:rPr lang="zh-CN" altLang="en-US" sz="2800"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运行，优先级相同的按照先进就绪队列先运行，同优先级的可各运行一定时间片</a:t>
            </a:r>
            <a:r>
              <a:rPr lang="zh-CN" altLang="en-US" sz="2800" dirty="0" smtClean="0">
                <a:solidFill>
                  <a:schemeClr val="bg1"/>
                </a:solidFill>
                <a:latin typeface="宋体" panose="02010600030101010101" pitchFamily="2" charset="-122"/>
                <a:ea typeface="宋体" panose="02010600030101010101" pitchFamily="2" charset="-122"/>
                <a:cs typeface="Times New Roman" panose="02020603050405020304" pitchFamily="18" charset="0"/>
              </a:rPr>
              <a:t>。</a:t>
            </a:r>
            <a:endPar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12</a:t>
            </a:fld>
            <a:r>
              <a:rPr lang="zh-CN" altLang="en-US" smtClean="0">
                <a:ea typeface="宋体" panose="02010600030101010101" pitchFamily="2" charset="-122"/>
              </a:rPr>
              <a:t>页 共</a:t>
            </a:r>
            <a:r>
              <a:rPr lang="en-US" altLang="zh-CN" smtClean="0">
                <a:ea typeface="宋体" panose="02010600030101010101" pitchFamily="2" charset="-122"/>
              </a:rPr>
              <a:t>27</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214662" y="912089"/>
            <a:ext cx="5472608"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sz="2800" b="0" kern="100" dirty="0">
                <a:latin typeface="Times New Roman" panose="02020603050405020304" pitchFamily="18" charset="0"/>
                <a:ea typeface="黑体" panose="02010609060101010101" pitchFamily="49" charset="-122"/>
                <a:cs typeface="Times New Roman" panose="02020603050405020304" pitchFamily="18" charset="0"/>
              </a:rPr>
              <a:t>1.2.</a:t>
            </a:r>
            <a:r>
              <a:rPr lang="en-US" sz="2800" b="0" kern="100" dirty="0">
                <a:latin typeface="Times New Roman" panose="02020603050405020304" pitchFamily="18" charset="0"/>
                <a:ea typeface="黑体" panose="02010609060101010101" pitchFamily="49" charset="-122"/>
                <a:cs typeface="Times New Roman" panose="02020603050405020304" pitchFamily="18" charset="0"/>
              </a:rPr>
              <a:t>2</a:t>
            </a:r>
            <a:r>
              <a:rPr sz="2800" b="0" kern="100" dirty="0">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内核</a:t>
            </a:r>
            <a:r>
              <a:rPr sz="2800" b="0" kern="100" dirty="0">
                <a:latin typeface="Times New Roman" panose="02020603050405020304" pitchFamily="18" charset="0"/>
                <a:ea typeface="黑体" panose="02010609060101010101" pitchFamily="49" charset="-122"/>
                <a:cs typeface="Times New Roman" panose="02020603050405020304" pitchFamily="18" charset="0"/>
              </a:rPr>
              <a:t>类</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其他</a:t>
            </a:r>
            <a:r>
              <a:rPr sz="2800" b="0" kern="100" dirty="0" err="1">
                <a:latin typeface="Times New Roman" panose="02020603050405020304" pitchFamily="18" charset="0"/>
                <a:ea typeface="黑体" panose="02010609060101010101" pitchFamily="49" charset="-122"/>
                <a:cs typeface="Times New Roman" panose="02020603050405020304" pitchFamily="18" charset="0"/>
              </a:rPr>
              <a:t>基本概念</a:t>
            </a:r>
            <a:endParaRPr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0" name="圆角矩形 9"/>
          <p:cNvSpPr/>
          <p:nvPr/>
        </p:nvSpPr>
        <p:spPr bwMode="auto">
          <a:xfrm>
            <a:off x="563005" y="1488153"/>
            <a:ext cx="11102340" cy="484770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algn="just" eaLnBrk="1" latinLnBrk="0">
              <a:spcAft>
                <a:spcPts val="0"/>
              </a:spcAft>
              <a:extLst>
                <a:ext uri="{35155182-B16C-46BC-9424-99874614C6A1}">
                  <wpsdc:indentchars xmlns:wpsdc="http://www.wps.cn/officeDocument/2017/drawingmlCustomData" xmlns="" val="200" checksum="3773799597"/>
                </a:ext>
              </a:extLst>
            </a:pPr>
            <a:r>
              <a:rPr lang="en-US" sz="2800" kern="100" dirty="0">
                <a:solidFill>
                  <a:srgbClr val="FFFF00"/>
                </a:solidFill>
                <a:latin typeface="+mn-lt"/>
                <a:ea typeface="黑体" panose="02010609060101010101" pitchFamily="49" charset="-122"/>
                <a:cs typeface="Times New Roman" panose="02020603050405020304" pitchFamily="18" charset="0"/>
                <a:sym typeface="+mn-ea"/>
              </a:rPr>
              <a:t>1</a:t>
            </a:r>
            <a:r>
              <a:rPr sz="2800" kern="100" dirty="0" smtClean="0">
                <a:solidFill>
                  <a:srgbClr val="FFFF00"/>
                </a:solidFill>
                <a:latin typeface="+mn-lt"/>
                <a:ea typeface="黑体" panose="02010609060101010101" pitchFamily="49" charset="-122"/>
                <a:cs typeface="Times New Roman" panose="02020603050405020304" pitchFamily="18" charset="0"/>
                <a:sym typeface="+mn-ea"/>
              </a:rPr>
              <a:t>．</a:t>
            </a:r>
            <a:r>
              <a:rPr lang="zh-CN" altLang="en-US" sz="2800" kern="100" dirty="0" smtClean="0">
                <a:solidFill>
                  <a:srgbClr val="FFFF00"/>
                </a:solidFill>
                <a:latin typeface="+mn-lt"/>
                <a:ea typeface="黑体" panose="02010609060101010101" pitchFamily="49" charset="-122"/>
                <a:cs typeface="Times New Roman" panose="02020603050405020304" pitchFamily="18" charset="0"/>
                <a:sym typeface="+mn-ea"/>
              </a:rPr>
              <a:t>时钟节拍</a:t>
            </a:r>
            <a:endParaRPr lang="en-US" altLang="zh-CN" sz="2800" kern="100" dirty="0" smtClean="0">
              <a:solidFill>
                <a:srgbClr val="FFFF00"/>
              </a:solidFill>
              <a:latin typeface="+mn-lt"/>
              <a:ea typeface="黑体" panose="02010609060101010101" pitchFamily="49" charset="-122"/>
              <a:cs typeface="Times New Roman" panose="02020603050405020304" pitchFamily="18" charset="0"/>
              <a:sym typeface="+mn-ea"/>
            </a:endParaRPr>
          </a:p>
          <a:p>
            <a:pPr indent="711200" algn="just" eaLnBrk="1">
              <a:spcAft>
                <a:spcPts val="0"/>
              </a:spcAft>
              <a:extLst>
                <a:ext uri="{35155182-B16C-46BC-9424-99874614C6A1}">
                  <wpsdc:indentchars xmlns:wpsdc="http://www.wps.cn/officeDocument/2017/drawingmlCustomData" xmlns="" val="200" checksum="3773799597"/>
                </a:ext>
              </a:extLst>
            </a:pPr>
            <a:r>
              <a:rPr lang="en-US" altLang="zh-CN" sz="2800" dirty="0" err="1" smtClean="0">
                <a:solidFill>
                  <a:srgbClr val="FFFF00"/>
                </a:solidFill>
                <a:latin typeface="+mn-lt"/>
                <a:ea typeface="宋体" panose="02010600030101010101" pitchFamily="2" charset="-122"/>
                <a:cs typeface="Times New Roman" panose="02020603050405020304" pitchFamily="18" charset="0"/>
              </a:rPr>
              <a:t>时钟</a:t>
            </a:r>
            <a:r>
              <a:rPr lang="zh-CN" altLang="en-US" sz="2800" b="0" kern="100" dirty="0" smtClean="0">
                <a:solidFill>
                  <a:srgbClr val="FFFF00"/>
                </a:solidFill>
                <a:latin typeface="+mn-lt"/>
                <a:ea typeface="黑体" panose="02010609060101010101" pitchFamily="49" charset="-122"/>
                <a:cs typeface="Times New Roman" panose="02020603050405020304" pitchFamily="18" charset="0"/>
                <a:sym typeface="+mn-ea"/>
              </a:rPr>
              <a:t>节拍</a:t>
            </a:r>
            <a:r>
              <a:rPr lang="zh-CN" altLang="en-US" sz="2800" dirty="0" smtClean="0">
                <a:solidFill>
                  <a:schemeClr val="bg1"/>
                </a:solidFill>
                <a:latin typeface="+mn-lt"/>
                <a:ea typeface="宋体" panose="02010600030101010101" pitchFamily="2" charset="-122"/>
                <a:cs typeface="Times New Roman" panose="02020603050405020304" pitchFamily="18" charset="0"/>
              </a:rPr>
              <a:t>：</a:t>
            </a:r>
            <a:r>
              <a:rPr lang="zh-CN" altLang="en-US" sz="2800" dirty="0">
                <a:solidFill>
                  <a:schemeClr val="bg1"/>
                </a:solidFill>
                <a:latin typeface="+mn-lt"/>
                <a:ea typeface="宋体" panose="02010600030101010101" pitchFamily="2" charset="-122"/>
                <a:cs typeface="Times New Roman" panose="02020603050405020304" pitchFamily="18" charset="0"/>
              </a:rPr>
              <a:t>时钟节拍（</a:t>
            </a:r>
            <a:r>
              <a:rPr lang="en-US" altLang="zh-CN" sz="2800" dirty="0">
                <a:solidFill>
                  <a:schemeClr val="bg1"/>
                </a:solidFill>
                <a:latin typeface="+mn-lt"/>
                <a:ea typeface="宋体" panose="02010600030101010101" pitchFamily="2" charset="-122"/>
                <a:cs typeface="Times New Roman" panose="02020603050405020304" pitchFamily="18" charset="0"/>
              </a:rPr>
              <a:t>Clock </a:t>
            </a:r>
            <a:r>
              <a:rPr lang="en-US" altLang="zh-CN" sz="2800" dirty="0">
                <a:solidFill>
                  <a:srgbClr val="FF0000"/>
                </a:solidFill>
                <a:latin typeface="+mn-lt"/>
                <a:ea typeface="宋体" panose="02010600030101010101" pitchFamily="2" charset="-122"/>
                <a:cs typeface="Times New Roman" panose="02020603050405020304" pitchFamily="18" charset="0"/>
              </a:rPr>
              <a:t>Tick</a:t>
            </a:r>
            <a:r>
              <a:rPr lang="zh-CN" altLang="en-US" sz="2800" dirty="0">
                <a:solidFill>
                  <a:schemeClr val="bg1"/>
                </a:solidFill>
                <a:latin typeface="+mn-lt"/>
                <a:ea typeface="宋体" panose="02010600030101010101" pitchFamily="2" charset="-122"/>
                <a:cs typeface="Times New Roman" panose="02020603050405020304" pitchFamily="18" charset="0"/>
              </a:rPr>
              <a:t>），有时也直接译为</a:t>
            </a:r>
            <a:r>
              <a:rPr lang="zh-CN" altLang="en-US" sz="2800" dirty="0">
                <a:solidFill>
                  <a:srgbClr val="FF0000"/>
                </a:solidFill>
                <a:latin typeface="+mn-lt"/>
                <a:ea typeface="宋体" panose="02010600030101010101" pitchFamily="2" charset="-122"/>
                <a:cs typeface="Times New Roman" panose="02020603050405020304" pitchFamily="18" charset="0"/>
              </a:rPr>
              <a:t>时钟嘀嗒</a:t>
            </a:r>
            <a:r>
              <a:rPr lang="zh-CN" altLang="en-US" sz="2800" dirty="0" smtClean="0">
                <a:solidFill>
                  <a:schemeClr val="bg1"/>
                </a:solidFill>
                <a:latin typeface="+mn-lt"/>
                <a:ea typeface="宋体" panose="02010600030101010101" pitchFamily="2" charset="-122"/>
                <a:cs typeface="Times New Roman" panose="02020603050405020304" pitchFamily="18" charset="0"/>
              </a:rPr>
              <a:t>，它是一个定时器产生的周期性中断，调度功能重要来源之一。</a:t>
            </a:r>
            <a:r>
              <a:rPr lang="en-US" altLang="zh-CN" sz="2800" dirty="0" smtClean="0">
                <a:solidFill>
                  <a:schemeClr val="bg1"/>
                </a:solidFill>
                <a:latin typeface="+mn-lt"/>
                <a:ea typeface="宋体" panose="02010600030101010101" pitchFamily="2" charset="-122"/>
              </a:rPr>
              <a:t>  </a:t>
            </a:r>
          </a:p>
          <a:p>
            <a:pPr indent="711200" algn="just" eaLnBrk="1">
              <a:spcAft>
                <a:spcPts val="0"/>
              </a:spcAft>
              <a:buClrTx/>
              <a:buSzTx/>
              <a:buNone/>
              <a:extLst>
                <a:ext uri="{35155182-B16C-46BC-9424-99874614C6A1}">
                  <wpsdc:indentchars xmlns:wpsdc="http://www.wps.cn/officeDocument/2017/drawingmlCustomData" xmlns="" val="200" checksum="3773799597"/>
                </a:ext>
              </a:extLst>
            </a:pPr>
            <a:r>
              <a:rPr lang="en-US" altLang="zh-CN" sz="2800" kern="100" dirty="0">
                <a:solidFill>
                  <a:srgbClr val="FFFF00"/>
                </a:solidFill>
                <a:latin typeface="+mn-lt"/>
                <a:ea typeface="黑体" panose="02010609060101010101" pitchFamily="49" charset="-122"/>
                <a:cs typeface="Times New Roman" panose="02020603050405020304" pitchFamily="18" charset="0"/>
                <a:sym typeface="+mn-ea"/>
              </a:rPr>
              <a:t>2</a:t>
            </a:r>
            <a:r>
              <a:rPr lang="zh-CN" altLang="en-US" sz="2800" kern="100" dirty="0">
                <a:solidFill>
                  <a:srgbClr val="FFFF00"/>
                </a:solidFill>
                <a:latin typeface="+mn-lt"/>
                <a:ea typeface="黑体" panose="02010609060101010101" pitchFamily="49" charset="-122"/>
                <a:cs typeface="Times New Roman" panose="02020603050405020304" pitchFamily="18" charset="0"/>
                <a:sym typeface="+mn-ea"/>
              </a:rPr>
              <a:t>．代码临界段</a:t>
            </a:r>
            <a:endParaRPr lang="zh-CN" altLang="en-US" sz="2800" kern="100" dirty="0">
              <a:solidFill>
                <a:srgbClr val="FFFF00"/>
              </a:solidFill>
              <a:latin typeface="+mn-lt"/>
              <a:ea typeface="黑体" panose="02010609060101010101" pitchFamily="49" charset="-122"/>
              <a:cs typeface="Times New Roman" panose="02020603050405020304" pitchFamily="18" charset="0"/>
            </a:endParaRPr>
          </a:p>
          <a:p>
            <a:pPr indent="711200" algn="just" eaLnBrk="1" latinLnBrk="0">
              <a:spcAft>
                <a:spcPts val="0"/>
              </a:spcAft>
              <a:buClrTx/>
              <a:buSzTx/>
              <a:buNone/>
              <a:extLst>
                <a:ext uri="{35155182-B16C-46BC-9424-99874614C6A1}">
                  <wpsdc:indentchars xmlns="" xmlns:wpsdc="http://www.wps.cn/officeDocument/2017/drawingmlCustomData" xmlns:lc="http://schemas.openxmlformats.org/drawingml/2006/lockedCanvas" val="200" checksum="3773799597"/>
                </a:ext>
              </a:extLst>
            </a:pPr>
            <a:r>
              <a:rPr lang="zh-CN" altLang="en-US" sz="2800" dirty="0">
                <a:solidFill>
                  <a:srgbClr val="FFFF00"/>
                </a:solidFill>
                <a:latin typeface="+mn-lt"/>
                <a:ea typeface="宋体" panose="02010600030101010101" pitchFamily="2" charset="-122"/>
                <a:cs typeface="Times New Roman" panose="02020603050405020304" pitchFamily="18" charset="0"/>
              </a:rPr>
              <a:t>代码临界段</a:t>
            </a:r>
            <a:r>
              <a:rPr lang="zh-CN" altLang="en-US" sz="2800" dirty="0">
                <a:solidFill>
                  <a:schemeClr val="bg1"/>
                </a:solidFill>
                <a:latin typeface="+mn-lt"/>
                <a:ea typeface="宋体" panose="02010600030101010101" pitchFamily="2" charset="-122"/>
                <a:cs typeface="Times New Roman" panose="02020603050405020304" pitchFamily="18" charset="0"/>
              </a:rPr>
              <a:t>：也称为</a:t>
            </a:r>
            <a:r>
              <a:rPr lang="zh-CN" altLang="en-US" sz="2800" dirty="0">
                <a:solidFill>
                  <a:srgbClr val="FFFF00"/>
                </a:solidFill>
                <a:latin typeface="+mn-lt"/>
                <a:ea typeface="宋体" panose="02010600030101010101" pitchFamily="2" charset="-122"/>
                <a:cs typeface="Times New Roman" panose="02020603050405020304" pitchFamily="18" charset="0"/>
              </a:rPr>
              <a:t>临界区</a:t>
            </a:r>
            <a:r>
              <a:rPr lang="zh-CN" altLang="en-US" sz="2800" dirty="0">
                <a:solidFill>
                  <a:schemeClr val="bg1"/>
                </a:solidFill>
                <a:latin typeface="+mn-lt"/>
                <a:ea typeface="宋体" panose="02010600030101010101" pitchFamily="2" charset="-122"/>
                <a:cs typeface="Times New Roman" panose="02020603050405020304" pitchFamily="18" charset="0"/>
              </a:rPr>
              <a:t>，</a:t>
            </a:r>
            <a:r>
              <a:rPr lang="zh-CN" altLang="en-US" sz="2800" dirty="0" smtClean="0">
                <a:solidFill>
                  <a:schemeClr val="bg1"/>
                </a:solidFill>
                <a:latin typeface="+mn-lt"/>
                <a:ea typeface="宋体" panose="02010600030101010101" pitchFamily="2" charset="-122"/>
                <a:cs typeface="Times New Roman" panose="02020603050405020304" pitchFamily="18" charset="0"/>
              </a:rPr>
              <a:t>是指部分</a:t>
            </a:r>
            <a:r>
              <a:rPr lang="zh-CN" altLang="en-US" sz="2800" dirty="0">
                <a:solidFill>
                  <a:schemeClr val="bg1"/>
                </a:solidFill>
                <a:latin typeface="+mn-lt"/>
                <a:ea typeface="宋体" panose="02010600030101010101" pitchFamily="2" charset="-122"/>
                <a:cs typeface="Times New Roman" panose="02020603050405020304" pitchFamily="18" charset="0"/>
              </a:rPr>
              <a:t>代码开始</a:t>
            </a:r>
            <a:r>
              <a:rPr lang="zh-CN" altLang="en-US" sz="2800" dirty="0" smtClean="0">
                <a:solidFill>
                  <a:schemeClr val="bg1"/>
                </a:solidFill>
                <a:latin typeface="+mn-lt"/>
                <a:ea typeface="宋体" panose="02010600030101010101" pitchFamily="2" charset="-122"/>
                <a:cs typeface="Times New Roman" panose="02020603050405020304" pitchFamily="18" charset="0"/>
              </a:rPr>
              <a:t>执行则</a:t>
            </a:r>
            <a:r>
              <a:rPr lang="zh-CN" altLang="en-US" sz="2800" dirty="0">
                <a:solidFill>
                  <a:schemeClr val="bg1"/>
                </a:solidFill>
                <a:latin typeface="+mn-lt"/>
                <a:ea typeface="宋体" panose="02010600030101010101" pitchFamily="2" charset="-122"/>
                <a:cs typeface="Times New Roman" panose="02020603050405020304" pitchFamily="18" charset="0"/>
              </a:rPr>
              <a:t>不允许任何中断打扰。在</a:t>
            </a:r>
            <a:r>
              <a:rPr lang="zh-CN" altLang="en-US" sz="2800" dirty="0" smtClean="0">
                <a:solidFill>
                  <a:schemeClr val="bg1"/>
                </a:solidFill>
                <a:latin typeface="+mn-lt"/>
                <a:ea typeface="宋体" panose="02010600030101010101" pitchFamily="2" charset="-122"/>
                <a:cs typeface="Times New Roman" panose="02020603050405020304" pitchFamily="18" charset="0"/>
              </a:rPr>
              <a:t>进入时关中</a:t>
            </a:r>
            <a:r>
              <a:rPr lang="zh-CN" altLang="en-US" sz="2800" dirty="0">
                <a:solidFill>
                  <a:schemeClr val="bg1"/>
                </a:solidFill>
                <a:latin typeface="+mn-lt"/>
                <a:ea typeface="宋体" panose="02010600030101010101" pitchFamily="2" charset="-122"/>
                <a:cs typeface="Times New Roman" panose="02020603050405020304" pitchFamily="18" charset="0"/>
              </a:rPr>
              <a:t>断</a:t>
            </a:r>
            <a:r>
              <a:rPr lang="zh-CN" altLang="en-US" sz="2800" dirty="0" smtClean="0">
                <a:solidFill>
                  <a:schemeClr val="bg1"/>
                </a:solidFill>
                <a:latin typeface="+mn-lt"/>
                <a:ea typeface="宋体" panose="02010600030101010101" pitchFamily="2" charset="-122"/>
                <a:cs typeface="Times New Roman" panose="02020603050405020304" pitchFamily="18" charset="0"/>
              </a:rPr>
              <a:t>，出来时开</a:t>
            </a:r>
            <a:r>
              <a:rPr lang="zh-CN" altLang="en-US" sz="2800" dirty="0">
                <a:solidFill>
                  <a:schemeClr val="bg1"/>
                </a:solidFill>
                <a:latin typeface="+mn-lt"/>
                <a:ea typeface="宋体" panose="02010600030101010101" pitchFamily="2" charset="-122"/>
                <a:cs typeface="Times New Roman" panose="02020603050405020304" pitchFamily="18" charset="0"/>
              </a:rPr>
              <a:t>中断。 </a:t>
            </a:r>
            <a:endParaRPr lang="en-US" altLang="zh-CN" sz="2800" dirty="0" smtClean="0">
              <a:solidFill>
                <a:schemeClr val="bg1"/>
              </a:solidFill>
              <a:latin typeface="+mn-lt"/>
              <a:ea typeface="宋体" panose="02010600030101010101" pitchFamily="2" charset="-122"/>
              <a:cs typeface="Times New Roman" panose="02020603050405020304" pitchFamily="18" charset="0"/>
            </a:endParaRPr>
          </a:p>
          <a:p>
            <a:pPr indent="711200" algn="just" eaLnBrk="1">
              <a:spcAft>
                <a:spcPts val="0"/>
              </a:spcAft>
              <a:extLst>
                <a:ext uri="{35155182-B16C-46BC-9424-99874614C6A1}">
                  <wpsdc:indentchars xmlns:wpsdc="http://www.wps.cn/officeDocument/2017/drawingmlCustomData" xmlns="" val="200" checksum="3773799597"/>
                </a:ext>
              </a:extLst>
            </a:pPr>
            <a:r>
              <a:rPr lang="en-US" altLang="zh-CN" sz="2800" kern="100" dirty="0">
                <a:solidFill>
                  <a:srgbClr val="FFFF00"/>
                </a:solidFill>
                <a:latin typeface="+mn-lt"/>
                <a:ea typeface="黑体" panose="02010609060101010101" pitchFamily="49" charset="-122"/>
                <a:cs typeface="Times New Roman" panose="02020603050405020304" pitchFamily="18" charset="0"/>
                <a:sym typeface="+mn-ea"/>
              </a:rPr>
              <a:t>3</a:t>
            </a:r>
            <a:r>
              <a:rPr lang="zh-CN" altLang="en-US" sz="2800" kern="100" dirty="0">
                <a:solidFill>
                  <a:srgbClr val="FFFF00"/>
                </a:solidFill>
                <a:latin typeface="+mn-lt"/>
                <a:ea typeface="黑体" panose="02010609060101010101" pitchFamily="49" charset="-122"/>
                <a:cs typeface="Times New Roman" panose="02020603050405020304" pitchFamily="18" charset="0"/>
                <a:sym typeface="+mn-ea"/>
              </a:rPr>
              <a:t>．不可抢占型内核与可抢占型内核</a:t>
            </a:r>
            <a:endParaRPr lang="en-US" altLang="zh-CN" sz="2800" kern="100" dirty="0">
              <a:solidFill>
                <a:srgbClr val="FFFF00"/>
              </a:solidFill>
              <a:latin typeface="+mn-lt"/>
              <a:ea typeface="黑体" panose="02010609060101010101" pitchFamily="49" charset="-122"/>
              <a:cs typeface="Times New Roman" panose="02020603050405020304" pitchFamily="18" charset="0"/>
              <a:sym typeface="+mn-ea"/>
            </a:endParaRPr>
          </a:p>
          <a:p>
            <a:pPr indent="711200" algn="just" eaLnBrk="1">
              <a:spcAft>
                <a:spcPts val="0"/>
              </a:spcAft>
              <a:extLst>
                <a:ext uri="{35155182-B16C-46BC-9424-99874614C6A1}">
                  <wpsdc:indentchars xmlns="" xmlns:wpsdc="http://www.wps.cn/officeDocument/2017/drawingmlCustomData" xmlns:lc="http://schemas.openxmlformats.org/drawingml/2006/lockedCanvas" val="200" checksum="3773799597"/>
                </a:ext>
              </a:extLst>
            </a:pPr>
            <a:r>
              <a:rPr lang="en-US" altLang="zh-CN" sz="2800" dirty="0" err="1">
                <a:solidFill>
                  <a:srgbClr val="FFFF00"/>
                </a:solidFill>
                <a:latin typeface="+mn-lt"/>
                <a:ea typeface="宋体" panose="02010600030101010101" pitchFamily="2" charset="-122"/>
                <a:cs typeface="Times New Roman" panose="02020603050405020304" pitchFamily="18" charset="0"/>
              </a:rPr>
              <a:t>不可抢占型内核</a:t>
            </a:r>
            <a:r>
              <a:rPr lang="en-US" altLang="zh-CN" sz="2800" dirty="0" err="1">
                <a:solidFill>
                  <a:schemeClr val="bg1"/>
                </a:solidFill>
                <a:latin typeface="+mn-lt"/>
                <a:ea typeface="宋体" panose="02010600030101010101" pitchFamily="2" charset="-122"/>
                <a:cs typeface="Times New Roman" panose="02020603050405020304" pitchFamily="18" charset="0"/>
              </a:rPr>
              <a:t>：要求每个线程主动放弃CPU的使用权</a:t>
            </a:r>
            <a:r>
              <a:rPr lang="en-US" altLang="zh-CN" sz="2800" dirty="0" err="1" smtClean="0">
                <a:solidFill>
                  <a:schemeClr val="bg1"/>
                </a:solidFill>
                <a:latin typeface="+mn-lt"/>
                <a:ea typeface="宋体" panose="02010600030101010101" pitchFamily="2" charset="-122"/>
                <a:cs typeface="Times New Roman" panose="02020603050405020304" pitchFamily="18" charset="0"/>
              </a:rPr>
              <a:t>。</a:t>
            </a:r>
            <a:r>
              <a:rPr lang="en-US" altLang="zh-CN" sz="2800" dirty="0" err="1" smtClean="0">
                <a:solidFill>
                  <a:srgbClr val="FFFF00"/>
                </a:solidFill>
                <a:latin typeface="+mn-lt"/>
                <a:ea typeface="宋体" panose="02010600030101010101" pitchFamily="2" charset="-122"/>
                <a:cs typeface="Times New Roman" panose="02020603050405020304" pitchFamily="18" charset="0"/>
              </a:rPr>
              <a:t>可抢占型内核</a:t>
            </a:r>
            <a:r>
              <a:rPr lang="zh-CN" altLang="en-US" sz="2800" dirty="0">
                <a:solidFill>
                  <a:schemeClr val="bg1"/>
                </a:solidFill>
                <a:latin typeface="+mn-lt"/>
                <a:ea typeface="宋体" panose="02010600030101010101" pitchFamily="2" charset="-122"/>
                <a:cs typeface="Times New Roman" panose="02020603050405020304" pitchFamily="18" charset="0"/>
              </a:rPr>
              <a:t>：</a:t>
            </a:r>
            <a:r>
              <a:rPr lang="en-US" altLang="zh-CN" sz="2800" dirty="0" err="1">
                <a:solidFill>
                  <a:schemeClr val="bg1"/>
                </a:solidFill>
                <a:latin typeface="+mn-lt"/>
                <a:ea typeface="宋体" panose="02010600030101010101" pitchFamily="2" charset="-122"/>
                <a:cs typeface="Times New Roman" panose="02020603050405020304" pitchFamily="18" charset="0"/>
              </a:rPr>
              <a:t>一个正在运行的线程可以被打断，而让另一个</a:t>
            </a:r>
            <a:r>
              <a:rPr lang="zh-CN" altLang="en-US" sz="2800" dirty="0">
                <a:solidFill>
                  <a:schemeClr val="bg1"/>
                </a:solidFill>
                <a:latin typeface="+mn-lt"/>
                <a:ea typeface="宋体" panose="02010600030101010101" pitchFamily="2" charset="-122"/>
                <a:cs typeface="Times New Roman" panose="02020603050405020304" pitchFamily="18" charset="0"/>
              </a:rPr>
              <a:t>优先</a:t>
            </a:r>
            <a:r>
              <a:rPr lang="en-US" altLang="zh-CN" sz="2800" dirty="0" err="1">
                <a:solidFill>
                  <a:schemeClr val="bg1"/>
                </a:solidFill>
                <a:latin typeface="+mn-lt"/>
                <a:ea typeface="宋体" panose="02010600030101010101" pitchFamily="2" charset="-122"/>
                <a:cs typeface="Times New Roman" panose="02020603050405020304" pitchFamily="18" charset="0"/>
              </a:rPr>
              <a:t>级更高、且变为就绪态的线程运行</a:t>
            </a:r>
            <a:r>
              <a:rPr lang="en-US" altLang="zh-CN" sz="2800" dirty="0" smtClean="0">
                <a:solidFill>
                  <a:schemeClr val="bg1"/>
                </a:solidFill>
                <a:latin typeface="+mn-lt"/>
                <a:ea typeface="宋体" panose="02010600030101010101" pitchFamily="2" charset="-122"/>
                <a:cs typeface="Times New Roman" panose="02020603050405020304" pitchFamily="18" charset="0"/>
              </a:rPr>
              <a:t>。</a:t>
            </a:r>
            <a:r>
              <a:rPr lang="zh-CN" altLang="en-US" sz="2800" dirty="0" smtClean="0">
                <a:solidFill>
                  <a:schemeClr val="bg1"/>
                </a:solidFill>
                <a:latin typeface="+mn-lt"/>
                <a:ea typeface="宋体" panose="02010600030101010101" pitchFamily="2" charset="-122"/>
                <a:cs typeface="Times New Roman" panose="02020603050405020304" pitchFamily="18" charset="0"/>
              </a:rPr>
              <a:t>一般为</a:t>
            </a:r>
            <a:r>
              <a:rPr lang="en-US" altLang="zh-CN" sz="2800" dirty="0" err="1" smtClean="0">
                <a:solidFill>
                  <a:schemeClr val="bg1"/>
                </a:solidFill>
                <a:latin typeface="+mn-lt"/>
                <a:ea typeface="宋体" panose="02010600030101010101" pitchFamily="2" charset="-122"/>
                <a:cs typeface="Times New Roman" panose="02020603050405020304" pitchFamily="18" charset="0"/>
              </a:rPr>
              <a:t>可抢占型内核</a:t>
            </a:r>
            <a:r>
              <a:rPr lang="zh-CN" altLang="en-US" sz="2800" dirty="0" smtClean="0">
                <a:solidFill>
                  <a:srgbClr val="FFFF00"/>
                </a:solidFill>
                <a:latin typeface="+mn-lt"/>
                <a:ea typeface="宋体" panose="02010600030101010101" pitchFamily="2" charset="-122"/>
                <a:cs typeface="Times New Roman" panose="02020603050405020304" pitchFamily="18" charset="0"/>
              </a:rPr>
              <a:t>。</a:t>
            </a:r>
            <a:endParaRPr lang="zh-CN" altLang="en-US" sz="2800" b="0" dirty="0">
              <a:solidFill>
                <a:schemeClr val="accent2"/>
              </a:solidFill>
              <a:latin typeface="+mn-lt"/>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13</a:t>
            </a:fld>
            <a:r>
              <a:rPr lang="zh-CN" altLang="en-US" smtClean="0">
                <a:ea typeface="宋体" panose="02010600030101010101" pitchFamily="2" charset="-122"/>
              </a:rPr>
              <a:t>页 共</a:t>
            </a:r>
            <a:r>
              <a:rPr lang="en-US" altLang="zh-CN" smtClean="0">
                <a:ea typeface="宋体" panose="02010600030101010101" pitchFamily="2" charset="-122"/>
              </a:rPr>
              <a:t>27</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3" name="圆角矩形 2"/>
          <p:cNvSpPr/>
          <p:nvPr/>
        </p:nvSpPr>
        <p:spPr bwMode="auto">
          <a:xfrm>
            <a:off x="695400" y="1326684"/>
            <a:ext cx="10801200" cy="484770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algn="just" eaLnBrk="1">
              <a:spcAft>
                <a:spcPts val="0"/>
              </a:spcAft>
              <a:extLst>
                <a:ext uri="{35155182-B16C-46BC-9424-99874614C6A1}">
                  <wpsdc:indentchars xmlns:wpsdc="http://www.wps.cn/officeDocument/2017/drawingmlCustomData" xmlns="" val="200" checksum="3773799597"/>
                </a:ext>
              </a:extLst>
            </a:pPr>
            <a:r>
              <a:rPr sz="2800" kern="100" dirty="0" smtClean="0">
                <a:solidFill>
                  <a:srgbClr val="FFFF00"/>
                </a:solidFill>
                <a:latin typeface="+mn-lt"/>
                <a:ea typeface="黑体" panose="02010609060101010101" pitchFamily="49" charset="-122"/>
                <a:cs typeface="Times New Roman" panose="02020603050405020304" pitchFamily="18" charset="0"/>
                <a:sym typeface="+mn-ea"/>
              </a:rPr>
              <a:t>4</a:t>
            </a:r>
            <a:r>
              <a:rPr sz="2800" kern="100" dirty="0">
                <a:solidFill>
                  <a:srgbClr val="FFFF00"/>
                </a:solidFill>
                <a:latin typeface="+mn-lt"/>
                <a:ea typeface="黑体" panose="02010609060101010101" pitchFamily="49" charset="-122"/>
                <a:cs typeface="Times New Roman" panose="02020603050405020304" pitchFamily="18" charset="0"/>
                <a:sym typeface="+mn-ea"/>
              </a:rPr>
              <a:t>．实时性相关概念及RTOS实时性指标</a:t>
            </a:r>
            <a:r>
              <a:rPr lang="zh-CN" altLang="en-US" sz="2800" kern="100" dirty="0">
                <a:solidFill>
                  <a:srgbClr val="FFFF00"/>
                </a:solidFill>
                <a:latin typeface="+mn-lt"/>
                <a:ea typeface="黑体" panose="02010609060101010101" pitchFamily="49" charset="-122"/>
                <a:cs typeface="Times New Roman" panose="02020603050405020304" pitchFamily="18" charset="0"/>
                <a:sym typeface="+mn-ea"/>
              </a:rPr>
              <a:t>（了解）</a:t>
            </a:r>
            <a:endParaRPr lang="en-US" sz="2800" kern="100" dirty="0">
              <a:solidFill>
                <a:srgbClr val="FFFF00"/>
              </a:solidFill>
              <a:latin typeface="+mn-lt"/>
              <a:ea typeface="黑体" panose="02010609060101010101" pitchFamily="49" charset="-122"/>
              <a:cs typeface="Times New Roman" panose="02020603050405020304" pitchFamily="18" charset="0"/>
              <a:sym typeface="+mn-ea"/>
            </a:endParaRPr>
          </a:p>
          <a:p>
            <a:pPr indent="266700" algn="just" eaLnBrk="1">
              <a:spcAft>
                <a:spcPts val="0"/>
              </a:spcAft>
            </a:pPr>
            <a:r>
              <a:rPr lang="en-US" altLang="zh-CN" sz="2800" dirty="0" smtClean="0">
                <a:solidFill>
                  <a:srgbClr val="FFFF00"/>
                </a:solidFill>
                <a:latin typeface="+mn-lt"/>
                <a:ea typeface="宋体" panose="02010600030101010101" pitchFamily="2" charset="-122"/>
                <a:cs typeface="Times New Roman" panose="02020603050405020304" pitchFamily="18" charset="0"/>
              </a:rPr>
              <a:t>     </a:t>
            </a:r>
            <a:r>
              <a:rPr lang="en-US" altLang="zh-CN" sz="2800" dirty="0" err="1" smtClean="0">
                <a:solidFill>
                  <a:srgbClr val="FFFF00"/>
                </a:solidFill>
                <a:latin typeface="+mn-lt"/>
                <a:ea typeface="宋体" panose="02010600030101010101" pitchFamily="2" charset="-122"/>
                <a:cs typeface="Times New Roman" panose="02020603050405020304" pitchFamily="18" charset="0"/>
              </a:rPr>
              <a:t>实时</a:t>
            </a:r>
            <a:r>
              <a:rPr lang="zh-CN" altLang="en-US" sz="2800" dirty="0" smtClean="0">
                <a:solidFill>
                  <a:srgbClr val="FFFF00"/>
                </a:solidFill>
                <a:latin typeface="+mn-lt"/>
                <a:ea typeface="宋体" panose="02010600030101010101" pitchFamily="2" charset="-122"/>
                <a:cs typeface="Times New Roman" panose="02020603050405020304" pitchFamily="18" charset="0"/>
              </a:rPr>
              <a:t>性</a:t>
            </a:r>
            <a:r>
              <a:rPr lang="en-US" altLang="zh-CN" sz="2800" dirty="0" smtClean="0">
                <a:solidFill>
                  <a:schemeClr val="bg1"/>
                </a:solidFill>
                <a:latin typeface="+mn-lt"/>
                <a:ea typeface="宋体" panose="02010600030101010101" pitchFamily="2" charset="-122"/>
                <a:cs typeface="Times New Roman" panose="02020603050405020304" pitchFamily="18" charset="0"/>
              </a:rPr>
              <a:t>：</a:t>
            </a:r>
            <a:r>
              <a:rPr lang="zh-CN" altLang="en-US" sz="2800" dirty="0" smtClean="0">
                <a:solidFill>
                  <a:schemeClr val="bg1"/>
                </a:solidFill>
                <a:latin typeface="+mn-lt"/>
                <a:ea typeface="宋体" panose="02010600030101010101" pitchFamily="2" charset="-122"/>
                <a:cs typeface="Times New Roman" panose="02020603050405020304" pitchFamily="18" charset="0"/>
              </a:rPr>
              <a:t>实时性可以理解为在规定时间内系统的反应能力，可分为硬实时和软实时。</a:t>
            </a:r>
            <a:endParaRPr sz="2800" b="0" kern="100" dirty="0">
              <a:solidFill>
                <a:srgbClr val="FFFF00"/>
              </a:solidFill>
              <a:latin typeface="+mn-lt"/>
              <a:ea typeface="黑体" panose="02010609060101010101" pitchFamily="49" charset="-122"/>
              <a:cs typeface="Times New Roman" panose="02020603050405020304" pitchFamily="18" charset="0"/>
            </a:endParaRPr>
          </a:p>
          <a:p>
            <a:pPr indent="266700" algn="just" eaLnBrk="1" latinLnBrk="0">
              <a:spcAft>
                <a:spcPts val="0"/>
              </a:spcAft>
            </a:pPr>
            <a:r>
              <a:rPr lang="en-US" altLang="zh-CN" sz="2800" dirty="0" smtClean="0">
                <a:solidFill>
                  <a:srgbClr val="FFFF00"/>
                </a:solidFill>
                <a:latin typeface="+mn-lt"/>
                <a:ea typeface="宋体" panose="02010600030101010101" pitchFamily="2" charset="-122"/>
                <a:cs typeface="Times New Roman" panose="02020603050405020304" pitchFamily="18" charset="0"/>
              </a:rPr>
              <a:t>    </a:t>
            </a:r>
            <a:r>
              <a:rPr lang="en-US" altLang="zh-CN" sz="2800" dirty="0" smtClean="0">
                <a:solidFill>
                  <a:srgbClr val="FFFF00"/>
                </a:solidFill>
                <a:latin typeface="+mn-lt"/>
                <a:ea typeface="宋体" panose="02010600030101010101" pitchFamily="2" charset="-122"/>
                <a:cs typeface="Times New Roman" panose="02020603050405020304" pitchFamily="18" charset="0"/>
              </a:rPr>
              <a:t> </a:t>
            </a:r>
            <a:r>
              <a:rPr lang="en-US" altLang="zh-CN" sz="2800" dirty="0" err="1" smtClean="0">
                <a:solidFill>
                  <a:srgbClr val="FFFF00"/>
                </a:solidFill>
                <a:latin typeface="+mn-lt"/>
                <a:ea typeface="宋体" panose="02010600030101010101" pitchFamily="2" charset="-122"/>
                <a:cs typeface="Times New Roman" panose="02020603050405020304" pitchFamily="18" charset="0"/>
              </a:rPr>
              <a:t>硬实时</a:t>
            </a:r>
            <a:r>
              <a:rPr lang="en-US" altLang="zh-CN" sz="2800" dirty="0" err="1">
                <a:solidFill>
                  <a:schemeClr val="bg1"/>
                </a:solidFill>
                <a:latin typeface="+mn-lt"/>
                <a:ea typeface="宋体" panose="02010600030101010101" pitchFamily="2" charset="-122"/>
                <a:cs typeface="Times New Roman" panose="02020603050405020304" pitchFamily="18" charset="0"/>
              </a:rPr>
              <a:t>：要求在规定的时间内必须完成操作</a:t>
            </a:r>
            <a:r>
              <a:rPr lang="zh-CN" altLang="en-US" sz="2800" dirty="0">
                <a:solidFill>
                  <a:schemeClr val="bg1"/>
                </a:solidFill>
                <a:latin typeface="+mn-lt"/>
                <a:ea typeface="宋体" panose="02010600030101010101" pitchFamily="2" charset="-122"/>
                <a:cs typeface="Times New Roman" panose="02020603050405020304" pitchFamily="18" charset="0"/>
              </a:rPr>
              <a:t>。</a:t>
            </a:r>
            <a:endParaRPr lang="en-US" altLang="zh-CN" sz="2800" dirty="0">
              <a:solidFill>
                <a:schemeClr val="bg1"/>
              </a:solidFill>
              <a:latin typeface="+mn-lt"/>
              <a:ea typeface="宋体" panose="02010600030101010101" pitchFamily="2" charset="-122"/>
              <a:cs typeface="Times New Roman" panose="02020603050405020304" pitchFamily="18" charset="0"/>
            </a:endParaRPr>
          </a:p>
          <a:p>
            <a:pPr indent="266700" algn="just" eaLnBrk="1" latinLnBrk="0">
              <a:spcAft>
                <a:spcPts val="0"/>
              </a:spcAft>
            </a:pPr>
            <a:r>
              <a:rPr lang="en-US" altLang="zh-CN" sz="2800" dirty="0" smtClean="0">
                <a:solidFill>
                  <a:srgbClr val="FFFF00"/>
                </a:solidFill>
                <a:latin typeface="+mn-lt"/>
                <a:ea typeface="宋体" panose="02010600030101010101" pitchFamily="2" charset="-122"/>
                <a:cs typeface="Times New Roman" panose="02020603050405020304" pitchFamily="18" charset="0"/>
              </a:rPr>
              <a:t>    </a:t>
            </a:r>
            <a:r>
              <a:rPr lang="en-US" altLang="zh-CN" sz="2800" dirty="0" smtClean="0">
                <a:solidFill>
                  <a:srgbClr val="FFFF00"/>
                </a:solidFill>
                <a:latin typeface="+mn-lt"/>
                <a:ea typeface="宋体" panose="02010600030101010101" pitchFamily="2" charset="-122"/>
                <a:cs typeface="Times New Roman" panose="02020603050405020304" pitchFamily="18" charset="0"/>
              </a:rPr>
              <a:t> </a:t>
            </a:r>
            <a:r>
              <a:rPr lang="en-US" altLang="zh-CN" sz="2800" dirty="0" err="1" smtClean="0">
                <a:solidFill>
                  <a:srgbClr val="FFFF00"/>
                </a:solidFill>
                <a:latin typeface="+mn-lt"/>
                <a:ea typeface="宋体" panose="02010600030101010101" pitchFamily="2" charset="-122"/>
                <a:cs typeface="Times New Roman" panose="02020603050405020304" pitchFamily="18" charset="0"/>
              </a:rPr>
              <a:t>软实时</a:t>
            </a:r>
            <a:r>
              <a:rPr lang="en-US" altLang="zh-CN" sz="2800" dirty="0" err="1">
                <a:solidFill>
                  <a:schemeClr val="bg1"/>
                </a:solidFill>
                <a:latin typeface="+mn-lt"/>
                <a:ea typeface="宋体" panose="02010600030101010101" pitchFamily="2" charset="-122"/>
                <a:cs typeface="Times New Roman" panose="02020603050405020304" pitchFamily="18" charset="0"/>
              </a:rPr>
              <a:t>：只要按照线程的优先级尽可能快地完成操作即可</a:t>
            </a:r>
            <a:r>
              <a:rPr lang="en-US" altLang="zh-CN" sz="2800" dirty="0">
                <a:solidFill>
                  <a:schemeClr val="bg1"/>
                </a:solidFill>
                <a:latin typeface="+mn-lt"/>
                <a:ea typeface="宋体" panose="02010600030101010101" pitchFamily="2" charset="-122"/>
                <a:cs typeface="Times New Roman" panose="02020603050405020304" pitchFamily="18" charset="0"/>
              </a:rPr>
              <a:t>。</a:t>
            </a:r>
          </a:p>
          <a:p>
            <a:pPr indent="266700" algn="just" eaLnBrk="1" latinLnBrk="0">
              <a:spcAft>
                <a:spcPts val="0"/>
              </a:spcAft>
            </a:pPr>
            <a:r>
              <a:rPr lang="en-US" altLang="zh-CN" sz="2800" dirty="0">
                <a:solidFill>
                  <a:schemeClr val="bg1"/>
                </a:solidFill>
                <a:latin typeface="+mn-lt"/>
                <a:ea typeface="宋体" panose="02010600030101010101" pitchFamily="2" charset="-122"/>
                <a:cs typeface="Times New Roman" panose="02020603050405020304" pitchFamily="18" charset="0"/>
                <a:sym typeface="+mn-ea"/>
              </a:rPr>
              <a:t>评价一个RTOS一般可从以下几个方面来衡量</a:t>
            </a:r>
            <a:r>
              <a:rPr lang="en-US" altLang="zh-CN" sz="2800" dirty="0">
                <a:solidFill>
                  <a:schemeClr val="bg1"/>
                </a:solidFill>
                <a:latin typeface="+mn-lt"/>
                <a:ea typeface="宋体" panose="02010600030101010101" pitchFamily="2" charset="-122"/>
                <a:cs typeface="Times New Roman" panose="02020603050405020304" pitchFamily="18" charset="0"/>
              </a:rPr>
              <a:t> </a:t>
            </a:r>
            <a:r>
              <a:rPr lang="zh-CN" altLang="en-US" sz="2800" dirty="0">
                <a:solidFill>
                  <a:schemeClr val="bg1"/>
                </a:solidFill>
                <a:latin typeface="+mn-lt"/>
                <a:ea typeface="宋体" panose="02010600030101010101" pitchFamily="2" charset="-122"/>
                <a:cs typeface="Times New Roman" panose="02020603050405020304" pitchFamily="18" charset="0"/>
              </a:rPr>
              <a:t>：</a:t>
            </a:r>
          </a:p>
          <a:p>
            <a:pPr indent="266700" algn="just" eaLnBrk="1" latinLnBrk="0">
              <a:spcAft>
                <a:spcPts val="0"/>
              </a:spcAft>
            </a:pPr>
            <a:r>
              <a:rPr lang="en-US" sz="2800" dirty="0" smtClean="0">
                <a:solidFill>
                  <a:schemeClr val="bg1"/>
                </a:solidFill>
                <a:latin typeface="+mn-lt"/>
                <a:ea typeface="宋体" panose="02010600030101010101" pitchFamily="2" charset="-122"/>
                <a:cs typeface="Times New Roman" panose="02020603050405020304" pitchFamily="18" charset="0"/>
                <a:sym typeface="+mn-ea"/>
              </a:rPr>
              <a:t>    </a:t>
            </a:r>
            <a:r>
              <a:rPr sz="2800" dirty="0" smtClean="0">
                <a:solidFill>
                  <a:schemeClr val="bg1"/>
                </a:solidFill>
                <a:latin typeface="+mn-lt"/>
                <a:ea typeface="宋体" panose="02010600030101010101" pitchFamily="2" charset="-122"/>
                <a:cs typeface="Times New Roman" panose="02020603050405020304" pitchFamily="18" charset="0"/>
                <a:sym typeface="+mn-ea"/>
              </a:rPr>
              <a:t>（</a:t>
            </a:r>
            <a:r>
              <a:rPr sz="2800" dirty="0">
                <a:solidFill>
                  <a:schemeClr val="bg1"/>
                </a:solidFill>
                <a:latin typeface="+mn-lt"/>
                <a:ea typeface="宋体" panose="02010600030101010101" pitchFamily="2" charset="-122"/>
                <a:cs typeface="Times New Roman" panose="02020603050405020304" pitchFamily="18" charset="0"/>
                <a:sym typeface="+mn-ea"/>
              </a:rPr>
              <a:t>1）线程调度的时间指标  </a:t>
            </a:r>
            <a:r>
              <a:rPr lang="en-US" altLang="zh-CN" sz="2800" dirty="0">
                <a:solidFill>
                  <a:schemeClr val="bg1"/>
                </a:solidFill>
                <a:latin typeface="+mn-lt"/>
                <a:ea typeface="宋体" panose="02010600030101010101" pitchFamily="2" charset="-122"/>
                <a:cs typeface="Times New Roman" panose="02020603050405020304" pitchFamily="18" charset="0"/>
                <a:sym typeface="+mn-ea"/>
              </a:rPr>
              <a:t>调度延时</a:t>
            </a:r>
            <a:r>
              <a:rPr lang="zh-CN" altLang="en-US" sz="2800" dirty="0">
                <a:solidFill>
                  <a:schemeClr val="bg1"/>
                </a:solidFill>
                <a:latin typeface="+mn-lt"/>
                <a:ea typeface="宋体" panose="02010600030101010101" pitchFamily="2" charset="-122"/>
                <a:cs typeface="Times New Roman" panose="02020603050405020304" pitchFamily="18" charset="0"/>
                <a:sym typeface="+mn-ea"/>
              </a:rPr>
              <a:t>、</a:t>
            </a:r>
            <a:r>
              <a:rPr lang="en-US" altLang="zh-CN" sz="2800" dirty="0">
                <a:solidFill>
                  <a:schemeClr val="bg1"/>
                </a:solidFill>
                <a:latin typeface="+mn-lt"/>
                <a:ea typeface="宋体" panose="02010600030101010101" pitchFamily="2" charset="-122"/>
                <a:cs typeface="Times New Roman" panose="02020603050405020304" pitchFamily="18" charset="0"/>
                <a:sym typeface="+mn-ea"/>
              </a:rPr>
              <a:t>线程切换时间</a:t>
            </a:r>
            <a:r>
              <a:rPr lang="zh-CN" altLang="en-US" sz="2800" dirty="0">
                <a:solidFill>
                  <a:schemeClr val="bg1"/>
                </a:solidFill>
                <a:latin typeface="+mn-lt"/>
                <a:ea typeface="宋体" panose="02010600030101010101" pitchFamily="2" charset="-122"/>
                <a:cs typeface="Times New Roman" panose="02020603050405020304" pitchFamily="18" charset="0"/>
                <a:sym typeface="+mn-ea"/>
              </a:rPr>
              <a:t>、</a:t>
            </a:r>
            <a:r>
              <a:rPr lang="en-US" altLang="zh-CN" sz="2800" dirty="0" err="1" smtClean="0">
                <a:solidFill>
                  <a:schemeClr val="bg1"/>
                </a:solidFill>
                <a:latin typeface="+mn-lt"/>
                <a:ea typeface="宋体" panose="02010600030101010101" pitchFamily="2" charset="-122"/>
                <a:cs typeface="Times New Roman" panose="02020603050405020304" pitchFamily="18" charset="0"/>
                <a:sym typeface="+mn-ea"/>
              </a:rPr>
              <a:t>恢复时间</a:t>
            </a:r>
            <a:r>
              <a:rPr lang="zh-CN" altLang="en-US" sz="2800" dirty="0" smtClean="0">
                <a:solidFill>
                  <a:schemeClr val="bg1"/>
                </a:solidFill>
                <a:latin typeface="+mn-lt"/>
                <a:ea typeface="宋体" panose="02010600030101010101" pitchFamily="2" charset="-122"/>
                <a:cs typeface="Times New Roman" panose="02020603050405020304" pitchFamily="18" charset="0"/>
                <a:sym typeface="+mn-ea"/>
              </a:rPr>
              <a:t>。</a:t>
            </a:r>
            <a:r>
              <a:rPr lang="en-US" altLang="zh-CN" sz="2800" dirty="0" smtClean="0">
                <a:solidFill>
                  <a:schemeClr val="bg1"/>
                </a:solidFill>
                <a:latin typeface="+mn-lt"/>
                <a:ea typeface="宋体" panose="02010600030101010101" pitchFamily="2" charset="-122"/>
                <a:cs typeface="Times New Roman" panose="02020603050405020304" pitchFamily="18" charset="0"/>
                <a:sym typeface="+mn-ea"/>
              </a:rPr>
              <a:t>  </a:t>
            </a:r>
            <a:endParaRPr sz="2800" dirty="0">
              <a:solidFill>
                <a:schemeClr val="bg1"/>
              </a:solidFill>
              <a:latin typeface="+mn-lt"/>
              <a:ea typeface="宋体" panose="02010600030101010101" pitchFamily="2" charset="-122"/>
              <a:cs typeface="Times New Roman" panose="02020603050405020304" pitchFamily="18" charset="0"/>
              <a:sym typeface="+mn-ea"/>
            </a:endParaRPr>
          </a:p>
          <a:p>
            <a:pPr indent="266700" algn="just" eaLnBrk="1">
              <a:spcAft>
                <a:spcPts val="0"/>
              </a:spcAft>
            </a:pPr>
            <a:r>
              <a:rPr lang="zh-CN" altLang="en-US" sz="2800" dirty="0" smtClean="0">
                <a:solidFill>
                  <a:schemeClr val="bg1"/>
                </a:solidFill>
                <a:latin typeface="+mn-lt"/>
                <a:ea typeface="宋体" panose="02010600030101010101" pitchFamily="2" charset="-122"/>
                <a:cs typeface="Times New Roman" panose="02020603050405020304" pitchFamily="18" charset="0"/>
                <a:sym typeface="+mn-ea"/>
              </a:rPr>
              <a:t>    （</a:t>
            </a:r>
            <a:r>
              <a:rPr lang="en-US" altLang="zh-CN" sz="2800" dirty="0" smtClean="0">
                <a:solidFill>
                  <a:schemeClr val="bg1"/>
                </a:solidFill>
                <a:latin typeface="+mn-lt"/>
                <a:ea typeface="宋体" panose="02010600030101010101" pitchFamily="2" charset="-122"/>
                <a:cs typeface="Times New Roman" panose="02020603050405020304" pitchFamily="18" charset="0"/>
                <a:sym typeface="+mn-ea"/>
              </a:rPr>
              <a:t>2</a:t>
            </a:r>
            <a:r>
              <a:rPr lang="zh-CN" altLang="en-US" sz="2800" dirty="0" smtClean="0">
                <a:solidFill>
                  <a:schemeClr val="bg1"/>
                </a:solidFill>
                <a:latin typeface="+mn-lt"/>
                <a:ea typeface="宋体" panose="02010600030101010101" pitchFamily="2" charset="-122"/>
                <a:cs typeface="Times New Roman" panose="02020603050405020304" pitchFamily="18" charset="0"/>
                <a:sym typeface="+mn-ea"/>
              </a:rPr>
              <a:t>）中断</a:t>
            </a:r>
            <a:r>
              <a:rPr lang="zh-CN" altLang="en-US" sz="2800" dirty="0">
                <a:solidFill>
                  <a:schemeClr val="bg1"/>
                </a:solidFill>
                <a:latin typeface="+mn-lt"/>
                <a:ea typeface="宋体" panose="02010600030101010101" pitchFamily="2" charset="-122"/>
                <a:cs typeface="Times New Roman" panose="02020603050405020304" pitchFamily="18" charset="0"/>
                <a:sym typeface="+mn-ea"/>
              </a:rPr>
              <a:t>禁止时间  、中断</a:t>
            </a:r>
            <a:r>
              <a:rPr lang="zh-CN" altLang="en-US" sz="2800" dirty="0" smtClean="0">
                <a:solidFill>
                  <a:schemeClr val="bg1"/>
                </a:solidFill>
                <a:latin typeface="+mn-lt"/>
                <a:ea typeface="宋体" panose="02010600030101010101" pitchFamily="2" charset="-122"/>
                <a:cs typeface="Times New Roman" panose="02020603050405020304" pitchFamily="18" charset="0"/>
                <a:sym typeface="+mn-ea"/>
              </a:rPr>
              <a:t>延迟时间。</a:t>
            </a:r>
            <a:endParaRPr lang="en-US" sz="2800" dirty="0" smtClean="0">
              <a:solidFill>
                <a:schemeClr val="bg1"/>
              </a:solidFill>
              <a:latin typeface="+mn-lt"/>
              <a:ea typeface="宋体" panose="02010600030101010101" pitchFamily="2" charset="-122"/>
              <a:cs typeface="Times New Roman" panose="02020603050405020304" pitchFamily="18" charset="0"/>
              <a:sym typeface="+mn-ea"/>
            </a:endParaRPr>
          </a:p>
          <a:p>
            <a:pPr indent="266700" algn="just" eaLnBrk="1" latinLnBrk="0">
              <a:spcAft>
                <a:spcPts val="0"/>
              </a:spcAft>
            </a:pPr>
            <a:r>
              <a:rPr lang="en-US" sz="2800" dirty="0" smtClean="0">
                <a:solidFill>
                  <a:schemeClr val="bg1"/>
                </a:solidFill>
                <a:latin typeface="+mn-lt"/>
                <a:ea typeface="宋体" panose="02010600030101010101" pitchFamily="2" charset="-122"/>
                <a:cs typeface="Times New Roman" panose="02020603050405020304" pitchFamily="18" charset="0"/>
                <a:sym typeface="+mn-ea"/>
              </a:rPr>
              <a:t>    </a:t>
            </a:r>
            <a:r>
              <a:rPr sz="2800" dirty="0" smtClean="0">
                <a:solidFill>
                  <a:schemeClr val="bg1"/>
                </a:solidFill>
                <a:latin typeface="+mn-lt"/>
                <a:ea typeface="宋体" panose="02010600030101010101" pitchFamily="2" charset="-122"/>
                <a:cs typeface="Times New Roman" panose="02020603050405020304" pitchFamily="18" charset="0"/>
                <a:sym typeface="+mn-ea"/>
              </a:rPr>
              <a:t>（</a:t>
            </a:r>
            <a:r>
              <a:rPr lang="en-US" sz="2800" dirty="0" smtClean="0">
                <a:solidFill>
                  <a:schemeClr val="bg1"/>
                </a:solidFill>
                <a:latin typeface="+mn-lt"/>
                <a:ea typeface="宋体" panose="02010600030101010101" pitchFamily="2" charset="-122"/>
                <a:cs typeface="Times New Roman" panose="02020603050405020304" pitchFamily="18" charset="0"/>
                <a:sym typeface="+mn-ea"/>
              </a:rPr>
              <a:t>3</a:t>
            </a:r>
            <a:r>
              <a:rPr sz="2800" dirty="0" smtClean="0">
                <a:solidFill>
                  <a:schemeClr val="bg1"/>
                </a:solidFill>
                <a:latin typeface="+mn-lt"/>
                <a:ea typeface="宋体" panose="02010600030101010101" pitchFamily="2" charset="-122"/>
                <a:cs typeface="Times New Roman" panose="02020603050405020304" pitchFamily="18" charset="0"/>
                <a:sym typeface="+mn-ea"/>
              </a:rPr>
              <a:t>）最小内存开销</a:t>
            </a:r>
            <a:r>
              <a:rPr lang="zh-CN" altLang="en-US" sz="2800" dirty="0" smtClean="0">
                <a:solidFill>
                  <a:schemeClr val="bg1"/>
                </a:solidFill>
                <a:latin typeface="+mn-lt"/>
                <a:ea typeface="宋体" panose="02010600030101010101" pitchFamily="2" charset="-122"/>
                <a:cs typeface="Times New Roman" panose="02020603050405020304" pitchFamily="18" charset="0"/>
                <a:sym typeface="+mn-ea"/>
              </a:rPr>
              <a:t>。</a:t>
            </a:r>
            <a:endParaRPr sz="2800" dirty="0">
              <a:solidFill>
                <a:schemeClr val="bg1"/>
              </a:solidFill>
              <a:latin typeface="+mn-lt"/>
              <a:ea typeface="宋体" panose="02010600030101010101" pitchFamily="2" charset="-122"/>
              <a:cs typeface="Times New Roman" panose="02020603050405020304" pitchFamily="18" charset="0"/>
              <a:sym typeface="+mn-ea"/>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14</a:t>
            </a:fld>
            <a:r>
              <a:rPr lang="zh-CN" altLang="en-US" smtClean="0">
                <a:ea typeface="宋体" panose="02010600030101010101" pitchFamily="2" charset="-122"/>
              </a:rPr>
              <a:t>页 共</a:t>
            </a:r>
            <a:r>
              <a:rPr lang="en-US" altLang="zh-CN" smtClean="0">
                <a:ea typeface="宋体" panose="02010600030101010101" pitchFamily="2" charset="-122"/>
              </a:rPr>
              <a:t>27</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1" name="圆角矩形 10"/>
          <p:cNvSpPr/>
          <p:nvPr/>
        </p:nvSpPr>
        <p:spPr bwMode="auto">
          <a:xfrm>
            <a:off x="407368" y="1706374"/>
            <a:ext cx="11040110" cy="4370974"/>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algn="just" eaLnBrk="1" latinLnBrk="0">
              <a:spcAft>
                <a:spcPts val="0"/>
              </a:spcAft>
              <a:buClrTx/>
              <a:buSzTx/>
              <a:buNone/>
              <a:extLst>
                <a:ext uri="{35155182-B16C-46BC-9424-99874614C6A1}">
                  <wpsdc:indentchars xmlns:wpsdc="http://www.wps.cn/officeDocument/2017/drawingmlCustomData" xmlns="" val="200" checksum="3773799597"/>
                </a:ext>
              </a:extLst>
            </a:pPr>
            <a:r>
              <a:rPr lang="en-US" sz="2800" kern="100" dirty="0">
                <a:solidFill>
                  <a:srgbClr val="FFFF00"/>
                </a:solidFill>
                <a:latin typeface="+mn-lt"/>
                <a:ea typeface="黑体" panose="02010609060101010101" pitchFamily="49" charset="-122"/>
                <a:cs typeface="Times New Roman" panose="02020603050405020304" pitchFamily="18" charset="0"/>
                <a:sym typeface="+mn-ea"/>
              </a:rPr>
              <a:t>1</a:t>
            </a:r>
            <a:r>
              <a:rPr sz="2800" kern="100" dirty="0">
                <a:solidFill>
                  <a:srgbClr val="FFFF00"/>
                </a:solidFill>
                <a:latin typeface="+mn-lt"/>
                <a:ea typeface="黑体" panose="02010609060101010101" pitchFamily="49" charset="-122"/>
                <a:cs typeface="Times New Roman" panose="02020603050405020304" pitchFamily="18" charset="0"/>
                <a:sym typeface="+mn-ea"/>
              </a:rPr>
              <a:t>．</a:t>
            </a:r>
            <a:r>
              <a:rPr sz="2800" kern="100" dirty="0" smtClean="0">
                <a:solidFill>
                  <a:srgbClr val="FFFF00"/>
                </a:solidFill>
                <a:latin typeface="+mn-lt"/>
                <a:ea typeface="黑体" panose="02010609060101010101" pitchFamily="49" charset="-122"/>
                <a:cs typeface="Times New Roman" panose="02020603050405020304" pitchFamily="18" charset="0"/>
                <a:sym typeface="+mn-ea"/>
              </a:rPr>
              <a:t>线程的上下文及线程切换</a:t>
            </a:r>
            <a:r>
              <a:rPr lang="zh-CN" altLang="en-US" sz="2800" kern="100" dirty="0" smtClean="0">
                <a:solidFill>
                  <a:srgbClr val="FF0000"/>
                </a:solidFill>
                <a:latin typeface="+mn-lt"/>
                <a:ea typeface="黑体" panose="02010609060101010101" pitchFamily="49" charset="-122"/>
                <a:cs typeface="Times New Roman" panose="02020603050405020304" pitchFamily="18" charset="0"/>
                <a:sym typeface="+mn-ea"/>
              </a:rPr>
              <a:t>（重点、难点）</a:t>
            </a:r>
            <a:endParaRPr sz="2800" kern="100" dirty="0">
              <a:solidFill>
                <a:srgbClr val="FF0000"/>
              </a:solidFill>
              <a:latin typeface="+mn-lt"/>
              <a:ea typeface="黑体" panose="02010609060101010101" pitchFamily="49" charset="-122"/>
              <a:cs typeface="Times New Roman" panose="02020603050405020304" pitchFamily="18" charset="0"/>
              <a:sym typeface="+mn-ea"/>
            </a:endParaRPr>
          </a:p>
          <a:p>
            <a:pPr indent="711200" algn="just" eaLnBrk="1" latinLnBrk="0">
              <a:spcAft>
                <a:spcPts val="0"/>
              </a:spcAft>
              <a:buClrTx/>
              <a:buSzTx/>
              <a:buNone/>
              <a:extLst>
                <a:ext uri="{35155182-B16C-46BC-9424-99874614C6A1}">
                  <wpsdc:indentchars xmlns:wpsdc="http://www.wps.cn/officeDocument/2017/drawingmlCustomData" xmlns="" val="200" checksum="3773799597"/>
                </a:ext>
              </a:extLst>
            </a:pPr>
            <a:r>
              <a:rPr lang="zh-CN" altLang="en-US" sz="2800" dirty="0">
                <a:solidFill>
                  <a:srgbClr val="FFFF00"/>
                </a:solidFill>
                <a:latin typeface="+mn-lt"/>
                <a:ea typeface="宋体" panose="02010600030101010101" pitchFamily="2" charset="-122"/>
                <a:cs typeface="Times New Roman" panose="02020603050405020304" pitchFamily="18" charset="0"/>
                <a:sym typeface="+mn-ea"/>
              </a:rPr>
              <a:t>线程的上下文</a:t>
            </a:r>
            <a:r>
              <a:rPr lang="zh-CN" altLang="en-US" sz="2800" dirty="0">
                <a:solidFill>
                  <a:schemeClr val="bg1"/>
                </a:solidFill>
                <a:latin typeface="+mn-lt"/>
                <a:ea typeface="宋体" panose="02010600030101010101" pitchFamily="2" charset="-122"/>
                <a:cs typeface="Times New Roman" panose="02020603050405020304" pitchFamily="18" charset="0"/>
                <a:sym typeface="+mn-ea"/>
              </a:rPr>
              <a:t>是指某一时间点 </a:t>
            </a:r>
            <a:r>
              <a:rPr lang="en-US" altLang="zh-CN" sz="2800" dirty="0">
                <a:solidFill>
                  <a:schemeClr val="bg1"/>
                </a:solidFill>
                <a:latin typeface="+mn-lt"/>
                <a:ea typeface="宋体" panose="02010600030101010101" pitchFamily="2" charset="-122"/>
                <a:cs typeface="Times New Roman" panose="02020603050405020304" pitchFamily="18" charset="0"/>
                <a:sym typeface="+mn-ea"/>
              </a:rPr>
              <a:t>CPU </a:t>
            </a:r>
            <a:r>
              <a:rPr lang="zh-CN" altLang="en-US" sz="2800" dirty="0">
                <a:solidFill>
                  <a:schemeClr val="bg1"/>
                </a:solidFill>
                <a:latin typeface="+mn-lt"/>
                <a:ea typeface="宋体" panose="02010600030101010101" pitchFamily="2" charset="-122"/>
                <a:cs typeface="Times New Roman" panose="02020603050405020304" pitchFamily="18" charset="0"/>
                <a:sym typeface="+mn-ea"/>
              </a:rPr>
              <a:t>内部寄存器的内容</a:t>
            </a:r>
            <a:r>
              <a:rPr lang="en-US" altLang="zh-CN" sz="2800" dirty="0" smtClean="0">
                <a:solidFill>
                  <a:schemeClr val="bg1"/>
                </a:solidFill>
                <a:latin typeface="+mn-lt"/>
                <a:ea typeface="宋体" panose="02010600030101010101" pitchFamily="2" charset="-122"/>
                <a:cs typeface="Times New Roman" panose="02020603050405020304" pitchFamily="18" charset="0"/>
                <a:sym typeface="+mn-ea"/>
              </a:rPr>
              <a:t>。</a:t>
            </a:r>
            <a:endParaRPr lang="en-US" altLang="zh-CN" sz="2800" dirty="0">
              <a:solidFill>
                <a:schemeClr val="bg1"/>
              </a:solidFill>
              <a:latin typeface="+mn-lt"/>
              <a:ea typeface="宋体" panose="02010600030101010101" pitchFamily="2" charset="-122"/>
              <a:cs typeface="Times New Roman" panose="02020603050405020304" pitchFamily="18" charset="0"/>
            </a:endParaRPr>
          </a:p>
          <a:p>
            <a:pPr indent="711200" algn="just" eaLnBrk="1" latinLnBrk="0">
              <a:spcAft>
                <a:spcPts val="0"/>
              </a:spcAft>
              <a:buClrTx/>
              <a:buSzTx/>
              <a:buNone/>
              <a:extLst>
                <a:ext uri="{35155182-B16C-46BC-9424-99874614C6A1}">
                  <wpsdc:indentchars xmlns:wpsdc="http://www.wps.cn/officeDocument/2017/drawingmlCustomData" xmlns="" val="200" checksum="3773799597"/>
                </a:ext>
              </a:extLst>
            </a:pPr>
            <a:r>
              <a:rPr lang="zh-CN" altLang="en-US" sz="2800" dirty="0">
                <a:solidFill>
                  <a:schemeClr val="bg1"/>
                </a:solidFill>
                <a:latin typeface="+mn-lt"/>
                <a:ea typeface="宋体" panose="02010600030101010101" pitchFamily="2" charset="-122"/>
                <a:cs typeface="宋体" panose="02010600030101010101" pitchFamily="2" charset="-122"/>
              </a:rPr>
              <a:t>当多线程内核决定运行另外的线程时，它保存正在运行线程的上下文，保存在线程自己的堆栈之中。入栈工作完成以后，就把下一个将要运行线程的上下文，从其线程堆栈中重新装入</a:t>
            </a:r>
            <a:r>
              <a:rPr lang="en-US" altLang="zh-CN" sz="2800" dirty="0">
                <a:solidFill>
                  <a:schemeClr val="bg1"/>
                </a:solidFill>
                <a:latin typeface="+mn-lt"/>
                <a:ea typeface="宋体" panose="02010600030101010101" pitchFamily="2" charset="-122"/>
                <a:cs typeface="宋体" panose="02010600030101010101" pitchFamily="2" charset="-122"/>
              </a:rPr>
              <a:t>CPU</a:t>
            </a:r>
            <a:r>
              <a:rPr lang="zh-CN" altLang="en-US" sz="2800" dirty="0">
                <a:solidFill>
                  <a:schemeClr val="bg1"/>
                </a:solidFill>
                <a:latin typeface="+mn-lt"/>
                <a:ea typeface="宋体" panose="02010600030101010101" pitchFamily="2" charset="-122"/>
                <a:cs typeface="宋体" panose="02010600030101010101" pitchFamily="2" charset="-122"/>
              </a:rPr>
              <a:t>的寄存器，开始下一个线程的运行，这一过程叫作</a:t>
            </a:r>
            <a:r>
              <a:rPr lang="zh-CN" altLang="en-US" sz="2800" dirty="0">
                <a:solidFill>
                  <a:srgbClr val="FF0000"/>
                </a:solidFill>
                <a:latin typeface="+mn-lt"/>
                <a:ea typeface="宋体" panose="02010600030101010101" pitchFamily="2" charset="-122"/>
                <a:cs typeface="宋体" panose="02010600030101010101" pitchFamily="2" charset="-122"/>
              </a:rPr>
              <a:t>线程切换或上下文切换</a:t>
            </a:r>
            <a:r>
              <a:rPr lang="zh-CN" altLang="en-US" sz="2800" dirty="0" smtClean="0">
                <a:solidFill>
                  <a:schemeClr val="bg1"/>
                </a:solidFill>
                <a:latin typeface="+mn-lt"/>
                <a:ea typeface="宋体" panose="02010600030101010101" pitchFamily="2" charset="-122"/>
                <a:cs typeface="宋体" panose="02010600030101010101" pitchFamily="2" charset="-122"/>
              </a:rPr>
              <a:t>。</a:t>
            </a:r>
            <a:r>
              <a:rPr lang="zh-CN" altLang="en-US" sz="2800" dirty="0">
                <a:solidFill>
                  <a:schemeClr val="bg1"/>
                </a:solidFill>
                <a:latin typeface="+mn-lt"/>
                <a:ea typeface="宋体" panose="02010600030101010101" pitchFamily="2" charset="-122"/>
                <a:cs typeface="宋体" panose="02010600030101010101" pitchFamily="2" charset="-122"/>
              </a:rPr>
              <a:t>上下文的英文单词是</a:t>
            </a:r>
            <a:r>
              <a:rPr lang="en-US" altLang="zh-CN" sz="2800" dirty="0">
                <a:solidFill>
                  <a:srgbClr val="FF0000"/>
                </a:solidFill>
                <a:latin typeface="+mn-lt"/>
                <a:ea typeface="宋体" panose="02010600030101010101" pitchFamily="2" charset="-122"/>
                <a:cs typeface="宋体" panose="02010600030101010101" pitchFamily="2" charset="-122"/>
              </a:rPr>
              <a:t>context</a:t>
            </a:r>
            <a:r>
              <a:rPr lang="zh-CN" altLang="en-US" sz="2800" dirty="0">
                <a:solidFill>
                  <a:schemeClr val="bg1"/>
                </a:solidFill>
                <a:latin typeface="+mn-lt"/>
                <a:ea typeface="宋体" panose="02010600030101010101" pitchFamily="2" charset="-122"/>
                <a:cs typeface="宋体" panose="02010600030101010101" pitchFamily="2" charset="-122"/>
              </a:rPr>
              <a:t>，这个词具有场景、语境、来龙去脉的含义</a:t>
            </a:r>
            <a:r>
              <a:rPr lang="zh-CN" altLang="en-US" sz="2800" dirty="0" smtClean="0">
                <a:solidFill>
                  <a:schemeClr val="bg1"/>
                </a:solidFill>
                <a:latin typeface="+mn-lt"/>
                <a:ea typeface="宋体" panose="02010600030101010101" pitchFamily="2" charset="-122"/>
                <a:cs typeface="宋体" panose="02010600030101010101" pitchFamily="2" charset="-122"/>
              </a:rPr>
              <a:t>。</a:t>
            </a:r>
            <a:endParaRPr lang="en-US" altLang="zh-CN" sz="2800" dirty="0" smtClean="0">
              <a:solidFill>
                <a:schemeClr val="bg1"/>
              </a:solidFill>
              <a:latin typeface="+mn-lt"/>
              <a:ea typeface="宋体" panose="02010600030101010101" pitchFamily="2" charset="-122"/>
              <a:cs typeface="宋体" panose="02010600030101010101" pitchFamily="2" charset="-122"/>
            </a:endParaRPr>
          </a:p>
          <a:p>
            <a:pPr indent="711200" algn="just" eaLnBrk="1" latinLnBrk="0">
              <a:spcAft>
                <a:spcPts val="0"/>
              </a:spcAft>
              <a:buClrTx/>
              <a:buSzTx/>
              <a:buNone/>
              <a:extLst>
                <a:ext uri="{35155182-B16C-46BC-9424-99874614C6A1}">
                  <wpsdc:indentchars xmlns:wpsdc="http://www.wps.cn/officeDocument/2017/drawingmlCustomData" xmlns="" val="200" checksum="3773799597"/>
                </a:ext>
              </a:extLst>
            </a:pPr>
            <a:r>
              <a:rPr lang="zh-CN" altLang="en-US" sz="2800" dirty="0" smtClean="0">
                <a:solidFill>
                  <a:srgbClr val="FF0000"/>
                </a:solidFill>
                <a:latin typeface="+mn-lt"/>
                <a:ea typeface="宋体" panose="02010600030101010101" pitchFamily="2" charset="-122"/>
                <a:cs typeface="宋体" panose="02010600030101010101" pitchFamily="2" charset="-122"/>
              </a:rPr>
              <a:t>要点</a:t>
            </a:r>
            <a:r>
              <a:rPr lang="zh-CN" altLang="en-US" sz="2800" dirty="0" smtClean="0">
                <a:solidFill>
                  <a:schemeClr val="bg1"/>
                </a:solidFill>
                <a:latin typeface="+mn-lt"/>
                <a:ea typeface="宋体" panose="02010600030101010101" pitchFamily="2" charset="-122"/>
                <a:cs typeface="宋体" panose="02010600030101010101" pitchFamily="2" charset="-122"/>
              </a:rPr>
              <a:t>：线程栈、</a:t>
            </a:r>
            <a:r>
              <a:rPr lang="en-US" altLang="zh-CN" sz="2800" dirty="0" smtClean="0">
                <a:solidFill>
                  <a:schemeClr val="bg1"/>
                </a:solidFill>
                <a:latin typeface="+mn-lt"/>
                <a:ea typeface="宋体" panose="02010600030101010101" pitchFamily="2" charset="-122"/>
                <a:cs typeface="宋体" panose="02010600030101010101" pitchFamily="2" charset="-122"/>
              </a:rPr>
              <a:t>SP</a:t>
            </a:r>
            <a:r>
              <a:rPr lang="zh-CN" altLang="en-US" sz="2800" dirty="0" smtClean="0">
                <a:solidFill>
                  <a:schemeClr val="bg1"/>
                </a:solidFill>
                <a:latin typeface="+mn-lt"/>
                <a:ea typeface="宋体" panose="02010600030101010101" pitchFamily="2" charset="-122"/>
                <a:cs typeface="宋体" panose="02010600030101010101" pitchFamily="2" charset="-122"/>
              </a:rPr>
              <a:t>、</a:t>
            </a:r>
            <a:r>
              <a:rPr lang="en-US" altLang="zh-CN" sz="2800" dirty="0" smtClean="0">
                <a:solidFill>
                  <a:schemeClr val="bg1"/>
                </a:solidFill>
                <a:latin typeface="+mn-lt"/>
                <a:ea typeface="宋体" panose="02010600030101010101" pitchFamily="2" charset="-122"/>
                <a:cs typeface="宋体" panose="02010600030101010101" pitchFamily="2" charset="-122"/>
              </a:rPr>
              <a:t>PC</a:t>
            </a:r>
            <a:endParaRPr lang="en-US" altLang="zh-CN" sz="2800" dirty="0">
              <a:solidFill>
                <a:schemeClr val="bg1"/>
              </a:solidFill>
              <a:latin typeface="+mn-lt"/>
              <a:ea typeface="宋体" panose="02010600030101010101" pitchFamily="2" charset="-122"/>
              <a:cs typeface="宋体" panose="02010600030101010101" pitchFamily="2" charset="-122"/>
            </a:endParaRPr>
          </a:p>
        </p:txBody>
      </p:sp>
      <p:sp>
        <p:nvSpPr>
          <p:cNvPr id="8" name="圆角矩形 7"/>
          <p:cNvSpPr/>
          <p:nvPr/>
        </p:nvSpPr>
        <p:spPr bwMode="auto">
          <a:xfrm>
            <a:off x="0" y="776951"/>
            <a:ext cx="5472608"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sz="2800" b="0" kern="100" dirty="0">
                <a:latin typeface="Times New Roman" panose="02020603050405020304" pitchFamily="18" charset="0"/>
                <a:ea typeface="黑体" panose="02010609060101010101" pitchFamily="49" charset="-122"/>
                <a:cs typeface="Times New Roman" panose="02020603050405020304" pitchFamily="18" charset="0"/>
              </a:rPr>
              <a:t>1.2.</a:t>
            </a:r>
            <a:r>
              <a:rPr lang="en-US" sz="2800" b="0" kern="100" dirty="0">
                <a:latin typeface="Times New Roman" panose="02020603050405020304" pitchFamily="18" charset="0"/>
                <a:ea typeface="黑体" panose="02010609060101010101" pitchFamily="49" charset="-122"/>
                <a:cs typeface="Times New Roman" panose="02020603050405020304" pitchFamily="18" charset="0"/>
              </a:rPr>
              <a:t>3</a:t>
            </a:r>
            <a:r>
              <a:rPr sz="2800" b="0" kern="100" dirty="0">
                <a:latin typeface="Times New Roman" panose="02020603050405020304" pitchFamily="18" charset="0"/>
                <a:ea typeface="黑体" panose="02010609060101010101" pitchFamily="49" charset="-122"/>
                <a:cs typeface="Times New Roman" panose="02020603050405020304" pitchFamily="18" charset="0"/>
              </a:rPr>
              <a:t> </a:t>
            </a:r>
            <a:r>
              <a:rPr sz="2800" b="0" kern="100" dirty="0" err="1">
                <a:latin typeface="Times New Roman" panose="02020603050405020304" pitchFamily="18" charset="0"/>
                <a:ea typeface="黑体" panose="02010609060101010101" pitchFamily="49" charset="-122"/>
                <a:cs typeface="Times New Roman" panose="02020603050405020304" pitchFamily="18" charset="0"/>
              </a:rPr>
              <a:t>线程</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类其他</a:t>
            </a:r>
            <a:r>
              <a:rPr sz="2800" b="0" kern="100" dirty="0" err="1">
                <a:latin typeface="Times New Roman" panose="02020603050405020304" pitchFamily="18" charset="0"/>
                <a:ea typeface="黑体" panose="02010609060101010101" pitchFamily="49" charset="-122"/>
                <a:cs typeface="Times New Roman" panose="02020603050405020304" pitchFamily="18" charset="0"/>
              </a:rPr>
              <a:t>基本</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概念</a:t>
            </a:r>
            <a:endParaRPr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15</a:t>
            </a:fld>
            <a:r>
              <a:rPr lang="zh-CN" altLang="en-US" smtClean="0">
                <a:ea typeface="宋体" panose="02010600030101010101" pitchFamily="2" charset="-122"/>
              </a:rPr>
              <a:t>页 共</a:t>
            </a:r>
            <a:r>
              <a:rPr lang="en-US" altLang="zh-CN" smtClean="0">
                <a:ea typeface="宋体" panose="02010600030101010101" pitchFamily="2" charset="-122"/>
              </a:rPr>
              <a:t>27</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1" name="圆角矩形 10"/>
          <p:cNvSpPr/>
          <p:nvPr/>
        </p:nvSpPr>
        <p:spPr bwMode="auto">
          <a:xfrm>
            <a:off x="479376" y="987332"/>
            <a:ext cx="11040110" cy="498390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algn="just" eaLnBrk="1" latinLnBrk="0">
              <a:spcAft>
                <a:spcPts val="0"/>
              </a:spcAft>
              <a:buClrTx/>
              <a:buSzTx/>
              <a:buFontTx/>
              <a:buNone/>
              <a:extLst>
                <a:ext uri="{35155182-B16C-46BC-9424-99874614C6A1}">
                  <wpsdc:indentchars xmlns:wpsdc="http://www.wps.cn/officeDocument/2017/drawingmlCustomData" xmlns="" val="200" checksum="3773799597"/>
                </a:ext>
              </a:extLst>
            </a:pPr>
            <a:r>
              <a:rPr lang="en-US" kern="100" dirty="0" smtClean="0">
                <a:solidFill>
                  <a:srgbClr val="FFFF00"/>
                </a:solidFill>
                <a:latin typeface="+mn-lt"/>
                <a:ea typeface="黑体" panose="02010609060101010101" pitchFamily="49" charset="-122"/>
                <a:cs typeface="Times New Roman" panose="02020603050405020304" pitchFamily="18" charset="0"/>
                <a:sym typeface="+mn-ea"/>
              </a:rPr>
              <a:t>2</a:t>
            </a:r>
            <a:r>
              <a:rPr kern="100" dirty="0" smtClean="0">
                <a:solidFill>
                  <a:srgbClr val="FFFF00"/>
                </a:solidFill>
                <a:latin typeface="+mn-lt"/>
                <a:ea typeface="黑体" panose="02010609060101010101" pitchFamily="49" charset="-122"/>
                <a:cs typeface="Times New Roman" panose="02020603050405020304" pitchFamily="18" charset="0"/>
                <a:sym typeface="+mn-ea"/>
              </a:rPr>
              <a:t>．线程优先级</a:t>
            </a:r>
            <a:r>
              <a:rPr lang="en-US" kern="100" dirty="0" smtClean="0">
                <a:solidFill>
                  <a:srgbClr val="FFFF00"/>
                </a:solidFill>
                <a:latin typeface="+mn-lt"/>
                <a:ea typeface="黑体" panose="02010609060101010101" pitchFamily="49" charset="-122"/>
                <a:cs typeface="Times New Roman" panose="02020603050405020304" pitchFamily="18" charset="0"/>
                <a:sym typeface="+mn-ea"/>
              </a:rPr>
              <a:t>(</a:t>
            </a:r>
            <a:r>
              <a:rPr lang="zh-CN" altLang="en-US" kern="100" dirty="0" smtClean="0">
                <a:solidFill>
                  <a:srgbClr val="FFFF00"/>
                </a:solidFill>
                <a:latin typeface="+mn-lt"/>
                <a:ea typeface="黑体" panose="02010609060101010101" pitchFamily="49" charset="-122"/>
                <a:cs typeface="Times New Roman" panose="02020603050405020304" pitchFamily="18" charset="0"/>
                <a:sym typeface="+mn-ea"/>
              </a:rPr>
              <a:t>了解）</a:t>
            </a:r>
            <a:endParaRPr lang="en-US" kern="100" dirty="0" smtClean="0">
              <a:solidFill>
                <a:srgbClr val="FFFF00"/>
              </a:solidFill>
              <a:latin typeface="+mn-lt"/>
              <a:ea typeface="黑体" panose="02010609060101010101" pitchFamily="49" charset="-122"/>
              <a:cs typeface="Times New Roman" panose="02020603050405020304" pitchFamily="18" charset="0"/>
              <a:sym typeface="+mn-ea"/>
            </a:endParaRPr>
          </a:p>
          <a:p>
            <a:pPr indent="711200" algn="just" eaLnBrk="1" latinLnBrk="0">
              <a:spcAft>
                <a:spcPts val="0"/>
              </a:spcAft>
              <a:buClrTx/>
              <a:buSzTx/>
              <a:buFontTx/>
              <a:buNone/>
              <a:extLst>
                <a:ext uri="{35155182-B16C-46BC-9424-99874614C6A1}">
                  <wpsdc:indentchars xmlns:wpsdc="http://www.wps.cn/officeDocument/2017/drawingmlCustomData" xmlns="" val="200" checksum="3773799597"/>
                </a:ext>
              </a:extLst>
            </a:pPr>
            <a:r>
              <a:rPr lang="zh-CN" altLang="en-US" dirty="0">
                <a:solidFill>
                  <a:schemeClr val="bg1"/>
                </a:solidFill>
                <a:latin typeface="+mn-lt"/>
                <a:ea typeface="宋体" panose="02010600030101010101" pitchFamily="2" charset="-122"/>
                <a:cs typeface="Times New Roman" panose="02020603050405020304" pitchFamily="18" charset="0"/>
              </a:rPr>
              <a:t>在一个多线程系统中，每个线程都有一个优先级，</a:t>
            </a:r>
            <a:r>
              <a:rPr lang="en-US" altLang="zh-CN" dirty="0">
                <a:solidFill>
                  <a:schemeClr val="bg1"/>
                </a:solidFill>
                <a:latin typeface="+mn-lt"/>
                <a:ea typeface="宋体" panose="02010600030101010101" pitchFamily="2" charset="-122"/>
                <a:cs typeface="Times New Roman" panose="02020603050405020304" pitchFamily="18" charset="0"/>
              </a:rPr>
              <a:t>RTOS</a:t>
            </a:r>
            <a:r>
              <a:rPr lang="zh-CN" altLang="en-US" dirty="0">
                <a:solidFill>
                  <a:schemeClr val="bg1"/>
                </a:solidFill>
                <a:latin typeface="+mn-lt"/>
                <a:ea typeface="宋体" panose="02010600030101010101" pitchFamily="2" charset="-122"/>
                <a:cs typeface="Times New Roman" panose="02020603050405020304" pitchFamily="18" charset="0"/>
              </a:rPr>
              <a:t>根据线程的优先级等进行线程调度，一般情况下优先级高的线程先运行。了解有关概念：</a:t>
            </a:r>
            <a:r>
              <a:rPr lang="en-US" altLang="zh-CN" dirty="0" err="1">
                <a:solidFill>
                  <a:schemeClr val="bg1"/>
                </a:solidFill>
                <a:latin typeface="+mn-lt"/>
                <a:ea typeface="宋体" panose="02010600030101010101" pitchFamily="2" charset="-122"/>
                <a:cs typeface="Times New Roman" panose="02020603050405020304" pitchFamily="18" charset="0"/>
              </a:rPr>
              <a:t>优先级驱动</a:t>
            </a:r>
            <a:r>
              <a:rPr lang="zh-CN" altLang="en-US" dirty="0">
                <a:solidFill>
                  <a:schemeClr val="bg1"/>
                </a:solidFill>
                <a:latin typeface="+mn-lt"/>
                <a:ea typeface="宋体" panose="02010600030101010101" pitchFamily="2" charset="-122"/>
                <a:cs typeface="Times New Roman" panose="02020603050405020304" pitchFamily="18" charset="0"/>
              </a:rPr>
              <a:t>、</a:t>
            </a:r>
            <a:r>
              <a:rPr lang="en-US" altLang="zh-CN" dirty="0" err="1">
                <a:solidFill>
                  <a:schemeClr val="bg1"/>
                </a:solidFill>
                <a:latin typeface="+mn-lt"/>
                <a:ea typeface="宋体" panose="02010600030101010101" pitchFamily="2" charset="-122"/>
                <a:cs typeface="Times New Roman" panose="02020603050405020304" pitchFamily="18" charset="0"/>
              </a:rPr>
              <a:t>优先级反转</a:t>
            </a:r>
            <a:r>
              <a:rPr lang="zh-CN" altLang="en-US" dirty="0">
                <a:solidFill>
                  <a:schemeClr val="bg1"/>
                </a:solidFill>
                <a:latin typeface="+mn-lt"/>
                <a:ea typeface="宋体" panose="02010600030101010101" pitchFamily="2" charset="-122"/>
                <a:cs typeface="Times New Roman" panose="02020603050405020304" pitchFamily="18" charset="0"/>
              </a:rPr>
              <a:t>、</a:t>
            </a:r>
            <a:r>
              <a:rPr lang="en-US" altLang="zh-CN" dirty="0" err="1">
                <a:solidFill>
                  <a:schemeClr val="bg1"/>
                </a:solidFill>
                <a:latin typeface="+mn-lt"/>
                <a:ea typeface="宋体" panose="02010600030101010101" pitchFamily="2" charset="-122"/>
                <a:cs typeface="Times New Roman" panose="02020603050405020304" pitchFamily="18" charset="0"/>
              </a:rPr>
              <a:t>优先级继承</a:t>
            </a:r>
            <a:r>
              <a:rPr lang="zh-CN" altLang="en-US" dirty="0">
                <a:solidFill>
                  <a:schemeClr val="bg1"/>
                </a:solidFill>
                <a:latin typeface="+mn-lt"/>
                <a:ea typeface="宋体" panose="02010600030101010101" pitchFamily="2" charset="-122"/>
                <a:cs typeface="Times New Roman" panose="02020603050405020304" pitchFamily="18" charset="0"/>
              </a:rPr>
              <a:t>。</a:t>
            </a:r>
            <a:endParaRPr dirty="0">
              <a:solidFill>
                <a:schemeClr val="bg1"/>
              </a:solidFill>
              <a:latin typeface="+mn-lt"/>
              <a:ea typeface="宋体" panose="02010600030101010101" pitchFamily="2" charset="-122"/>
              <a:cs typeface="Times New Roman" panose="02020603050405020304" pitchFamily="18" charset="0"/>
            </a:endParaRPr>
          </a:p>
          <a:p>
            <a:pPr indent="711200" algn="just" eaLnBrk="1">
              <a:spcAft>
                <a:spcPts val="0"/>
              </a:spcAft>
              <a:extLst>
                <a:ext uri="{35155182-B16C-46BC-9424-99874614C6A1}">
                  <wpsdc:indentchars xmlns:wpsdc="http://www.wps.cn/officeDocument/2017/drawingmlCustomData" xmlns="" val="200" checksum="3773799597"/>
                </a:ext>
              </a:extLst>
            </a:pPr>
            <a:r>
              <a:rPr lang="en-US" altLang="zh-CN" kern="100" dirty="0">
                <a:solidFill>
                  <a:srgbClr val="FFFF00"/>
                </a:solidFill>
                <a:latin typeface="+mn-lt"/>
                <a:ea typeface="黑体" panose="02010609060101010101" pitchFamily="49" charset="-122"/>
                <a:cs typeface="Times New Roman" panose="02020603050405020304" pitchFamily="18" charset="0"/>
                <a:sym typeface="+mn-ea"/>
              </a:rPr>
              <a:t>3</a:t>
            </a:r>
            <a:r>
              <a:rPr lang="zh-CN" altLang="en-US" kern="100" dirty="0">
                <a:solidFill>
                  <a:srgbClr val="FFFF00"/>
                </a:solidFill>
                <a:latin typeface="+mn-lt"/>
                <a:ea typeface="黑体" panose="02010609060101010101" pitchFamily="49" charset="-122"/>
                <a:cs typeface="Times New Roman" panose="02020603050405020304" pitchFamily="18" charset="0"/>
                <a:sym typeface="+mn-ea"/>
              </a:rPr>
              <a:t>．线程间通信（后面重点学习的内容，</a:t>
            </a:r>
            <a:r>
              <a:rPr lang="en-US" altLang="zh-CN" kern="100" dirty="0">
                <a:solidFill>
                  <a:srgbClr val="FFFF00"/>
                </a:solidFill>
                <a:latin typeface="+mn-lt"/>
                <a:ea typeface="黑体" panose="02010609060101010101" pitchFamily="49" charset="-122"/>
                <a:cs typeface="Times New Roman" panose="02020603050405020304" pitchFamily="18" charset="0"/>
                <a:sym typeface="+mn-ea"/>
              </a:rPr>
              <a:t>RTOS</a:t>
            </a:r>
            <a:r>
              <a:rPr lang="zh-CN" altLang="en-US" kern="100" dirty="0">
                <a:solidFill>
                  <a:srgbClr val="FFFF00"/>
                </a:solidFill>
                <a:latin typeface="+mn-lt"/>
                <a:ea typeface="黑体" panose="02010609060101010101" pitchFamily="49" charset="-122"/>
                <a:cs typeface="Times New Roman" panose="02020603050405020304" pitchFamily="18" charset="0"/>
                <a:sym typeface="+mn-ea"/>
              </a:rPr>
              <a:t>为我们服务的）</a:t>
            </a:r>
            <a:endParaRPr lang="zh-CN" altLang="en-US" kern="100" dirty="0">
              <a:solidFill>
                <a:srgbClr val="FFFF00"/>
              </a:solidFill>
              <a:latin typeface="+mn-lt"/>
              <a:ea typeface="黑体" panose="02010609060101010101" pitchFamily="49" charset="-122"/>
              <a:cs typeface="Times New Roman" panose="02020603050405020304" pitchFamily="18" charset="0"/>
            </a:endParaRPr>
          </a:p>
          <a:p>
            <a:pPr indent="711200" algn="just" eaLnBrk="1" latinLnBrk="0">
              <a:spcAft>
                <a:spcPts val="0"/>
              </a:spcAft>
              <a:buClrTx/>
              <a:buSzTx/>
              <a:buFontTx/>
              <a:buNone/>
              <a:extLst>
                <a:ext uri="{35155182-B16C-46BC-9424-99874614C6A1}">
                  <wpsdc:indentchars xmlns="" xmlns:wpsdc="http://www.wps.cn/officeDocument/2017/drawingmlCustomData" xmlns:lc="http://schemas.openxmlformats.org/drawingml/2006/lockedCanvas" val="200" checksum="3773799597"/>
                </a:ext>
              </a:extLst>
            </a:pPr>
            <a:r>
              <a:rPr lang="zh-CN" altLang="en-US" dirty="0">
                <a:solidFill>
                  <a:schemeClr val="bg1"/>
                </a:solidFill>
                <a:latin typeface="+mn-lt"/>
                <a:ea typeface="宋体" panose="02010600030101010101" pitchFamily="2" charset="-122"/>
                <a:cs typeface="Times New Roman" panose="02020603050405020304" pitchFamily="18" charset="0"/>
                <a:sym typeface="+mn-ea"/>
              </a:rPr>
              <a:t>线程间通信是指线程间的信息交换，其作用是实现线程间同步及数据传输。同步是指根据线程间的合作关系，协调不同线程间的执行顺序。线程间通信的方式主要有</a:t>
            </a:r>
            <a:r>
              <a:rPr lang="zh-CN" altLang="en-US" dirty="0">
                <a:solidFill>
                  <a:srgbClr val="FF0000"/>
                </a:solidFill>
                <a:latin typeface="+mn-lt"/>
                <a:ea typeface="宋体" panose="02010600030101010101" pitchFamily="2" charset="-122"/>
                <a:cs typeface="Times New Roman" panose="02020603050405020304" pitchFamily="18" charset="0"/>
                <a:sym typeface="+mn-ea"/>
              </a:rPr>
              <a:t>事件、消息队列、信号量、互斥量</a:t>
            </a:r>
            <a:r>
              <a:rPr lang="zh-CN" altLang="en-US" dirty="0">
                <a:solidFill>
                  <a:schemeClr val="bg1"/>
                </a:solidFill>
                <a:latin typeface="+mn-lt"/>
                <a:ea typeface="宋体" panose="02010600030101010101" pitchFamily="2" charset="-122"/>
                <a:cs typeface="Times New Roman" panose="02020603050405020304" pitchFamily="18" charset="0"/>
                <a:sym typeface="+mn-ea"/>
              </a:rPr>
              <a:t>等</a:t>
            </a:r>
            <a:r>
              <a:rPr lang="zh-CN" altLang="en-US" dirty="0" smtClean="0">
                <a:solidFill>
                  <a:schemeClr val="bg1"/>
                </a:solidFill>
                <a:latin typeface="+mn-lt"/>
                <a:ea typeface="宋体" panose="02010600030101010101" pitchFamily="2" charset="-122"/>
                <a:cs typeface="Times New Roman" panose="02020603050405020304" pitchFamily="18" charset="0"/>
                <a:sym typeface="+mn-ea"/>
              </a:rPr>
              <a:t>。</a:t>
            </a:r>
            <a:endParaRPr lang="en-US" altLang="zh-CN" dirty="0" smtClean="0">
              <a:solidFill>
                <a:schemeClr val="bg1"/>
              </a:solidFill>
              <a:latin typeface="+mn-lt"/>
              <a:ea typeface="宋体" panose="02010600030101010101" pitchFamily="2" charset="-122"/>
              <a:cs typeface="Times New Roman" panose="02020603050405020304" pitchFamily="18" charset="0"/>
              <a:sym typeface="+mn-ea"/>
            </a:endParaRPr>
          </a:p>
          <a:p>
            <a:pPr indent="711200" algn="just" eaLnBrk="1">
              <a:spcAft>
                <a:spcPts val="0"/>
              </a:spcAft>
              <a:extLst>
                <a:ext uri="{35155182-B16C-46BC-9424-99874614C6A1}">
                  <wpsdc:indentchars xmlns:wpsdc="http://www.wps.cn/officeDocument/2017/drawingmlCustomData" xmlns="" val="200" checksum="3773799597"/>
                </a:ext>
              </a:extLst>
            </a:pPr>
            <a:r>
              <a:rPr lang="en-US" altLang="zh-CN" kern="100" dirty="0">
                <a:solidFill>
                  <a:srgbClr val="FFFF00"/>
                </a:solidFill>
                <a:latin typeface="+mn-lt"/>
                <a:ea typeface="黑体" panose="02010609060101010101" pitchFamily="49" charset="-122"/>
                <a:cs typeface="Times New Roman" panose="02020603050405020304" pitchFamily="18" charset="0"/>
              </a:rPr>
              <a:t>4</a:t>
            </a:r>
            <a:r>
              <a:rPr lang="zh-CN" altLang="zh-CN" kern="100" dirty="0">
                <a:solidFill>
                  <a:srgbClr val="FFFF00"/>
                </a:solidFill>
                <a:latin typeface="+mn-lt"/>
                <a:ea typeface="黑体" panose="02010609060101010101" pitchFamily="49" charset="-122"/>
                <a:cs typeface="Times New Roman" panose="02020603050405020304" pitchFamily="18" charset="0"/>
              </a:rPr>
              <a:t>．资源</a:t>
            </a:r>
            <a:r>
              <a:rPr lang="zh-CN" altLang="en-US" kern="100" dirty="0">
                <a:solidFill>
                  <a:srgbClr val="FFFF00"/>
                </a:solidFill>
                <a:latin typeface="+mn-lt"/>
                <a:ea typeface="黑体" panose="02010609060101010101" pitchFamily="49" charset="-122"/>
                <a:cs typeface="Times New Roman" panose="02020603050405020304" pitchFamily="18" charset="0"/>
              </a:rPr>
              <a:t>（了解）</a:t>
            </a:r>
            <a:endParaRPr lang="zh-CN" altLang="zh-CN" kern="100" dirty="0">
              <a:solidFill>
                <a:srgbClr val="FFFF00"/>
              </a:solidFill>
              <a:latin typeface="+mn-lt"/>
              <a:ea typeface="黑体" panose="02010609060101010101" pitchFamily="49" charset="-122"/>
              <a:cs typeface="Times New Roman" panose="02020603050405020304" pitchFamily="18" charset="0"/>
            </a:endParaRPr>
          </a:p>
          <a:p>
            <a:pPr indent="711200" algn="just" eaLnBrk="1">
              <a:spcAft>
                <a:spcPts val="0"/>
              </a:spcAft>
              <a:extLst>
                <a:ext uri="{35155182-B16C-46BC-9424-99874614C6A1}">
                  <wpsdc:indentchars xmlns="" xmlns:wpsdc="http://www.wps.cn/officeDocument/2017/drawingmlCustomData" xmlns:lc="http://schemas.openxmlformats.org/drawingml/2006/lockedCanvas" val="200" checksum="3773799597"/>
                </a:ext>
              </a:extLst>
            </a:pPr>
            <a:r>
              <a:rPr lang="en-US" altLang="zh-CN" dirty="0">
                <a:solidFill>
                  <a:schemeClr val="bg1"/>
                </a:solidFill>
                <a:latin typeface="+mn-lt"/>
                <a:ea typeface="宋体" panose="02010600030101010101" pitchFamily="2" charset="-122"/>
                <a:cs typeface="Times New Roman" panose="02020603050405020304" pitchFamily="18" charset="0"/>
              </a:rPr>
              <a:t>RTOS</a:t>
            </a:r>
            <a:r>
              <a:rPr lang="zh-CN" altLang="zh-CN" dirty="0">
                <a:solidFill>
                  <a:schemeClr val="bg1"/>
                </a:solidFill>
                <a:latin typeface="+mn-lt"/>
                <a:ea typeface="宋体" panose="02010600030101010101" pitchFamily="2" charset="-122"/>
                <a:cs typeface="Times New Roman" panose="02020603050405020304" pitchFamily="18" charset="0"/>
              </a:rPr>
              <a:t>中的资源是指任何被线程所占用的实体，可以是输入</a:t>
            </a:r>
            <a:r>
              <a:rPr lang="en-US" altLang="zh-CN" dirty="0">
                <a:solidFill>
                  <a:schemeClr val="bg1"/>
                </a:solidFill>
                <a:latin typeface="+mn-lt"/>
                <a:ea typeface="宋体" panose="02010600030101010101" pitchFamily="2" charset="-122"/>
                <a:cs typeface="Times New Roman" panose="02020603050405020304" pitchFamily="18" charset="0"/>
              </a:rPr>
              <a:t>/</a:t>
            </a:r>
            <a:r>
              <a:rPr lang="zh-CN" altLang="zh-CN" dirty="0">
                <a:solidFill>
                  <a:schemeClr val="bg1"/>
                </a:solidFill>
                <a:latin typeface="+mn-lt"/>
                <a:ea typeface="宋体" panose="02010600030101010101" pitchFamily="2" charset="-122"/>
                <a:cs typeface="Times New Roman" panose="02020603050405020304" pitchFamily="18" charset="0"/>
              </a:rPr>
              <a:t>输出设备，例如显示器，也可以是一个变量、结构或数组等。涉及资源的主要概念有：共享资源、互斥与死锁等</a:t>
            </a:r>
            <a:r>
              <a:rPr lang="zh-CN" altLang="zh-CN" dirty="0" smtClean="0">
                <a:solidFill>
                  <a:schemeClr val="bg1"/>
                </a:solidFill>
                <a:latin typeface="+mn-lt"/>
                <a:ea typeface="宋体" panose="02010600030101010101" pitchFamily="2" charset="-122"/>
                <a:cs typeface="Times New Roman" panose="02020603050405020304" pitchFamily="18" charset="0"/>
              </a:rPr>
              <a:t>。</a:t>
            </a:r>
            <a:endParaRPr lang="zh-CN" altLang="en-US" dirty="0">
              <a:solidFill>
                <a:schemeClr val="bg1"/>
              </a:solidFill>
              <a:latin typeface="+mn-lt"/>
              <a:ea typeface="宋体" panose="02010600030101010101" pitchFamily="2" charset="-122"/>
              <a:cs typeface="Times New Roman" panose="02020603050405020304" pitchFamily="18" charset="0"/>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16</a:t>
            </a:fld>
            <a:r>
              <a:rPr lang="zh-CN" altLang="en-US" smtClean="0">
                <a:ea typeface="宋体" panose="02010600030101010101" pitchFamily="2" charset="-122"/>
              </a:rPr>
              <a:t>页 共</a:t>
            </a:r>
            <a:r>
              <a:rPr lang="en-US" altLang="zh-CN" smtClean="0">
                <a:ea typeface="宋体" panose="02010600030101010101" pitchFamily="2" charset="-122"/>
              </a:rPr>
              <a:t>27</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8" name="圆角矩形 7"/>
          <p:cNvSpPr/>
          <p:nvPr/>
        </p:nvSpPr>
        <p:spPr bwMode="auto">
          <a:xfrm>
            <a:off x="544930" y="1077990"/>
            <a:ext cx="11095686"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l"/>
            <a:r>
              <a:rPr lang="zh-CN" altLang="en-US" sz="3600" b="0" dirty="0">
                <a:solidFill>
                  <a:schemeClr val="accent6"/>
                </a:solidFill>
                <a:latin typeface="+mn-lt"/>
                <a:ea typeface="黑体" panose="02010609060101010101" pitchFamily="49" charset="-122"/>
              </a:rPr>
              <a:t>1.</a:t>
            </a:r>
            <a:r>
              <a:rPr lang="en-US" altLang="zh-CN" sz="3600" b="0" dirty="0">
                <a:solidFill>
                  <a:schemeClr val="accent6"/>
                </a:solidFill>
                <a:latin typeface="+mn-lt"/>
                <a:ea typeface="黑体" panose="02010609060101010101" pitchFamily="49" charset="-122"/>
              </a:rPr>
              <a:t>3</a:t>
            </a:r>
            <a:r>
              <a:rPr lang="zh-CN" altLang="en-US" sz="3600" b="0" dirty="0">
                <a:solidFill>
                  <a:schemeClr val="accent6"/>
                </a:solidFill>
                <a:latin typeface="+mn-lt"/>
                <a:ea typeface="黑体" panose="02010609060101010101" pitchFamily="49" charset="-122"/>
              </a:rPr>
              <a:t> 线程的三要素、四种状态及三种基本形式</a:t>
            </a:r>
          </a:p>
        </p:txBody>
      </p:sp>
      <p:sp>
        <p:nvSpPr>
          <p:cNvPr id="2" name="圆角矩形 1"/>
          <p:cNvSpPr/>
          <p:nvPr/>
        </p:nvSpPr>
        <p:spPr bwMode="auto">
          <a:xfrm>
            <a:off x="544930" y="2563990"/>
            <a:ext cx="11040110" cy="3465724"/>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algn="just" eaLnBrk="1" latinLnBrk="0">
              <a:spcAft>
                <a:spcPts val="0"/>
              </a:spcAft>
              <a:extLst>
                <a:ext uri="{35155182-B16C-46BC-9424-99874614C6A1}">
                  <wpsdc:indentchars xmlns:wpsdc="http://www.wps.cn/officeDocument/2017/drawingmlCustomData" xmlns="" val="200" checksum="3773799597"/>
                </a:ext>
              </a:extLst>
            </a:pPr>
            <a:r>
              <a:rPr lang="zh-CN" altLang="en-US" sz="2800" dirty="0">
                <a:solidFill>
                  <a:schemeClr val="bg1"/>
                </a:solidFill>
                <a:ea typeface="宋体" panose="02010600030101010101" pitchFamily="2" charset="-122"/>
              </a:rPr>
              <a:t>从线程的存储结构上看，</a:t>
            </a:r>
            <a:r>
              <a:rPr lang="zh-CN" altLang="en-US" sz="2800" dirty="0">
                <a:solidFill>
                  <a:srgbClr val="FFFF00"/>
                </a:solidFill>
                <a:ea typeface="宋体" panose="02010600030101010101" pitchFamily="2" charset="-122"/>
              </a:rPr>
              <a:t>线程由三个部分组成：线程函数、线程堆栈、线程描述符</a:t>
            </a:r>
            <a:r>
              <a:rPr lang="zh-CN" altLang="en-US" sz="2800" dirty="0">
                <a:solidFill>
                  <a:schemeClr val="bg1"/>
                </a:solidFill>
                <a:ea typeface="宋体" panose="02010600030101010101" pitchFamily="2" charset="-122"/>
              </a:rPr>
              <a:t>，这就是线程的三要素。</a:t>
            </a:r>
          </a:p>
          <a:p>
            <a:pPr indent="711200" algn="just" eaLnBrk="1" latinLnBrk="0">
              <a:spcAft>
                <a:spcPts val="0"/>
              </a:spcAft>
              <a:buClrTx/>
              <a:buSzTx/>
              <a:buFontTx/>
              <a:extLst>
                <a:ext uri="{35155182-B16C-46BC-9424-99874614C6A1}">
                  <wpsdc:indentchars xmlns:wpsdc="http://www.wps.cn/officeDocument/2017/drawingmlCustomData" xmlns="" val="200" checksum="3773799597"/>
                </a:ext>
              </a:extLst>
            </a:pPr>
            <a:r>
              <a:rPr lang="zh-CN" altLang="en-US" sz="2800" dirty="0">
                <a:solidFill>
                  <a:srgbClr val="FFFF00"/>
                </a:solidFill>
                <a:ea typeface="宋体" panose="02010600030101010101" pitchFamily="2" charset="-122"/>
                <a:sym typeface="+mn-ea"/>
              </a:rPr>
              <a:t>线程函数</a:t>
            </a:r>
            <a:r>
              <a:rPr lang="zh-CN" altLang="en-US" sz="2800" dirty="0">
                <a:solidFill>
                  <a:schemeClr val="bg1"/>
                </a:solidFill>
                <a:ea typeface="宋体" panose="02010600030101010101" pitchFamily="2" charset="-122"/>
                <a:sym typeface="+mn-ea"/>
              </a:rPr>
              <a:t>：线程要完成具体功能的程序；</a:t>
            </a:r>
            <a:endParaRPr lang="zh-CN" altLang="en-US" sz="2800" dirty="0">
              <a:solidFill>
                <a:schemeClr val="bg1"/>
              </a:solidFill>
              <a:ea typeface="宋体" panose="02010600030101010101" pitchFamily="2" charset="-122"/>
            </a:endParaRPr>
          </a:p>
          <a:p>
            <a:pPr indent="711200" algn="just" eaLnBrk="1" latinLnBrk="0">
              <a:spcAft>
                <a:spcPts val="0"/>
              </a:spcAft>
              <a:buClrTx/>
              <a:buSzTx/>
              <a:buFontTx/>
              <a:extLst>
                <a:ext uri="{35155182-B16C-46BC-9424-99874614C6A1}">
                  <wpsdc:indentchars xmlns:wpsdc="http://www.wps.cn/officeDocument/2017/drawingmlCustomData" xmlns="" val="200" checksum="3773799597"/>
                </a:ext>
              </a:extLst>
            </a:pPr>
            <a:r>
              <a:rPr lang="zh-CN" altLang="en-US" sz="2800" dirty="0">
                <a:solidFill>
                  <a:srgbClr val="FFFF00"/>
                </a:solidFill>
                <a:ea typeface="宋体" panose="02010600030101010101" pitchFamily="2" charset="-122"/>
                <a:sym typeface="+mn-ea"/>
              </a:rPr>
              <a:t>线程堆栈</a:t>
            </a:r>
            <a:r>
              <a:rPr lang="zh-CN" altLang="en-US" sz="2800" dirty="0">
                <a:solidFill>
                  <a:schemeClr val="bg1"/>
                </a:solidFill>
                <a:ea typeface="宋体" panose="02010600030101010101" pitchFamily="2" charset="-122"/>
                <a:sym typeface="+mn-ea"/>
              </a:rPr>
              <a:t>：每个线程拥有自己独立的线程堆栈空间，用于保存线程在调度时的上下文信息及线程内部使用的局部变量；</a:t>
            </a:r>
            <a:endParaRPr lang="zh-CN" altLang="en-US" sz="2800" dirty="0">
              <a:solidFill>
                <a:schemeClr val="bg1"/>
              </a:solidFill>
              <a:ea typeface="宋体" panose="02010600030101010101" pitchFamily="2" charset="-122"/>
            </a:endParaRPr>
          </a:p>
          <a:p>
            <a:pPr indent="711200" algn="just" eaLnBrk="1" latinLnBrk="0">
              <a:spcAft>
                <a:spcPts val="0"/>
              </a:spcAft>
              <a:buClrTx/>
              <a:buSzTx/>
              <a:buFontTx/>
              <a:extLst>
                <a:ext uri="{35155182-B16C-46BC-9424-99874614C6A1}">
                  <wpsdc:indentchars xmlns:wpsdc="http://www.wps.cn/officeDocument/2017/drawingmlCustomData" xmlns="" val="200" checksum="3773799597"/>
                </a:ext>
              </a:extLst>
            </a:pPr>
            <a:r>
              <a:rPr lang="zh-CN" altLang="en-US" sz="2800" dirty="0">
                <a:solidFill>
                  <a:srgbClr val="FFFF00"/>
                </a:solidFill>
                <a:ea typeface="宋体" panose="02010600030101010101" pitchFamily="2" charset="-122"/>
                <a:sym typeface="+mn-ea"/>
              </a:rPr>
              <a:t>线程描述符</a:t>
            </a:r>
            <a:r>
              <a:rPr lang="zh-CN" altLang="en-US" sz="2800" dirty="0">
                <a:solidFill>
                  <a:schemeClr val="bg1"/>
                </a:solidFill>
                <a:ea typeface="宋体" panose="02010600030101010101" pitchFamily="2" charset="-122"/>
                <a:sym typeface="+mn-ea"/>
              </a:rPr>
              <a:t>：关联了线程属性的程序控制块，记录</a:t>
            </a:r>
            <a:r>
              <a:rPr lang="en-US" altLang="zh-CN" sz="2800" dirty="0">
                <a:solidFill>
                  <a:schemeClr val="bg1"/>
                </a:solidFill>
                <a:ea typeface="宋体" panose="02010600030101010101" pitchFamily="2" charset="-122"/>
                <a:sym typeface="+mn-ea"/>
              </a:rPr>
              <a:t>le </a:t>
            </a:r>
            <a:r>
              <a:rPr lang="zh-CN" altLang="en-US" sz="2800" dirty="0">
                <a:solidFill>
                  <a:schemeClr val="bg1"/>
                </a:solidFill>
                <a:ea typeface="宋体" panose="02010600030101010101" pitchFamily="2" charset="-122"/>
                <a:sym typeface="+mn-ea"/>
              </a:rPr>
              <a:t>线程的各个属性。</a:t>
            </a:r>
            <a:endParaRPr lang="zh-CN" altLang="en-US" sz="2800" dirty="0">
              <a:solidFill>
                <a:schemeClr val="bg1"/>
              </a:solidFill>
              <a:ea typeface="宋体" panose="02010600030101010101" pitchFamily="2" charset="-122"/>
            </a:endParaRPr>
          </a:p>
        </p:txBody>
      </p:sp>
      <p:sp>
        <p:nvSpPr>
          <p:cNvPr id="9" name="圆角矩形 8"/>
          <p:cNvSpPr/>
          <p:nvPr/>
        </p:nvSpPr>
        <p:spPr bwMode="auto">
          <a:xfrm>
            <a:off x="526490" y="1907367"/>
            <a:ext cx="11040110"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sz="2800" b="0" kern="100" dirty="0">
                <a:latin typeface="Times New Roman" panose="02020603050405020304" pitchFamily="18" charset="0"/>
                <a:ea typeface="黑体" panose="02010609060101010101" pitchFamily="49" charset="-122"/>
                <a:cs typeface="Times New Roman" panose="02020603050405020304" pitchFamily="18" charset="0"/>
              </a:rPr>
              <a:t>1.3.1 </a:t>
            </a:r>
            <a:r>
              <a:rPr sz="2800" b="0" kern="100" dirty="0" err="1">
                <a:latin typeface="Times New Roman" panose="02020603050405020304" pitchFamily="18" charset="0"/>
                <a:ea typeface="黑体" panose="02010609060101010101" pitchFamily="49" charset="-122"/>
                <a:cs typeface="Times New Roman" panose="02020603050405020304" pitchFamily="18" charset="0"/>
              </a:rPr>
              <a:t>线程的三要素：线程函数、线程堆栈、</a:t>
            </a:r>
            <a:r>
              <a:rPr sz="2800" b="0" kern="100" dirty="0" err="1" smtClean="0">
                <a:latin typeface="Times New Roman" panose="02020603050405020304" pitchFamily="18" charset="0"/>
                <a:ea typeface="黑体" panose="02010609060101010101" pitchFamily="49" charset="-122"/>
                <a:cs typeface="Times New Roman" panose="02020603050405020304" pitchFamily="18" charset="0"/>
              </a:rPr>
              <a:t>线程描述符</a:t>
            </a:r>
            <a:r>
              <a:rPr lang="zh-CN" altLang="en-US" sz="2800" b="0" kern="100"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（重点）</a:t>
            </a:r>
            <a:endParaRPr sz="2800" b="0"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灯片编号占位符 2"/>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17</a:t>
            </a:fld>
            <a:r>
              <a:rPr lang="zh-CN" altLang="en-US" smtClean="0">
                <a:ea typeface="宋体" panose="02010600030101010101" pitchFamily="2" charset="-122"/>
              </a:rPr>
              <a:t>页 共</a:t>
            </a:r>
            <a:r>
              <a:rPr lang="en-US" altLang="zh-CN" smtClean="0">
                <a:ea typeface="宋体" panose="02010600030101010101" pitchFamily="2" charset="-122"/>
              </a:rPr>
              <a:t>27</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1" name="圆角矩形 10"/>
          <p:cNvSpPr/>
          <p:nvPr/>
        </p:nvSpPr>
        <p:spPr bwMode="auto">
          <a:xfrm>
            <a:off x="486410" y="1294765"/>
            <a:ext cx="11040110" cy="4849299"/>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algn="just" eaLnBrk="1">
              <a:spcAft>
                <a:spcPts val="0"/>
              </a:spcAft>
              <a:extLst>
                <a:ext uri="{35155182-B16C-46BC-9424-99874614C6A1}">
                  <wpsdc:indentchars xmlns:wpsdc="http://www.wps.cn/officeDocument/2017/drawingmlCustomData" xmlns="" val="200" checksum="3773799597"/>
                </a:ext>
              </a:extLst>
            </a:pPr>
            <a:r>
              <a:rPr lang="en-US" sz="2800" kern="100" dirty="0">
                <a:solidFill>
                  <a:srgbClr val="FFFF00"/>
                </a:solidFill>
                <a:latin typeface="+mn-lt"/>
                <a:ea typeface="黑体" panose="02010609060101010101" pitchFamily="49" charset="-122"/>
                <a:cs typeface="Times New Roman" panose="02020603050405020304" pitchFamily="18" charset="0"/>
                <a:sym typeface="+mn-ea"/>
              </a:rPr>
              <a:t>1</a:t>
            </a:r>
            <a:r>
              <a:rPr sz="2800" kern="100" dirty="0">
                <a:solidFill>
                  <a:srgbClr val="FFFF00"/>
                </a:solidFill>
                <a:latin typeface="+mn-lt"/>
                <a:ea typeface="黑体" panose="02010609060101010101" pitchFamily="49" charset="-122"/>
                <a:cs typeface="Times New Roman" panose="02020603050405020304" pitchFamily="18" charset="0"/>
                <a:sym typeface="+mn-ea"/>
              </a:rPr>
              <a:t>．线程函数</a:t>
            </a:r>
            <a:endParaRPr sz="2800" kern="100" dirty="0">
              <a:solidFill>
                <a:srgbClr val="FFFF00"/>
              </a:solidFill>
              <a:latin typeface="+mn-lt"/>
              <a:ea typeface="黑体" panose="02010609060101010101" pitchFamily="49" charset="-122"/>
              <a:cs typeface="Times New Roman" panose="02020603050405020304" pitchFamily="18" charset="0"/>
            </a:endParaRPr>
          </a:p>
          <a:p>
            <a:pPr indent="711200" algn="just" eaLnBrk="1" latinLnBrk="0">
              <a:spcAft>
                <a:spcPts val="0"/>
              </a:spcAft>
              <a:buClrTx/>
              <a:buSzTx/>
              <a:buFontTx/>
              <a:buNone/>
              <a:extLst>
                <a:ext uri="{35155182-B16C-46BC-9424-99874614C6A1}">
                  <wpsdc:indentchars xmlns:wpsdc="http://www.wps.cn/officeDocument/2017/drawingmlCustomData" xmlns="" val="200" checksum="3773799597"/>
                </a:ext>
              </a:extLst>
            </a:pPr>
            <a:r>
              <a:rPr lang="en-US" altLang="zh-CN" sz="2800" dirty="0">
                <a:solidFill>
                  <a:schemeClr val="bg1"/>
                </a:solidFill>
                <a:latin typeface="+mn-lt"/>
                <a:ea typeface="宋体" panose="02010600030101010101" pitchFamily="2" charset="-122"/>
                <a:cs typeface="宋体" panose="02010600030101010101" pitchFamily="2" charset="-122"/>
              </a:rPr>
              <a:t>一个线程，对应一段函数代码，完成一定功能，可被称之为线程函数。</a:t>
            </a:r>
          </a:p>
          <a:p>
            <a:pPr indent="711200" algn="just" eaLnBrk="1" latinLnBrk="0">
              <a:spcAft>
                <a:spcPts val="0"/>
              </a:spcAft>
              <a:buClrTx/>
              <a:buSzTx/>
              <a:buFontTx/>
              <a:buNone/>
              <a:extLst>
                <a:ext uri="{35155182-B16C-46BC-9424-99874614C6A1}">
                  <wpsdc:indentchars xmlns:wpsdc="http://www.wps.cn/officeDocument/2017/drawingmlCustomData" xmlns="" val="200" checksum="3773799597"/>
                </a:ext>
              </a:extLst>
            </a:pPr>
            <a:r>
              <a:rPr lang="en-US" altLang="zh-CN" sz="2800" dirty="0">
                <a:solidFill>
                  <a:srgbClr val="FFFF00"/>
                </a:solidFill>
                <a:latin typeface="+mn-lt"/>
                <a:ea typeface="宋体" panose="02010600030101010101" pitchFamily="2" charset="-122"/>
                <a:cs typeface="Times New Roman" panose="02020603050405020304" pitchFamily="18" charset="0"/>
              </a:rPr>
              <a:t>RTOS</a:t>
            </a:r>
            <a:r>
              <a:rPr lang="en-US" altLang="zh-CN" sz="2800" dirty="0">
                <a:solidFill>
                  <a:srgbClr val="FFFF00"/>
                </a:solidFill>
                <a:latin typeface="+mn-lt"/>
                <a:ea typeface="宋体" panose="02010600030101010101" pitchFamily="2" charset="-122"/>
                <a:cs typeface="宋体" panose="02010600030101010101" pitchFamily="2" charset="-122"/>
              </a:rPr>
              <a:t>内核如何知道哪个该先运行呢？</a:t>
            </a:r>
            <a:endParaRPr lang="en-US" altLang="zh-CN" sz="2800" dirty="0">
              <a:solidFill>
                <a:schemeClr val="bg1"/>
              </a:solidFill>
              <a:latin typeface="+mn-lt"/>
              <a:ea typeface="宋体" panose="02010600030101010101" pitchFamily="2" charset="-122"/>
              <a:cs typeface="宋体" panose="02010600030101010101" pitchFamily="2" charset="-122"/>
            </a:endParaRPr>
          </a:p>
          <a:p>
            <a:pPr indent="711200" algn="just" eaLnBrk="1" latinLnBrk="0">
              <a:spcAft>
                <a:spcPts val="0"/>
              </a:spcAft>
              <a:buClrTx/>
              <a:buSzTx/>
              <a:buFontTx/>
              <a:buNone/>
              <a:extLst>
                <a:ext uri="{35155182-B16C-46BC-9424-99874614C6A1}">
                  <wpsdc:indentchars xmlns:wpsdc="http://www.wps.cn/officeDocument/2017/drawingmlCustomData" xmlns="" val="200" checksum="3773799597"/>
                </a:ext>
              </a:extLst>
            </a:pPr>
            <a:r>
              <a:rPr lang="en-US" altLang="zh-CN" sz="2800" dirty="0">
                <a:solidFill>
                  <a:schemeClr val="bg1"/>
                </a:solidFill>
                <a:latin typeface="+mn-lt"/>
                <a:ea typeface="宋体" panose="02010600030101010101" pitchFamily="2" charset="-122"/>
                <a:cs typeface="宋体" panose="02010600030101010101" pitchFamily="2" charset="-122"/>
              </a:rPr>
              <a:t>由于任何时刻只能有一个线程在运行（处于激活态），当</a:t>
            </a:r>
            <a:r>
              <a:rPr lang="en-US" altLang="zh-CN" sz="2800" dirty="0">
                <a:solidFill>
                  <a:schemeClr val="bg1"/>
                </a:solidFill>
                <a:latin typeface="+mn-lt"/>
                <a:ea typeface="宋体" panose="02010600030101010101" pitchFamily="2" charset="-122"/>
                <a:cs typeface="Times New Roman" panose="02020603050405020304" pitchFamily="18" charset="0"/>
              </a:rPr>
              <a:t>RTOS</a:t>
            </a:r>
            <a:r>
              <a:rPr lang="en-US" altLang="zh-CN" sz="2800" dirty="0">
                <a:solidFill>
                  <a:schemeClr val="bg1"/>
                </a:solidFill>
                <a:latin typeface="+mn-lt"/>
                <a:ea typeface="宋体" panose="02010600030101010101" pitchFamily="2" charset="-122"/>
                <a:cs typeface="宋体" panose="02010600030101010101" pitchFamily="2" charset="-122"/>
              </a:rPr>
              <a:t>内核使一个线程运行时，之前的运行线程就会退出激活态。</a:t>
            </a:r>
            <a:r>
              <a:rPr lang="en-US" altLang="zh-CN" sz="2800" dirty="0">
                <a:solidFill>
                  <a:schemeClr val="bg1"/>
                </a:solidFill>
                <a:latin typeface="+mn-lt"/>
                <a:ea typeface="宋体" panose="02010600030101010101" pitchFamily="2" charset="-122"/>
                <a:cs typeface="Times New Roman" panose="02020603050405020304" pitchFamily="18" charset="0"/>
              </a:rPr>
              <a:t>CPU</a:t>
            </a:r>
            <a:r>
              <a:rPr lang="en-US" altLang="zh-CN" sz="2800" dirty="0">
                <a:solidFill>
                  <a:schemeClr val="bg1"/>
                </a:solidFill>
                <a:latin typeface="+mn-lt"/>
                <a:ea typeface="宋体" panose="02010600030101010101" pitchFamily="2" charset="-122"/>
                <a:cs typeface="宋体" panose="02010600030101010101" pitchFamily="2" charset="-122"/>
              </a:rPr>
              <a:t>被处于激活态的线程所独占，</a:t>
            </a:r>
            <a:r>
              <a:rPr lang="en-US" altLang="zh-CN" sz="2800" dirty="0">
                <a:solidFill>
                  <a:srgbClr val="FFFF00"/>
                </a:solidFill>
                <a:latin typeface="+mn-lt"/>
                <a:ea typeface="宋体" panose="02010600030101010101" pitchFamily="2" charset="-122"/>
                <a:cs typeface="宋体" panose="02010600030101010101" pitchFamily="2" charset="-122"/>
              </a:rPr>
              <a:t>从这个角度看，线程函数与无操作系统（</a:t>
            </a:r>
            <a:r>
              <a:rPr lang="en-US" altLang="zh-CN" sz="2800" dirty="0">
                <a:solidFill>
                  <a:srgbClr val="FFFF00"/>
                </a:solidFill>
                <a:latin typeface="+mn-lt"/>
                <a:ea typeface="宋体" panose="02010600030101010101" pitchFamily="2" charset="-122"/>
                <a:cs typeface="Times New Roman" panose="02020603050405020304" pitchFamily="18" charset="0"/>
              </a:rPr>
              <a:t>NOS</a:t>
            </a:r>
            <a:r>
              <a:rPr lang="en-US" altLang="zh-CN" sz="2800" dirty="0">
                <a:solidFill>
                  <a:srgbClr val="FFFF00"/>
                </a:solidFill>
                <a:latin typeface="+mn-lt"/>
                <a:ea typeface="宋体" panose="02010600030101010101" pitchFamily="2" charset="-122"/>
                <a:cs typeface="宋体" panose="02010600030101010101" pitchFamily="2" charset="-122"/>
              </a:rPr>
              <a:t>）中的“</a:t>
            </a:r>
            <a:r>
              <a:rPr lang="en-US" altLang="zh-CN" sz="2800" dirty="0">
                <a:solidFill>
                  <a:srgbClr val="FFFF00"/>
                </a:solidFill>
                <a:latin typeface="+mn-lt"/>
                <a:ea typeface="宋体" panose="02010600030101010101" pitchFamily="2" charset="-122"/>
                <a:cs typeface="Times New Roman" panose="02020603050405020304" pitchFamily="18" charset="0"/>
              </a:rPr>
              <a:t>main</a:t>
            </a:r>
            <a:r>
              <a:rPr lang="en-US" altLang="zh-CN" sz="2800" dirty="0">
                <a:solidFill>
                  <a:srgbClr val="FFFF00"/>
                </a:solidFill>
                <a:latin typeface="+mn-lt"/>
                <a:ea typeface="宋体" panose="02010600030101010101" pitchFamily="2" charset="-122"/>
                <a:cs typeface="宋体" panose="02010600030101010101" pitchFamily="2" charset="-122"/>
              </a:rPr>
              <a:t>”函数性质相近</a:t>
            </a:r>
            <a:r>
              <a:rPr lang="en-US" altLang="zh-CN" sz="2800" dirty="0">
                <a:solidFill>
                  <a:schemeClr val="bg1"/>
                </a:solidFill>
                <a:latin typeface="+mn-lt"/>
                <a:ea typeface="宋体" panose="02010600030101010101" pitchFamily="2" charset="-122"/>
                <a:cs typeface="宋体" panose="02010600030101010101" pitchFamily="2" charset="-122"/>
              </a:rPr>
              <a:t>，一般被设计为“永久循环”，认为线程一直在执行，永远独占处理器。</a:t>
            </a:r>
            <a:r>
              <a:rPr lang="en-US" altLang="zh-CN" sz="2800" dirty="0">
                <a:solidFill>
                  <a:srgbClr val="FFFF00"/>
                </a:solidFill>
                <a:latin typeface="+mn-lt"/>
                <a:ea typeface="宋体" panose="02010600030101010101" pitchFamily="2" charset="-122"/>
                <a:cs typeface="宋体" panose="02010600030101010101" pitchFamily="2" charset="-122"/>
              </a:rPr>
              <a:t>但也有一些特殊性，</a:t>
            </a:r>
            <a:r>
              <a:rPr lang="en-US" altLang="zh-CN" sz="2800" dirty="0" smtClean="0">
                <a:solidFill>
                  <a:srgbClr val="FFFF00"/>
                </a:solidFill>
                <a:latin typeface="+mn-lt"/>
                <a:ea typeface="宋体" panose="02010600030101010101" pitchFamily="2" charset="-122"/>
                <a:cs typeface="宋体" panose="02010600030101010101" pitchFamily="2" charset="-122"/>
              </a:rPr>
              <a:t>将在第6章中讨论</a:t>
            </a:r>
            <a:r>
              <a:rPr lang="en-US" altLang="zh-CN" sz="2800" dirty="0">
                <a:solidFill>
                  <a:srgbClr val="FFFF00"/>
                </a:solidFill>
                <a:latin typeface="+mn-lt"/>
                <a:ea typeface="宋体" panose="02010600030101010101" pitchFamily="2" charset="-122"/>
                <a:cs typeface="宋体" panose="02010600030101010101" pitchFamily="2" charset="-122"/>
              </a:rPr>
              <a:t>。</a:t>
            </a: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18</a:t>
            </a:fld>
            <a:r>
              <a:rPr lang="zh-CN" altLang="en-US" smtClean="0">
                <a:ea typeface="宋体" panose="02010600030101010101" pitchFamily="2" charset="-122"/>
              </a:rPr>
              <a:t>页 共</a:t>
            </a:r>
            <a:r>
              <a:rPr lang="en-US" altLang="zh-CN" smtClean="0">
                <a:ea typeface="宋体" panose="02010600030101010101" pitchFamily="2" charset="-122"/>
              </a:rPr>
              <a:t>27</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8" name="圆角矩形 7"/>
          <p:cNvSpPr/>
          <p:nvPr/>
        </p:nvSpPr>
        <p:spPr bwMode="auto">
          <a:xfrm>
            <a:off x="514029" y="1082374"/>
            <a:ext cx="10945216" cy="656297"/>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zh-CN" altLang="en-US" sz="3600" b="0" dirty="0">
                <a:solidFill>
                  <a:schemeClr val="accent6"/>
                </a:solidFill>
                <a:latin typeface="+mn-lt"/>
                <a:ea typeface="黑体" panose="02010609060101010101" pitchFamily="49" charset="-122"/>
              </a:rPr>
              <a:t>课程导引</a:t>
            </a:r>
          </a:p>
        </p:txBody>
      </p:sp>
      <p:sp>
        <p:nvSpPr>
          <p:cNvPr id="2" name="圆角矩形 1"/>
          <p:cNvSpPr/>
          <p:nvPr/>
        </p:nvSpPr>
        <p:spPr bwMode="auto">
          <a:xfrm>
            <a:off x="668656" y="1896234"/>
            <a:ext cx="10891037" cy="443907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algn="just" eaLnBrk="1" latinLnBrk="0">
              <a:extLst>
                <a:ext uri="{35155182-B16C-46BC-9424-99874614C6A1}">
                  <wpsdc:indentchars xmlns:wpsdc="http://www.wps.cn/officeDocument/2017/drawingmlCustomData" xmlns="" val="200" checksum="3773799597"/>
                </a:ext>
              </a:extLst>
            </a:pPr>
            <a:r>
              <a:rPr lang="en-US" sz="3200" kern="100" dirty="0">
                <a:solidFill>
                  <a:srgbClr val="FFFF00"/>
                </a:solidFill>
                <a:latin typeface="+mn-lt"/>
                <a:ea typeface="黑体" panose="02010609060101010101" pitchFamily="49" charset="-122"/>
                <a:cs typeface="Times New Roman" panose="02020603050405020304" pitchFamily="18" charset="0"/>
                <a:sym typeface="+mn-ea"/>
              </a:rPr>
              <a:t>1</a:t>
            </a:r>
            <a:r>
              <a:rPr lang="zh-CN" altLang="en-US" sz="3200" kern="100" dirty="0">
                <a:solidFill>
                  <a:srgbClr val="FFFF00"/>
                </a:solidFill>
                <a:latin typeface="+mn-lt"/>
                <a:ea typeface="黑体" panose="02010609060101010101" pitchFamily="49" charset="-122"/>
                <a:cs typeface="Times New Roman" panose="02020603050405020304" pitchFamily="18" charset="0"/>
                <a:sym typeface="+mn-ea"/>
              </a:rPr>
              <a:t>．</a:t>
            </a:r>
            <a:r>
              <a:rPr lang="zh-CN" altLang="en-US" sz="3200" kern="100" dirty="0">
                <a:solidFill>
                  <a:srgbClr val="FFFF00"/>
                </a:solidFill>
                <a:latin typeface="+mn-lt"/>
                <a:ea typeface="黑体" panose="02010609060101010101" pitchFamily="49" charset="-122"/>
                <a:cs typeface="Times New Roman" panose="02020603050405020304" pitchFamily="18" charset="0"/>
              </a:rPr>
              <a:t>学什么？</a:t>
            </a:r>
          </a:p>
          <a:p>
            <a:pPr indent="711200" algn="just" eaLnBrk="1" latinLnBrk="0">
              <a:extLst>
                <a:ext uri="{35155182-B16C-46BC-9424-99874614C6A1}">
                  <wpsdc:indentchars xmlns:wpsdc="http://www.wps.cn/officeDocument/2017/drawingmlCustomData" xmlns="" val="200" checksum="3773799597"/>
                </a:ext>
              </a:extLst>
            </a:pPr>
            <a:endParaRPr lang="en-US" altLang="zh-CN" sz="3200" dirty="0">
              <a:solidFill>
                <a:schemeClr val="bg1"/>
              </a:solidFill>
              <a:latin typeface="+mn-lt"/>
              <a:ea typeface="宋体" panose="02010600030101010101" pitchFamily="2" charset="-122"/>
            </a:endParaRPr>
          </a:p>
          <a:p>
            <a:pPr indent="711200" algn="just" eaLnBrk="1" latinLnBrk="0">
              <a:extLst>
                <a:ext uri="{35155182-B16C-46BC-9424-99874614C6A1}">
                  <wpsdc:indentchars xmlns:wpsdc="http://www.wps.cn/officeDocument/2017/drawingmlCustomData" xmlns="" val="200" checksum="3773799597"/>
                </a:ext>
              </a:extLst>
            </a:pPr>
            <a:endParaRPr lang="en-US" altLang="zh-CN" sz="3200" dirty="0" smtClean="0">
              <a:solidFill>
                <a:schemeClr val="bg1"/>
              </a:solidFill>
              <a:latin typeface="+mn-lt"/>
              <a:ea typeface="宋体" panose="02010600030101010101" pitchFamily="2" charset="-122"/>
            </a:endParaRPr>
          </a:p>
          <a:p>
            <a:pPr indent="711200" algn="just" eaLnBrk="1" latinLnBrk="0">
              <a:extLst>
                <a:ext uri="{35155182-B16C-46BC-9424-99874614C6A1}">
                  <wpsdc:indentchars xmlns:wpsdc="http://www.wps.cn/officeDocument/2017/drawingmlCustomData" xmlns="" val="200" checksum="3773799597"/>
                </a:ext>
              </a:extLst>
            </a:pPr>
            <a:endParaRPr lang="en-US" altLang="zh-CN" sz="3200" dirty="0">
              <a:solidFill>
                <a:schemeClr val="bg1"/>
              </a:solidFill>
              <a:latin typeface="+mn-lt"/>
              <a:ea typeface="宋体" panose="02010600030101010101" pitchFamily="2" charset="-122"/>
            </a:endParaRPr>
          </a:p>
          <a:p>
            <a:pPr indent="711200" algn="just" eaLnBrk="1" latinLnBrk="0">
              <a:extLst>
                <a:ext uri="{35155182-B16C-46BC-9424-99874614C6A1}">
                  <wpsdc:indentchars xmlns:wpsdc="http://www.wps.cn/officeDocument/2017/drawingmlCustomData" xmlns="" val="200" checksum="3773799597"/>
                </a:ext>
              </a:extLst>
            </a:pPr>
            <a:endParaRPr lang="en-US" altLang="zh-CN" sz="3200" dirty="0" smtClean="0">
              <a:solidFill>
                <a:schemeClr val="bg1"/>
              </a:solidFill>
              <a:latin typeface="+mn-lt"/>
              <a:ea typeface="宋体" panose="02010600030101010101" pitchFamily="2" charset="-122"/>
            </a:endParaRPr>
          </a:p>
          <a:p>
            <a:pPr indent="711200" algn="just" eaLnBrk="1" latinLnBrk="0">
              <a:extLst>
                <a:ext uri="{35155182-B16C-46BC-9424-99874614C6A1}">
                  <wpsdc:indentchars xmlns:wpsdc="http://www.wps.cn/officeDocument/2017/drawingmlCustomData" xmlns="" val="200" checksum="3773799597"/>
                </a:ext>
              </a:extLst>
            </a:pPr>
            <a:endParaRPr lang="en-US" altLang="zh-CN" sz="3200" dirty="0" smtClean="0">
              <a:solidFill>
                <a:schemeClr val="bg1"/>
              </a:solidFill>
              <a:latin typeface="+mn-lt"/>
              <a:ea typeface="宋体" panose="02010600030101010101" pitchFamily="2" charset="-122"/>
            </a:endParaRPr>
          </a:p>
          <a:p>
            <a:pPr indent="711200" algn="just" eaLnBrk="1" latinLnBrk="0">
              <a:extLst>
                <a:ext uri="{35155182-B16C-46BC-9424-99874614C6A1}">
                  <wpsdc:indentchars xmlns:wpsdc="http://www.wps.cn/officeDocument/2017/drawingmlCustomData" xmlns="" val="200" checksum="3773799597"/>
                </a:ext>
              </a:extLst>
            </a:pPr>
            <a:endParaRPr lang="en-US" altLang="zh-CN" sz="3200" dirty="0" smtClean="0">
              <a:solidFill>
                <a:schemeClr val="bg1"/>
              </a:solidFill>
              <a:latin typeface="+mn-lt"/>
              <a:ea typeface="宋体" panose="02010600030101010101" pitchFamily="2" charset="-122"/>
            </a:endParaRPr>
          </a:p>
          <a:p>
            <a:pPr indent="711200" algn="just" eaLnBrk="1" latinLnBrk="0">
              <a:extLst>
                <a:ext uri="{35155182-B16C-46BC-9424-99874614C6A1}">
                  <wpsdc:indentchars xmlns:wpsdc="http://www.wps.cn/officeDocument/2017/drawingmlCustomData" xmlns="" val="200" checksum="3773799597"/>
                </a:ext>
              </a:extLst>
            </a:pPr>
            <a:endParaRPr lang="en-US" altLang="zh-CN" sz="3200" dirty="0">
              <a:solidFill>
                <a:schemeClr val="bg1"/>
              </a:solidFill>
              <a:latin typeface="+mn-lt"/>
              <a:ea typeface="宋体" panose="02010600030101010101" pitchFamily="2" charset="-122"/>
            </a:endParaRPr>
          </a:p>
        </p:txBody>
      </p:sp>
      <p:pic>
        <p:nvPicPr>
          <p:cNvPr id="9" name="图片 8"/>
          <p:cNvPicPr>
            <a:picLocks noChangeAspect="1"/>
          </p:cNvPicPr>
          <p:nvPr/>
        </p:nvPicPr>
        <p:blipFill>
          <a:blip r:embed="rId3"/>
          <a:stretch>
            <a:fillRect/>
          </a:stretch>
        </p:blipFill>
        <p:spPr>
          <a:xfrm>
            <a:off x="18175" y="305301"/>
            <a:ext cx="12192000" cy="745236"/>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74915" y="2137006"/>
            <a:ext cx="3024525" cy="3957534"/>
          </a:xfrm>
          <a:prstGeom prst="rect">
            <a:avLst/>
          </a:prstGeom>
        </p:spPr>
      </p:pic>
      <p:sp>
        <p:nvSpPr>
          <p:cNvPr id="6" name="灯片编号占位符 5"/>
          <p:cNvSpPr>
            <a:spLocks noGrp="1"/>
          </p:cNvSpPr>
          <p:nvPr>
            <p:ph type="sldNum" sz="quarter" idx="4"/>
          </p:nvPr>
        </p:nvSpPr>
        <p:spPr/>
        <p:txBody>
          <a:bodyPr/>
          <a:lstStyle/>
          <a:p>
            <a:r>
              <a:rPr lang="zh-CN" altLang="en-US" dirty="0" smtClean="0">
                <a:ea typeface="宋体" panose="02010600030101010101" pitchFamily="2" charset="-122"/>
              </a:rPr>
              <a:t>第</a:t>
            </a:r>
            <a:fld id="{7D9BB5D0-35E4-459D-AEF3-FE4D7C45CC19}" type="slidenum">
              <a:rPr lang="zh-CN" altLang="en-US" smtClean="0"/>
              <a:pPr/>
              <a:t>1</a:t>
            </a:fld>
            <a:r>
              <a:rPr lang="zh-CN" altLang="en-US" dirty="0" smtClean="0">
                <a:ea typeface="宋体" panose="02010600030101010101" pitchFamily="2" charset="-122"/>
              </a:rPr>
              <a:t>页 共</a:t>
            </a:r>
            <a:r>
              <a:rPr lang="en-US" altLang="zh-CN" dirty="0" smtClean="0">
                <a:ea typeface="宋体" panose="02010600030101010101" pitchFamily="2" charset="-122"/>
              </a:rPr>
              <a:t>27</a:t>
            </a:r>
            <a:r>
              <a:rPr lang="zh-CN" altLang="en-US" dirty="0" smtClean="0">
                <a:ea typeface="宋体" panose="02010600030101010101" pitchFamily="2" charset="-122"/>
              </a:rPr>
              <a:t>页</a:t>
            </a:r>
            <a:endParaRPr lang="en-US" altLang="zh-CN" dirty="0">
              <a:ea typeface="宋体" panose="02010600030101010101" pitchFamily="2" charset="-122"/>
            </a:endParaRPr>
          </a:p>
        </p:txBody>
      </p:sp>
      <p:sp>
        <p:nvSpPr>
          <p:cNvPr id="10" name="矩形 9"/>
          <p:cNvSpPr/>
          <p:nvPr/>
        </p:nvSpPr>
        <p:spPr>
          <a:xfrm>
            <a:off x="832904" y="2584368"/>
            <a:ext cx="6576222" cy="3539430"/>
          </a:xfrm>
          <a:prstGeom prst="rect">
            <a:avLst/>
          </a:prstGeom>
        </p:spPr>
        <p:txBody>
          <a:bodyPr wrap="square">
            <a:spAutoFit/>
          </a:bodyPr>
          <a:lstStyle/>
          <a:p>
            <a:pPr indent="720000" algn="just" eaLnBrk="1">
              <a:extLst>
                <a:ext uri="{35155182-B16C-46BC-9424-99874614C6A1}">
                  <wpsdc:indentchars xmlns:wpsdc="http://www.wps.cn/officeDocument/2017/drawingmlCustomData" xmlns="" xmlns:lc="http://schemas.openxmlformats.org/drawingml/2006/lockedCanvas" val="200" checksum="3773799597"/>
                </a:ext>
              </a:extLst>
            </a:pPr>
            <a:r>
              <a:rPr lang="zh-CN" altLang="en-US" sz="2800" dirty="0" smtClean="0">
                <a:solidFill>
                  <a:schemeClr val="bg1"/>
                </a:solidFill>
                <a:latin typeface="+mn-lt"/>
                <a:ea typeface="宋体" panose="02010600030101010101" pitchFamily="2" charset="-122"/>
              </a:rPr>
              <a:t>本</a:t>
            </a:r>
            <a:r>
              <a:rPr lang="zh-CN" altLang="en-US" sz="2800" dirty="0">
                <a:solidFill>
                  <a:schemeClr val="bg1"/>
                </a:solidFill>
                <a:latin typeface="+mn-lt"/>
                <a:ea typeface="宋体" panose="02010600030101010101" pitchFamily="2" charset="-122"/>
              </a:rPr>
              <a:t>课程以国产实时操作系统</a:t>
            </a:r>
            <a:r>
              <a:rPr lang="en-US" altLang="zh-CN" sz="2800" dirty="0">
                <a:solidFill>
                  <a:schemeClr val="bg1"/>
                </a:solidFill>
                <a:latin typeface="+mn-lt"/>
                <a:ea typeface="宋体" panose="02010600030101010101" pitchFamily="2" charset="-122"/>
              </a:rPr>
              <a:t>RT-Thread</a:t>
            </a:r>
            <a:r>
              <a:rPr lang="zh-CN" altLang="en-US" sz="2800" dirty="0">
                <a:solidFill>
                  <a:schemeClr val="bg1"/>
                </a:solidFill>
                <a:latin typeface="+mn-lt"/>
                <a:ea typeface="宋体" panose="02010600030101010101" pitchFamily="2" charset="-122"/>
              </a:rPr>
              <a:t>为蓝本，阐述</a:t>
            </a:r>
            <a:r>
              <a:rPr lang="en-US" altLang="zh-CN" sz="2800" dirty="0">
                <a:solidFill>
                  <a:schemeClr val="bg1"/>
                </a:solidFill>
                <a:latin typeface="+mn-lt"/>
                <a:ea typeface="宋体" panose="02010600030101010101" pitchFamily="2" charset="-122"/>
              </a:rPr>
              <a:t>RTOS</a:t>
            </a:r>
            <a:r>
              <a:rPr lang="zh-CN" altLang="en-US" sz="2800" dirty="0">
                <a:solidFill>
                  <a:schemeClr val="bg1"/>
                </a:solidFill>
                <a:latin typeface="+mn-lt"/>
                <a:ea typeface="宋体" panose="02010600030101010101" pitchFamily="2" charset="-122"/>
              </a:rPr>
              <a:t>的应用与原理。       </a:t>
            </a:r>
            <a:endParaRPr lang="en-US" altLang="zh-CN" sz="2800" dirty="0">
              <a:solidFill>
                <a:schemeClr val="bg1"/>
              </a:solidFill>
              <a:latin typeface="+mn-lt"/>
              <a:ea typeface="宋体" panose="02010600030101010101" pitchFamily="2" charset="-122"/>
            </a:endParaRPr>
          </a:p>
          <a:p>
            <a:pPr algn="just" eaLnBrk="1">
              <a:extLst>
                <a:ext uri="{35155182-B16C-46BC-9424-99874614C6A1}">
                  <wpsdc:indentchars xmlns:wpsdc="http://www.wps.cn/officeDocument/2017/drawingmlCustomData" xmlns="" xmlns:lc="http://schemas.openxmlformats.org/drawingml/2006/lockedCanvas" val="200" checksum="3773799597"/>
                </a:ext>
              </a:extLst>
            </a:pPr>
            <a:r>
              <a:rPr lang="zh-CN" altLang="en-US" sz="2800" dirty="0">
                <a:solidFill>
                  <a:schemeClr val="bg1"/>
                </a:solidFill>
                <a:latin typeface="+mn-lt"/>
                <a:ea typeface="宋体" panose="02010600030101010101" pitchFamily="2" charset="-122"/>
              </a:rPr>
              <a:t>    </a:t>
            </a:r>
            <a:r>
              <a:rPr lang="zh-CN" altLang="en-US" sz="2800" dirty="0" smtClean="0">
                <a:solidFill>
                  <a:schemeClr val="bg1"/>
                </a:solidFill>
                <a:latin typeface="+mn-lt"/>
                <a:ea typeface="宋体" panose="02010600030101010101" pitchFamily="2" charset="-122"/>
              </a:rPr>
              <a:t>    教材</a:t>
            </a:r>
            <a:r>
              <a:rPr lang="zh-CN" altLang="en-US" sz="2800" dirty="0">
                <a:solidFill>
                  <a:schemeClr val="bg1"/>
                </a:solidFill>
                <a:latin typeface="+mn-lt"/>
                <a:ea typeface="宋体" panose="02010600030101010101" pitchFamily="2" charset="-122"/>
              </a:rPr>
              <a:t>：王宜怀等编著，实时操作系统应用技术：基于</a:t>
            </a:r>
            <a:r>
              <a:rPr lang="en-US" altLang="zh-CN" sz="2800" dirty="0">
                <a:solidFill>
                  <a:schemeClr val="bg1"/>
                </a:solidFill>
                <a:latin typeface="+mn-lt"/>
                <a:ea typeface="宋体" panose="02010600030101010101" pitchFamily="2" charset="-122"/>
              </a:rPr>
              <a:t>RT-Thread</a:t>
            </a:r>
            <a:r>
              <a:rPr lang="zh-CN" altLang="en-US" sz="2800" dirty="0">
                <a:solidFill>
                  <a:schemeClr val="bg1"/>
                </a:solidFill>
                <a:latin typeface="+mn-lt"/>
                <a:ea typeface="宋体" panose="02010600030101010101" pitchFamily="2" charset="-122"/>
              </a:rPr>
              <a:t>与</a:t>
            </a:r>
            <a:r>
              <a:rPr lang="en-US" altLang="zh-CN" sz="2800" dirty="0">
                <a:solidFill>
                  <a:schemeClr val="bg1"/>
                </a:solidFill>
                <a:latin typeface="+mn-lt"/>
                <a:ea typeface="宋体" panose="02010600030101010101" pitchFamily="2" charset="-122"/>
              </a:rPr>
              <a:t>ARM</a:t>
            </a:r>
            <a:r>
              <a:rPr lang="zh-CN" altLang="en-US" sz="2800" dirty="0">
                <a:solidFill>
                  <a:schemeClr val="bg1"/>
                </a:solidFill>
                <a:latin typeface="+mn-lt"/>
                <a:ea typeface="宋体" panose="02010600030101010101" pitchFamily="2" charset="-122"/>
              </a:rPr>
              <a:t>的编程实践，机械工业出版社，</a:t>
            </a:r>
            <a:r>
              <a:rPr lang="en-US" altLang="zh-CN" sz="2800" dirty="0">
                <a:solidFill>
                  <a:schemeClr val="bg1"/>
                </a:solidFill>
                <a:latin typeface="+mn-lt"/>
                <a:ea typeface="宋体" panose="02010600030101010101" pitchFamily="2" charset="-122"/>
              </a:rPr>
              <a:t>2024</a:t>
            </a:r>
            <a:r>
              <a:rPr lang="zh-CN" altLang="en-US" sz="2800" dirty="0">
                <a:solidFill>
                  <a:schemeClr val="bg1"/>
                </a:solidFill>
                <a:latin typeface="+mn-lt"/>
                <a:ea typeface="宋体" panose="02010600030101010101" pitchFamily="2" charset="-122"/>
              </a:rPr>
              <a:t>年</a:t>
            </a:r>
            <a:r>
              <a:rPr lang="en-US" altLang="zh-CN" sz="2800" dirty="0">
                <a:solidFill>
                  <a:schemeClr val="bg1"/>
                </a:solidFill>
                <a:latin typeface="+mn-lt"/>
                <a:ea typeface="宋体" panose="02010600030101010101" pitchFamily="2" charset="-122"/>
              </a:rPr>
              <a:t>4</a:t>
            </a:r>
            <a:r>
              <a:rPr lang="zh-CN" altLang="en-US" sz="2800" dirty="0">
                <a:solidFill>
                  <a:schemeClr val="bg1"/>
                </a:solidFill>
                <a:latin typeface="+mn-lt"/>
                <a:ea typeface="宋体" panose="02010600030101010101" pitchFamily="2" charset="-122"/>
              </a:rPr>
              <a:t>月。（内含硬件板，定价</a:t>
            </a:r>
            <a:r>
              <a:rPr lang="en-US" altLang="zh-CN" sz="2800" dirty="0">
                <a:solidFill>
                  <a:schemeClr val="bg1"/>
                </a:solidFill>
                <a:latin typeface="+mn-lt"/>
                <a:ea typeface="宋体" panose="02010600030101010101" pitchFamily="2" charset="-122"/>
              </a:rPr>
              <a:t>89.90</a:t>
            </a:r>
            <a:r>
              <a:rPr lang="zh-CN" altLang="en-US" sz="2800" dirty="0">
                <a:solidFill>
                  <a:schemeClr val="bg1"/>
                </a:solidFill>
                <a:latin typeface="+mn-lt"/>
                <a:ea typeface="宋体" panose="02010600030101010101" pitchFamily="2" charset="-122"/>
              </a:rPr>
              <a:t>元，网上折扣后为</a:t>
            </a:r>
            <a:r>
              <a:rPr lang="en-US" altLang="zh-CN" sz="2800" dirty="0">
                <a:solidFill>
                  <a:schemeClr val="bg1"/>
                </a:solidFill>
                <a:latin typeface="+mn-lt"/>
                <a:ea typeface="宋体" panose="02010600030101010101" pitchFamily="2" charset="-122"/>
              </a:rPr>
              <a:t>70</a:t>
            </a:r>
            <a:r>
              <a:rPr lang="zh-CN" altLang="en-US" sz="2800" dirty="0">
                <a:solidFill>
                  <a:schemeClr val="bg1"/>
                </a:solidFill>
                <a:latin typeface="+mn-lt"/>
                <a:ea typeface="宋体" panose="02010600030101010101" pitchFamily="2" charset="-122"/>
              </a:rPr>
              <a:t>元左右。）</a:t>
            </a:r>
            <a:endParaRPr lang="zh-CN" altLang="en-US" sz="2800" dirty="0">
              <a:latin typeface="+mn-lt"/>
              <a:ea typeface="宋体" panose="02010600030101010101" pitchFamily="2" charset="-122"/>
            </a:endParaRPr>
          </a:p>
        </p:txBody>
      </p:sp>
    </p:spTree>
    <p:extLst>
      <p:ext uri="{BB962C8B-B14F-4D97-AF65-F5344CB8AC3E}">
        <p14:creationId xmlns:p14="http://schemas.microsoft.com/office/powerpoint/2010/main" val="141211078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1" name="圆角矩形 10"/>
          <p:cNvSpPr/>
          <p:nvPr/>
        </p:nvSpPr>
        <p:spPr bwMode="auto">
          <a:xfrm>
            <a:off x="594120" y="1844824"/>
            <a:ext cx="11040110" cy="341725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algn="just" eaLnBrk="1" latinLnBrk="0">
              <a:spcAft>
                <a:spcPts val="0"/>
              </a:spcAft>
              <a:buClrTx/>
              <a:buSzTx/>
              <a:buFontTx/>
              <a:buNone/>
              <a:extLst>
                <a:ext uri="{35155182-B16C-46BC-9424-99874614C6A1}">
                  <wpsdc:indentchars xmlns:wpsdc="http://www.wps.cn/officeDocument/2017/drawingmlCustomData" xmlns="" val="200" checksum="3773799597"/>
                </a:ext>
              </a:extLst>
            </a:pPr>
            <a:r>
              <a:rPr sz="2800" kern="100" dirty="0">
                <a:solidFill>
                  <a:srgbClr val="FFFF00"/>
                </a:solidFill>
                <a:latin typeface="+mn-lt"/>
                <a:ea typeface="黑体" panose="02010609060101010101" pitchFamily="49" charset="-122"/>
                <a:cs typeface="Times New Roman" panose="02020603050405020304" pitchFamily="18" charset="0"/>
                <a:sym typeface="+mn-ea"/>
              </a:rPr>
              <a:t>2．线程堆栈</a:t>
            </a:r>
            <a:r>
              <a:rPr lang="zh-CN" altLang="en-US" sz="2800" kern="100" dirty="0" smtClean="0">
                <a:solidFill>
                  <a:srgbClr val="FFFF00"/>
                </a:solidFill>
                <a:latin typeface="+mn-lt"/>
                <a:ea typeface="黑体" panose="02010609060101010101" pitchFamily="49" charset="-122"/>
                <a:cs typeface="Times New Roman" panose="02020603050405020304" pitchFamily="18" charset="0"/>
                <a:sym typeface="+mn-ea"/>
              </a:rPr>
              <a:t>（</a:t>
            </a:r>
            <a:r>
              <a:rPr lang="zh-CN" altLang="en-US" sz="2800" kern="100" dirty="0">
                <a:solidFill>
                  <a:srgbClr val="FF0000"/>
                </a:solidFill>
                <a:ea typeface="黑体" panose="02010609060101010101" pitchFamily="49" charset="-122"/>
                <a:cs typeface="Times New Roman" panose="02020603050405020304" pitchFamily="18" charset="0"/>
                <a:sym typeface="+mn-ea"/>
              </a:rPr>
              <a:t>重点、难点</a:t>
            </a:r>
            <a:r>
              <a:rPr lang="zh-CN" altLang="en-US" sz="2800" kern="100" dirty="0" smtClean="0">
                <a:solidFill>
                  <a:srgbClr val="FFFF00"/>
                </a:solidFill>
                <a:latin typeface="+mn-lt"/>
                <a:ea typeface="黑体" panose="02010609060101010101" pitchFamily="49" charset="-122"/>
                <a:cs typeface="Times New Roman" panose="02020603050405020304" pitchFamily="18" charset="0"/>
                <a:sym typeface="+mn-ea"/>
              </a:rPr>
              <a:t>）</a:t>
            </a:r>
            <a:endParaRPr sz="2800" kern="100" dirty="0">
              <a:solidFill>
                <a:srgbClr val="FFFF00"/>
              </a:solidFill>
              <a:latin typeface="+mn-lt"/>
              <a:ea typeface="黑体" panose="02010609060101010101" pitchFamily="49" charset="-122"/>
              <a:cs typeface="Times New Roman" panose="02020603050405020304" pitchFamily="18" charset="0"/>
            </a:endParaRPr>
          </a:p>
          <a:p>
            <a:pPr indent="711200" algn="just" eaLnBrk="1" latinLnBrk="0">
              <a:spcAft>
                <a:spcPts val="0"/>
              </a:spcAft>
              <a:buClrTx/>
              <a:buSzTx/>
              <a:buFontTx/>
              <a:buNone/>
              <a:extLst>
                <a:ext uri="{35155182-B16C-46BC-9424-99874614C6A1}">
                  <wpsdc:indentchars xmlns:wpsdc="http://www.wps.cn/officeDocument/2017/drawingmlCustomData" xmlns="" val="200" checksum="3773799597"/>
                </a:ext>
              </a:extLst>
            </a:pPr>
            <a:r>
              <a:rPr lang="en-US" altLang="zh-CN" sz="2800" dirty="0">
                <a:solidFill>
                  <a:schemeClr val="bg1"/>
                </a:solidFill>
                <a:latin typeface="宋体" panose="02010600030101010101" pitchFamily="2" charset="-122"/>
                <a:ea typeface="宋体" panose="02010600030101010101" pitchFamily="2" charset="-122"/>
                <a:cs typeface="宋体" panose="02010600030101010101" pitchFamily="2" charset="-122"/>
              </a:rPr>
              <a:t>线程堆栈是</a:t>
            </a:r>
            <a:r>
              <a:rPr lang="en-US" altLang="zh-CN" sz="2800" dirty="0">
                <a:solidFill>
                  <a:srgbClr val="FFFF00"/>
                </a:solidFill>
                <a:latin typeface="宋体" panose="02010600030101010101" pitchFamily="2" charset="-122"/>
                <a:ea typeface="宋体" panose="02010600030101010101" pitchFamily="2" charset="-122"/>
                <a:cs typeface="宋体" panose="02010600030101010101" pitchFamily="2" charset="-122"/>
              </a:rPr>
              <a:t>独立于线程函数之外的</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RAM</a:t>
            </a:r>
            <a:r>
              <a:rPr lang="en-US" altLang="zh-CN" sz="2800" dirty="0">
                <a:solidFill>
                  <a:srgbClr val="FFFF00"/>
                </a:solidFill>
                <a:latin typeface="宋体" panose="02010600030101010101" pitchFamily="2" charset="-122"/>
                <a:ea typeface="宋体" panose="02010600030101010101" pitchFamily="2" charset="-122"/>
                <a:cs typeface="宋体" panose="02010600030101010101" pitchFamily="2" charset="-122"/>
              </a:rPr>
              <a:t>，</a:t>
            </a:r>
            <a:r>
              <a:rPr lang="zh-CN" altLang="en-US" sz="2800" dirty="0">
                <a:solidFill>
                  <a:srgbClr val="FFFF00"/>
                </a:solidFill>
                <a:latin typeface="宋体" panose="02010600030101010101" pitchFamily="2" charset="-122"/>
                <a:ea typeface="宋体" panose="02010600030101010101" pitchFamily="2" charset="-122"/>
                <a:cs typeface="宋体" panose="02010600030101010101" pitchFamily="2" charset="-122"/>
              </a:rPr>
              <a:t>是</a:t>
            </a:r>
            <a:r>
              <a:rPr lang="en-US" altLang="zh-CN" sz="2800" dirty="0">
                <a:solidFill>
                  <a:srgbClr val="FFFF00"/>
                </a:solidFill>
                <a:latin typeface="宋体" panose="02010600030101010101" pitchFamily="2" charset="-122"/>
                <a:ea typeface="宋体" panose="02010600030101010101" pitchFamily="2" charset="-122"/>
                <a:cs typeface="宋体" panose="02010600030101010101" pitchFamily="2" charset="-122"/>
              </a:rPr>
              <a:t>按照“先进后出”策略组织的一段连续存储空间</a:t>
            </a:r>
            <a:r>
              <a:rPr lang="en-US" altLang="zh-CN" sz="2800" dirty="0">
                <a:solidFill>
                  <a:schemeClr val="bg1"/>
                </a:solidFill>
                <a:latin typeface="宋体" panose="02010600030101010101" pitchFamily="2" charset="-122"/>
                <a:ea typeface="宋体" panose="02010600030101010101" pitchFamily="2" charset="-122"/>
                <a:cs typeface="宋体" panose="02010600030101010101" pitchFamily="2" charset="-122"/>
              </a:rPr>
              <a:t>，是</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RTOS</a:t>
            </a:r>
            <a:r>
              <a:rPr lang="en-US" altLang="zh-CN" sz="2800" dirty="0">
                <a:solidFill>
                  <a:schemeClr val="bg1"/>
                </a:solidFill>
                <a:latin typeface="宋体" panose="02010600030101010101" pitchFamily="2" charset="-122"/>
                <a:ea typeface="宋体" panose="02010600030101010101" pitchFamily="2" charset="-122"/>
                <a:cs typeface="宋体" panose="02010600030101010101" pitchFamily="2" charset="-122"/>
              </a:rPr>
              <a:t>中线程的重要组成部分。</a:t>
            </a:r>
          </a:p>
          <a:p>
            <a:pPr indent="711200" algn="just" eaLnBrk="1" latinLnBrk="0">
              <a:spcAft>
                <a:spcPts val="0"/>
              </a:spcAft>
              <a:buClrTx/>
              <a:buSzTx/>
              <a:buFontTx/>
              <a:buNone/>
              <a:extLst>
                <a:ext uri="{35155182-B16C-46BC-9424-99874614C6A1}">
                  <wpsdc:indentchars xmlns:wpsdc="http://www.wps.cn/officeDocument/2017/drawingmlCustomData" xmlns="" val="200" checksum="3773799597"/>
                </a:ext>
              </a:extLst>
            </a:pPr>
            <a:r>
              <a:rPr lang="en-US" altLang="zh-CN" sz="2800" dirty="0">
                <a:solidFill>
                  <a:schemeClr val="bg1"/>
                </a:solidFill>
                <a:latin typeface="宋体" panose="02010600030101010101" pitchFamily="2" charset="-122"/>
                <a:ea typeface="宋体" panose="02010600030101010101" pitchFamily="2" charset="-122"/>
                <a:cs typeface="宋体" panose="02010600030101010101" pitchFamily="2" charset="-122"/>
              </a:rPr>
              <a:t>在</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RTOS</a:t>
            </a:r>
            <a:r>
              <a:rPr lang="en-US" altLang="zh-CN" sz="2800" dirty="0">
                <a:solidFill>
                  <a:schemeClr val="bg1"/>
                </a:solidFill>
                <a:latin typeface="宋体" panose="02010600030101010101" pitchFamily="2" charset="-122"/>
                <a:ea typeface="宋体" panose="02010600030101010101" pitchFamily="2" charset="-122"/>
                <a:cs typeface="宋体" panose="02010600030101010101" pitchFamily="2" charset="-122"/>
              </a:rPr>
              <a:t>中被创建的</a:t>
            </a:r>
            <a:r>
              <a:rPr lang="en-US" altLang="zh-CN" sz="2800" dirty="0">
                <a:solidFill>
                  <a:srgbClr val="FFFF00"/>
                </a:solidFill>
                <a:latin typeface="宋体" panose="02010600030101010101" pitchFamily="2" charset="-122"/>
                <a:ea typeface="宋体" panose="02010600030101010101" pitchFamily="2" charset="-122"/>
                <a:cs typeface="宋体" panose="02010600030101010101" pitchFamily="2" charset="-122"/>
              </a:rPr>
              <a:t>每个线程都有自己私有的堆栈空间</a:t>
            </a:r>
            <a:r>
              <a:rPr lang="en-US" altLang="zh-CN" sz="2800" dirty="0">
                <a:solidFill>
                  <a:schemeClr val="bg1"/>
                </a:solidFill>
                <a:latin typeface="宋体" panose="02010600030101010101" pitchFamily="2" charset="-122"/>
                <a:ea typeface="宋体" panose="02010600030101010101" pitchFamily="2" charset="-122"/>
                <a:cs typeface="宋体" panose="02010600030101010101" pitchFamily="2" charset="-122"/>
              </a:rPr>
              <a:t>，在线程的运行过程中，堆栈用于保存线程程序运行过程中的局部变量、线程调用普通函数时会为线程保存返回地址等参数变量、保存线程的上下文等等。</a:t>
            </a:r>
            <a:endParaRPr lang="en-US" altLang="zh-CN" sz="2800" dirty="0">
              <a:latin typeface="宋体" panose="02010600030101010101" pitchFamily="2" charset="-122"/>
              <a:ea typeface="宋体" panose="02010600030101010101" pitchFamily="2" charset="-122"/>
              <a:cs typeface="宋体" panose="02010600030101010101" pitchFamily="2" charset="-122"/>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19</a:t>
            </a:fld>
            <a:r>
              <a:rPr lang="zh-CN" altLang="en-US" smtClean="0">
                <a:ea typeface="宋体" panose="02010600030101010101" pitchFamily="2" charset="-122"/>
              </a:rPr>
              <a:t>页 共</a:t>
            </a:r>
            <a:r>
              <a:rPr lang="en-US" altLang="zh-CN" smtClean="0">
                <a:ea typeface="宋体" panose="02010600030101010101" pitchFamily="2" charset="-122"/>
              </a:rPr>
              <a:t>27</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1" name="圆角矩形 10"/>
          <p:cNvSpPr/>
          <p:nvPr/>
        </p:nvSpPr>
        <p:spPr bwMode="auto">
          <a:xfrm>
            <a:off x="486410" y="1294765"/>
            <a:ext cx="11040110" cy="4899607"/>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algn="just" eaLnBrk="1" latinLnBrk="0">
              <a:spcAft>
                <a:spcPts val="0"/>
              </a:spcAft>
              <a:buClrTx/>
              <a:buSzTx/>
              <a:buFontTx/>
              <a:buNone/>
              <a:extLst>
                <a:ext uri="{35155182-B16C-46BC-9424-99874614C6A1}">
                  <wpsdc:indentchars xmlns:wpsdc="http://www.wps.cn/officeDocument/2017/drawingmlCustomData" xmlns="" val="200" checksum="3773799597"/>
                </a:ext>
              </a:extLst>
            </a:pPr>
            <a:r>
              <a:rPr sz="2800" kern="100" dirty="0">
                <a:solidFill>
                  <a:srgbClr val="FFFF00"/>
                </a:solidFill>
                <a:latin typeface="+mn-lt"/>
                <a:ea typeface="黑体" panose="02010609060101010101" pitchFamily="49" charset="-122"/>
                <a:cs typeface="Times New Roman" panose="02020603050405020304" pitchFamily="18" charset="0"/>
                <a:sym typeface="+mn-ea"/>
              </a:rPr>
              <a:t>3．线程描述符</a:t>
            </a:r>
            <a:r>
              <a:rPr lang="zh-CN" altLang="en-US" sz="2800" kern="100" dirty="0">
                <a:solidFill>
                  <a:srgbClr val="FFFF00"/>
                </a:solidFill>
                <a:latin typeface="+mn-lt"/>
                <a:ea typeface="黑体" panose="02010609060101010101" pitchFamily="49" charset="-122"/>
                <a:cs typeface="Times New Roman" panose="02020603050405020304" pitchFamily="18" charset="0"/>
                <a:sym typeface="+mn-ea"/>
              </a:rPr>
              <a:t>（</a:t>
            </a:r>
            <a:r>
              <a:rPr lang="zh-CN" altLang="en-US" sz="2800" kern="100" dirty="0">
                <a:solidFill>
                  <a:srgbClr val="FF0000"/>
                </a:solidFill>
                <a:latin typeface="+mn-lt"/>
                <a:ea typeface="黑体" panose="02010609060101010101" pitchFamily="49" charset="-122"/>
                <a:cs typeface="Times New Roman" panose="02020603050405020304" pitchFamily="18" charset="0"/>
                <a:sym typeface="+mn-ea"/>
              </a:rPr>
              <a:t>重点、难点</a:t>
            </a:r>
            <a:r>
              <a:rPr lang="zh-CN" altLang="en-US" sz="2800" kern="100" dirty="0">
                <a:solidFill>
                  <a:srgbClr val="FFFF00"/>
                </a:solidFill>
                <a:latin typeface="+mn-lt"/>
                <a:ea typeface="黑体" panose="02010609060101010101" pitchFamily="49" charset="-122"/>
                <a:cs typeface="Times New Roman" panose="02020603050405020304" pitchFamily="18" charset="0"/>
                <a:sym typeface="+mn-ea"/>
              </a:rPr>
              <a:t>）</a:t>
            </a:r>
            <a:endParaRPr lang="en-US" altLang="zh-CN" sz="2800" kern="100" dirty="0">
              <a:solidFill>
                <a:srgbClr val="FFFF00"/>
              </a:solidFill>
              <a:latin typeface="+mn-lt"/>
              <a:ea typeface="黑体" panose="02010609060101010101" pitchFamily="49" charset="-122"/>
              <a:cs typeface="Times New Roman" panose="02020603050405020304" pitchFamily="18" charset="0"/>
            </a:endParaRPr>
          </a:p>
          <a:p>
            <a:pPr indent="711200" algn="just" eaLnBrk="1" latinLnBrk="0">
              <a:spcAft>
                <a:spcPts val="0"/>
              </a:spcAft>
              <a:buClrTx/>
              <a:buSzTx/>
              <a:buFontTx/>
              <a:buNone/>
              <a:extLst>
                <a:ext uri="{35155182-B16C-46BC-9424-99874614C6A1}">
                  <wpsdc:indentchars xmlns:wpsdc="http://www.wps.cn/officeDocument/2017/drawingmlCustomData" xmlns="" val="200" checksum="3773799597"/>
                </a:ext>
              </a:extLst>
            </a:pPr>
            <a:r>
              <a:rPr lang="en-US" altLang="zh-CN" sz="2800" dirty="0">
                <a:solidFill>
                  <a:schemeClr val="bg1"/>
                </a:solidFill>
                <a:latin typeface="宋体" panose="02010600030101010101" pitchFamily="2" charset="-122"/>
                <a:ea typeface="宋体" panose="02010600030101010101" pitchFamily="2" charset="-122"/>
                <a:cs typeface="宋体" panose="02010600030101010101" pitchFamily="2" charset="-122"/>
              </a:rPr>
              <a:t>线程被创建时，系统会为每个线程创建一个唯一的</a:t>
            </a:r>
            <a:r>
              <a:rPr lang="en-US" altLang="zh-CN" sz="2800" dirty="0">
                <a:solidFill>
                  <a:srgbClr val="FFFF00"/>
                </a:solidFill>
                <a:latin typeface="宋体" panose="02010600030101010101" pitchFamily="2" charset="-122"/>
                <a:ea typeface="宋体" panose="02010600030101010101" pitchFamily="2" charset="-122"/>
                <a:cs typeface="宋体" panose="02010600030101010101" pitchFamily="2" charset="-122"/>
              </a:rPr>
              <a:t>线程描述符</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TD</a:t>
            </a:r>
            <a:r>
              <a:rPr lang="en-US" altLang="zh-CN" sz="2800" dirty="0">
                <a:solidFill>
                  <a:schemeClr val="bg1"/>
                </a:solidFill>
                <a:latin typeface="宋体" panose="02010600030101010101" pitchFamily="2" charset="-122"/>
                <a:ea typeface="宋体" panose="02010600030101010101" pitchFamily="2" charset="-122"/>
                <a:cs typeface="宋体" panose="02010600030101010101" pitchFamily="2" charset="-122"/>
              </a:rPr>
              <a:t>，它相当于线程在</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RTOS</a:t>
            </a:r>
            <a:r>
              <a:rPr lang="en-US" altLang="zh-CN" sz="2800" dirty="0">
                <a:solidFill>
                  <a:schemeClr val="bg1"/>
                </a:solidFill>
                <a:latin typeface="宋体" panose="02010600030101010101" pitchFamily="2" charset="-122"/>
                <a:ea typeface="宋体" panose="02010600030101010101" pitchFamily="2" charset="-122"/>
                <a:cs typeface="宋体" panose="02010600030101010101" pitchFamily="2" charset="-122"/>
              </a:rPr>
              <a:t>中的一个“身份证”，</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RTOS</a:t>
            </a:r>
            <a:r>
              <a:rPr lang="en-US" altLang="zh-CN" sz="2800" dirty="0">
                <a:solidFill>
                  <a:schemeClr val="bg1"/>
                </a:solidFill>
                <a:latin typeface="宋体" panose="02010600030101010101" pitchFamily="2" charset="-122"/>
                <a:ea typeface="宋体" panose="02010600030101010101" pitchFamily="2" charset="-122"/>
                <a:cs typeface="宋体" panose="02010600030101010101" pitchFamily="2" charset="-122"/>
              </a:rPr>
              <a:t>就是通过这些“身份证”来管理线程和查询线程信息的。</a:t>
            </a:r>
          </a:p>
          <a:p>
            <a:pPr indent="711200" algn="just" eaLnBrk="1" latinLnBrk="0">
              <a:spcAft>
                <a:spcPts val="0"/>
              </a:spcAft>
              <a:buClrTx/>
              <a:buSzTx/>
              <a:buFontTx/>
              <a:buNone/>
              <a:extLst>
                <a:ext uri="{35155182-B16C-46BC-9424-99874614C6A1}">
                  <wpsdc:indentchars xmlns:wpsdc="http://www.wps.cn/officeDocument/2017/drawingmlCustomData" xmlns="" val="200" checksum="3773799597"/>
                </a:ext>
              </a:extLst>
            </a:pPr>
            <a:r>
              <a:rPr lang="en-US" altLang="zh-CN" sz="2800" dirty="0">
                <a:solidFill>
                  <a:schemeClr val="bg1"/>
                </a:solidFill>
                <a:latin typeface="宋体" panose="02010600030101010101" pitchFamily="2" charset="-122"/>
                <a:ea typeface="宋体" panose="02010600030101010101" pitchFamily="2" charset="-122"/>
                <a:cs typeface="宋体" panose="02010600030101010101" pitchFamily="2" charset="-122"/>
              </a:rPr>
              <a:t>在</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RTOS</a:t>
            </a:r>
            <a:r>
              <a:rPr lang="en-US" altLang="zh-CN" sz="2800" dirty="0">
                <a:solidFill>
                  <a:schemeClr val="bg1"/>
                </a:solidFill>
                <a:latin typeface="宋体" panose="02010600030101010101" pitchFamily="2" charset="-122"/>
                <a:ea typeface="宋体" panose="02010600030101010101" pitchFamily="2" charset="-122"/>
                <a:cs typeface="宋体" panose="02010600030101010101" pitchFamily="2" charset="-122"/>
              </a:rPr>
              <a:t>中，一般情况下使用</a:t>
            </a:r>
            <a:r>
              <a:rPr lang="en-US" altLang="zh-CN" sz="2800" dirty="0">
                <a:solidFill>
                  <a:srgbClr val="FFFF00"/>
                </a:solidFill>
                <a:latin typeface="宋体" panose="02010600030101010101" pitchFamily="2" charset="-122"/>
                <a:ea typeface="宋体" panose="02010600030101010101" pitchFamily="2" charset="-122"/>
                <a:cs typeface="宋体" panose="02010600030101010101" pitchFamily="2" charset="-122"/>
              </a:rPr>
              <a:t>列表</a:t>
            </a:r>
            <a:r>
              <a:rPr lang="en-US" altLang="zh-CN" sz="2800" dirty="0">
                <a:solidFill>
                  <a:schemeClr val="bg1"/>
                </a:solidFill>
                <a:latin typeface="宋体" panose="02010600030101010101" pitchFamily="2" charset="-122"/>
                <a:ea typeface="宋体" panose="02010600030101010101" pitchFamily="2" charset="-122"/>
                <a:cs typeface="宋体" panose="02010600030101010101" pitchFamily="2" charset="-122"/>
              </a:rPr>
              <a:t>来维护线程描述符。</a:t>
            </a:r>
          </a:p>
          <a:p>
            <a:pPr indent="711200" algn="just" eaLnBrk="1" latinLnBrk="0">
              <a:spcAft>
                <a:spcPts val="0"/>
              </a:spcAft>
              <a:buClrTx/>
              <a:buSzTx/>
              <a:buFontTx/>
              <a:buNone/>
              <a:extLst>
                <a:ext uri="{35155182-B16C-46BC-9424-99874614C6A1}">
                  <wpsdc:indentchars xmlns:wpsdc="http://www.wps.cn/officeDocument/2017/drawingmlCustomData" xmlns="" val="200" checksum="3773799597"/>
                </a:ext>
              </a:extLst>
            </a:pPr>
            <a:r>
              <a:rPr lang="en-US" altLang="zh-CN" sz="2800" dirty="0">
                <a:solidFill>
                  <a:schemeClr val="bg1"/>
                </a:solidFill>
                <a:latin typeface="宋体" panose="02010600030101010101" pitchFamily="2" charset="-122"/>
                <a:ea typeface="宋体" panose="02010600030101010101" pitchFamily="2" charset="-122"/>
                <a:cs typeface="宋体" panose="02010600030101010101" pitchFamily="2" charset="-122"/>
              </a:rPr>
              <a:t>在</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RT-Thread</a:t>
            </a:r>
            <a:r>
              <a:rPr lang="en-US" altLang="zh-CN" sz="2800" dirty="0">
                <a:solidFill>
                  <a:schemeClr val="bg1"/>
                </a:solidFill>
                <a:latin typeface="宋体" panose="02010600030101010101" pitchFamily="2" charset="-122"/>
                <a:ea typeface="宋体" panose="02010600030101010101" pitchFamily="2" charset="-122"/>
                <a:cs typeface="宋体" panose="02010600030101010101" pitchFamily="2" charset="-122"/>
              </a:rPr>
              <a:t>中</a:t>
            </a:r>
            <a:r>
              <a:rPr lang="en-US" altLang="zh-CN" sz="2800" dirty="0">
                <a:solidFill>
                  <a:srgbClr val="FFFF00"/>
                </a:solidFill>
                <a:latin typeface="宋体" panose="02010600030101010101" pitchFamily="2" charset="-122"/>
                <a:ea typeface="宋体" panose="02010600030101010101" pitchFamily="2" charset="-122"/>
                <a:cs typeface="宋体" panose="02010600030101010101" pitchFamily="2" charset="-122"/>
              </a:rPr>
              <a:t>阻塞列表</a:t>
            </a:r>
            <a:r>
              <a:rPr lang="en-US" altLang="zh-CN" sz="2800" dirty="0">
                <a:solidFill>
                  <a:schemeClr val="bg1"/>
                </a:solidFill>
                <a:latin typeface="宋体" panose="02010600030101010101" pitchFamily="2" charset="-122"/>
                <a:ea typeface="宋体" panose="02010600030101010101" pitchFamily="2" charset="-122"/>
                <a:cs typeface="宋体" panose="02010600030101010101" pitchFamily="2" charset="-122"/>
              </a:rPr>
              <a:t>用于存放因等待某个信号而终止运行的线程</a:t>
            </a:r>
            <a:r>
              <a:rPr lang="zh-CN" altLang="en-US" sz="2800" dirty="0">
                <a:solidFill>
                  <a:schemeClr val="bg1"/>
                </a:solidFill>
                <a:latin typeface="宋体" panose="02010600030101010101" pitchFamily="2" charset="-122"/>
                <a:ea typeface="宋体" panose="02010600030101010101" pitchFamily="2" charset="-122"/>
                <a:cs typeface="宋体" panose="02010600030101010101" pitchFamily="2" charset="-122"/>
              </a:rPr>
              <a:t>；</a:t>
            </a:r>
            <a:endParaRPr lang="en-US" altLang="zh-CN" sz="2800" dirty="0">
              <a:solidFill>
                <a:schemeClr val="bg1"/>
              </a:solidFill>
              <a:latin typeface="宋体" panose="02010600030101010101" pitchFamily="2" charset="-122"/>
              <a:ea typeface="宋体" panose="02010600030101010101" pitchFamily="2" charset="-122"/>
              <a:cs typeface="宋体" panose="02010600030101010101" pitchFamily="2" charset="-122"/>
            </a:endParaRPr>
          </a:p>
          <a:p>
            <a:pPr indent="711200" algn="just" eaLnBrk="1" latinLnBrk="0">
              <a:spcAft>
                <a:spcPts val="0"/>
              </a:spcAft>
              <a:buClrTx/>
              <a:buSzTx/>
              <a:buFontTx/>
              <a:buNone/>
              <a:extLst>
                <a:ext uri="{35155182-B16C-46BC-9424-99874614C6A1}">
                  <wpsdc:indentchars xmlns:wpsdc="http://www.wps.cn/officeDocument/2017/drawingmlCustomData" xmlns="" val="200" checksum="3773799597"/>
                </a:ext>
              </a:extLst>
            </a:pPr>
            <a:r>
              <a:rPr lang="en-US" altLang="zh-CN" sz="2800" dirty="0">
                <a:solidFill>
                  <a:srgbClr val="FFFF00"/>
                </a:solidFill>
                <a:latin typeface="宋体" panose="02010600030101010101" pitchFamily="2" charset="-122"/>
                <a:ea typeface="宋体" panose="02010600030101010101" pitchFamily="2" charset="-122"/>
                <a:cs typeface="宋体" panose="02010600030101010101" pitchFamily="2" charset="-122"/>
              </a:rPr>
              <a:t>延时列表</a:t>
            </a:r>
            <a:r>
              <a:rPr lang="en-US" altLang="zh-CN" sz="2800" dirty="0">
                <a:solidFill>
                  <a:schemeClr val="bg1"/>
                </a:solidFill>
                <a:latin typeface="宋体" panose="02010600030101010101" pitchFamily="2" charset="-122"/>
                <a:ea typeface="宋体" panose="02010600030101010101" pitchFamily="2" charset="-122"/>
                <a:cs typeface="宋体" panose="02010600030101010101" pitchFamily="2" charset="-122"/>
              </a:rPr>
              <a:t>用于存放通过延时函数或等待某个信号指定的时间而终止运行的线程</a:t>
            </a:r>
            <a:r>
              <a:rPr lang="zh-CN" altLang="en-US" sz="2800" dirty="0">
                <a:solidFill>
                  <a:schemeClr val="bg1"/>
                </a:solidFill>
                <a:latin typeface="宋体" panose="02010600030101010101" pitchFamily="2" charset="-122"/>
                <a:ea typeface="宋体" panose="02010600030101010101" pitchFamily="2" charset="-122"/>
                <a:cs typeface="宋体" panose="02010600030101010101" pitchFamily="2" charset="-122"/>
              </a:rPr>
              <a:t>；</a:t>
            </a:r>
            <a:endParaRPr lang="en-US" altLang="zh-CN" sz="2800" dirty="0">
              <a:solidFill>
                <a:schemeClr val="bg1"/>
              </a:solidFill>
              <a:latin typeface="宋体" panose="02010600030101010101" pitchFamily="2" charset="-122"/>
              <a:ea typeface="宋体" panose="02010600030101010101" pitchFamily="2" charset="-122"/>
              <a:cs typeface="宋体" panose="02010600030101010101" pitchFamily="2" charset="-122"/>
            </a:endParaRPr>
          </a:p>
          <a:p>
            <a:pPr indent="711200" algn="just" eaLnBrk="1" latinLnBrk="0">
              <a:spcAft>
                <a:spcPts val="0"/>
              </a:spcAft>
              <a:buClrTx/>
              <a:buSzTx/>
              <a:buFontTx/>
              <a:buNone/>
              <a:extLst>
                <a:ext uri="{35155182-B16C-46BC-9424-99874614C6A1}">
                  <wpsdc:indentchars xmlns:wpsdc="http://www.wps.cn/officeDocument/2017/drawingmlCustomData" xmlns="" val="200" checksum="3773799597"/>
                </a:ext>
              </a:extLst>
            </a:pPr>
            <a:r>
              <a:rPr lang="en-US" altLang="zh-CN" sz="2800" dirty="0">
                <a:solidFill>
                  <a:srgbClr val="FFFF00"/>
                </a:solidFill>
                <a:latin typeface="宋体" panose="02010600030101010101" pitchFamily="2" charset="-122"/>
                <a:ea typeface="宋体" panose="02010600030101010101" pitchFamily="2" charset="-122"/>
                <a:cs typeface="宋体" panose="02010600030101010101" pitchFamily="2" charset="-122"/>
              </a:rPr>
              <a:t>就绪列表</a:t>
            </a:r>
            <a:r>
              <a:rPr lang="en-US" altLang="zh-CN" sz="2800" dirty="0">
                <a:solidFill>
                  <a:schemeClr val="bg1"/>
                </a:solidFill>
                <a:latin typeface="宋体" panose="02010600030101010101" pitchFamily="2" charset="-122"/>
                <a:ea typeface="宋体" panose="02010600030101010101" pitchFamily="2" charset="-122"/>
                <a:cs typeface="宋体" panose="02010600030101010101" pitchFamily="2" charset="-122"/>
              </a:rPr>
              <a:t>则按优先级的高低存放准备要运行的线程。</a:t>
            </a: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20</a:t>
            </a:fld>
            <a:r>
              <a:rPr lang="zh-CN" altLang="en-US" smtClean="0">
                <a:ea typeface="宋体" panose="02010600030101010101" pitchFamily="2" charset="-122"/>
              </a:rPr>
              <a:t>页 共</a:t>
            </a:r>
            <a:r>
              <a:rPr lang="en-US" altLang="zh-CN" smtClean="0">
                <a:ea typeface="宋体" panose="02010600030101010101" pitchFamily="2" charset="-122"/>
              </a:rPr>
              <a:t>27</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2" name="圆角矩形 1"/>
          <p:cNvSpPr/>
          <p:nvPr/>
        </p:nvSpPr>
        <p:spPr bwMode="auto">
          <a:xfrm>
            <a:off x="563880" y="1421130"/>
            <a:ext cx="11040110" cy="484770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algn="just" eaLnBrk="1" latinLnBrk="0">
              <a:spcAft>
                <a:spcPts val="0"/>
              </a:spcAft>
              <a:extLst>
                <a:ext uri="{35155182-B16C-46BC-9424-99874614C6A1}">
                  <wpsdc:indentchars xmlns:wpsdc="http://www.wps.cn/officeDocument/2017/drawingmlCustomData" xmlns="" val="200" checksum="3773799597"/>
                </a:ext>
              </a:extLst>
            </a:pPr>
            <a:r>
              <a:rPr sz="2800" kern="100" dirty="0">
                <a:solidFill>
                  <a:srgbClr val="FFFF00"/>
                </a:solidFill>
                <a:latin typeface="+mn-lt"/>
                <a:ea typeface="黑体" panose="02010609060101010101" pitchFamily="49" charset="-122"/>
                <a:cs typeface="Times New Roman" panose="02020603050405020304" pitchFamily="18" charset="0"/>
                <a:sym typeface="+mn-ea"/>
              </a:rPr>
              <a:t>1．</a:t>
            </a:r>
            <a:r>
              <a:rPr sz="2800" kern="100" dirty="0" smtClean="0">
                <a:solidFill>
                  <a:srgbClr val="FFFF00"/>
                </a:solidFill>
                <a:latin typeface="+mn-lt"/>
                <a:ea typeface="黑体" panose="02010609060101010101" pitchFamily="49" charset="-122"/>
                <a:cs typeface="Times New Roman" panose="02020603050405020304" pitchFamily="18" charset="0"/>
                <a:sym typeface="+mn-ea"/>
              </a:rPr>
              <a:t>线程状态的基本含义</a:t>
            </a:r>
            <a:r>
              <a:rPr lang="zh-CN" altLang="en-US" sz="2800" kern="100" dirty="0" smtClean="0">
                <a:solidFill>
                  <a:srgbClr val="FF0000"/>
                </a:solidFill>
                <a:latin typeface="+mn-lt"/>
                <a:ea typeface="黑体" panose="02010609060101010101" pitchFamily="49" charset="-122"/>
                <a:cs typeface="Times New Roman" panose="02020603050405020304" pitchFamily="18" charset="0"/>
                <a:sym typeface="+mn-ea"/>
              </a:rPr>
              <a:t>（</a:t>
            </a:r>
            <a:r>
              <a:rPr lang="zh-CN" altLang="en-US" sz="2800" kern="100" dirty="0">
                <a:solidFill>
                  <a:srgbClr val="FF0000"/>
                </a:solidFill>
                <a:ea typeface="黑体" panose="02010609060101010101" pitchFamily="49" charset="-122"/>
                <a:cs typeface="Times New Roman" panose="02020603050405020304" pitchFamily="18" charset="0"/>
                <a:sym typeface="+mn-ea"/>
              </a:rPr>
              <a:t>重点、难点</a:t>
            </a:r>
            <a:r>
              <a:rPr lang="zh-CN" altLang="en-US" sz="2800" kern="100" dirty="0" smtClean="0">
                <a:solidFill>
                  <a:srgbClr val="FF0000"/>
                </a:solidFill>
                <a:latin typeface="+mn-lt"/>
                <a:ea typeface="黑体" panose="02010609060101010101" pitchFamily="49" charset="-122"/>
                <a:cs typeface="Times New Roman" panose="02020603050405020304" pitchFamily="18" charset="0"/>
                <a:sym typeface="+mn-ea"/>
              </a:rPr>
              <a:t>）</a:t>
            </a:r>
            <a:endParaRPr lang="zh-CN" altLang="en-US" sz="2800" kern="100" dirty="0">
              <a:solidFill>
                <a:srgbClr val="FF0000"/>
              </a:solidFill>
              <a:latin typeface="+mn-lt"/>
              <a:ea typeface="黑体" panose="02010609060101010101" pitchFamily="49" charset="-122"/>
              <a:cs typeface="Times New Roman" panose="02020603050405020304" pitchFamily="18" charset="0"/>
            </a:endParaRPr>
          </a:p>
          <a:p>
            <a:pPr indent="711200" algn="just" eaLnBrk="1" latinLnBrk="0">
              <a:spcAft>
                <a:spcPts val="0"/>
              </a:spcAft>
              <a:extLst>
                <a:ext uri="{35155182-B16C-46BC-9424-99874614C6A1}">
                  <wpsdc:indentchars xmlns:wpsdc="http://www.wps.cn/officeDocument/2017/drawingmlCustomData" xmlns="" val="200" checksum="3773799597"/>
                </a:ext>
              </a:extLst>
            </a:pPr>
            <a:r>
              <a:rPr lang="en-US" altLang="zh-CN" sz="2800" dirty="0" smtClean="0">
                <a:solidFill>
                  <a:schemeClr val="bg1"/>
                </a:solidFill>
                <a:latin typeface="+mn-lt"/>
                <a:ea typeface="宋体" panose="02010600030101010101" pitchFamily="2" charset="-122"/>
                <a:cs typeface="Times New Roman" panose="02020603050405020304" pitchFamily="18" charset="0"/>
              </a:rPr>
              <a:t>1</a:t>
            </a:r>
            <a:r>
              <a:rPr lang="zh-CN" altLang="en-US" sz="2800" dirty="0" smtClean="0">
                <a:solidFill>
                  <a:schemeClr val="bg1"/>
                </a:solidFill>
                <a:latin typeface="+mn-lt"/>
                <a:ea typeface="宋体" panose="02010600030101010101" pitchFamily="2" charset="-122"/>
                <a:cs typeface="Times New Roman" panose="02020603050405020304" pitchFamily="18" charset="0"/>
              </a:rPr>
              <a:t>）</a:t>
            </a:r>
            <a:r>
              <a:rPr lang="zh-CN" altLang="en-US" sz="2800" dirty="0" smtClean="0">
                <a:solidFill>
                  <a:srgbClr val="FFFF00"/>
                </a:solidFill>
                <a:latin typeface="+mn-lt"/>
                <a:ea typeface="宋体" panose="02010600030101010101" pitchFamily="2" charset="-122"/>
                <a:cs typeface="Times New Roman" panose="02020603050405020304" pitchFamily="18" charset="0"/>
              </a:rPr>
              <a:t>终止</a:t>
            </a:r>
            <a:r>
              <a:rPr lang="zh-CN" altLang="en-US" sz="2800" dirty="0">
                <a:solidFill>
                  <a:srgbClr val="FFFF00"/>
                </a:solidFill>
                <a:latin typeface="+mn-lt"/>
                <a:ea typeface="宋体" panose="02010600030101010101" pitchFamily="2" charset="-122"/>
                <a:cs typeface="Times New Roman" panose="02020603050405020304" pitchFamily="18" charset="0"/>
              </a:rPr>
              <a:t>态</a:t>
            </a:r>
            <a:r>
              <a:rPr lang="zh-CN" altLang="en-US" sz="2800" dirty="0">
                <a:solidFill>
                  <a:schemeClr val="bg1"/>
                </a:solidFill>
                <a:latin typeface="+mn-lt"/>
                <a:ea typeface="宋体" panose="02010600030101010101" pitchFamily="2" charset="-122"/>
                <a:cs typeface="Times New Roman" panose="02020603050405020304" pitchFamily="18" charset="0"/>
              </a:rPr>
              <a:t>：线程已经完成，或被删除，不再需要使用CPU。</a:t>
            </a:r>
          </a:p>
          <a:p>
            <a:pPr indent="711200" algn="just" eaLnBrk="1" latinLnBrk="0">
              <a:spcAft>
                <a:spcPts val="0"/>
              </a:spcAft>
              <a:extLst>
                <a:ext uri="{35155182-B16C-46BC-9424-99874614C6A1}">
                  <wpsdc:indentchars xmlns:wpsdc="http://www.wps.cn/officeDocument/2017/drawingmlCustomData" xmlns="" val="200" checksum="3773799597"/>
                </a:ext>
              </a:extLst>
            </a:pPr>
            <a:r>
              <a:rPr lang="en-US" altLang="zh-CN" sz="2800" dirty="0" smtClean="0">
                <a:solidFill>
                  <a:schemeClr val="bg1"/>
                </a:solidFill>
                <a:latin typeface="+mn-lt"/>
                <a:ea typeface="宋体" panose="02010600030101010101" pitchFamily="2" charset="-122"/>
                <a:cs typeface="Times New Roman" panose="02020603050405020304" pitchFamily="18" charset="0"/>
                <a:sym typeface="+mn-ea"/>
              </a:rPr>
              <a:t>2</a:t>
            </a:r>
            <a:r>
              <a:rPr lang="zh-CN" altLang="en-US" sz="2800" dirty="0" smtClean="0">
                <a:solidFill>
                  <a:schemeClr val="bg1"/>
                </a:solidFill>
                <a:latin typeface="+mn-lt"/>
                <a:ea typeface="宋体" panose="02010600030101010101" pitchFamily="2" charset="-122"/>
                <a:cs typeface="Times New Roman" panose="02020603050405020304" pitchFamily="18" charset="0"/>
                <a:sym typeface="+mn-ea"/>
              </a:rPr>
              <a:t>）</a:t>
            </a:r>
            <a:r>
              <a:rPr lang="zh-CN" altLang="en-US" sz="2800" dirty="0" smtClean="0">
                <a:solidFill>
                  <a:srgbClr val="FFFF00"/>
                </a:solidFill>
                <a:latin typeface="+mn-lt"/>
                <a:ea typeface="宋体" panose="02010600030101010101" pitchFamily="2" charset="-122"/>
                <a:cs typeface="Times New Roman" panose="02020603050405020304" pitchFamily="18" charset="0"/>
                <a:sym typeface="+mn-ea"/>
              </a:rPr>
              <a:t>阻塞</a:t>
            </a:r>
            <a:r>
              <a:rPr lang="zh-CN" altLang="en-US" sz="2800" dirty="0">
                <a:solidFill>
                  <a:srgbClr val="FFFF00"/>
                </a:solidFill>
                <a:latin typeface="+mn-lt"/>
                <a:ea typeface="宋体" panose="02010600030101010101" pitchFamily="2" charset="-122"/>
                <a:cs typeface="Times New Roman" panose="02020603050405020304" pitchFamily="18" charset="0"/>
                <a:sym typeface="+mn-ea"/>
              </a:rPr>
              <a:t>态</a:t>
            </a:r>
            <a:r>
              <a:rPr lang="zh-CN" altLang="en-US" sz="2800" dirty="0">
                <a:solidFill>
                  <a:schemeClr val="bg1"/>
                </a:solidFill>
                <a:latin typeface="+mn-lt"/>
                <a:ea typeface="宋体" panose="02010600030101010101" pitchFamily="2" charset="-122"/>
                <a:cs typeface="Times New Roman" panose="02020603050405020304" pitchFamily="18" charset="0"/>
                <a:sym typeface="+mn-ea"/>
              </a:rPr>
              <a:t>：又可称为“挂起态”。线程未准备好，不能被激活。当等待时间到或等待的情况发生时，该线程才变为就绪态。</a:t>
            </a:r>
            <a:endParaRPr lang="zh-CN" altLang="en-US" sz="2800" dirty="0">
              <a:latin typeface="+mn-lt"/>
              <a:ea typeface="宋体" panose="02010600030101010101" pitchFamily="2" charset="-122"/>
              <a:cs typeface="Times New Roman" panose="02020603050405020304" pitchFamily="18" charset="0"/>
            </a:endParaRPr>
          </a:p>
          <a:p>
            <a:pPr indent="711200" algn="just" eaLnBrk="1" latinLnBrk="0">
              <a:spcAft>
                <a:spcPts val="0"/>
              </a:spcAft>
              <a:extLst>
                <a:ext uri="{35155182-B16C-46BC-9424-99874614C6A1}">
                  <wpsdc:indentchars xmlns:wpsdc="http://www.wps.cn/officeDocument/2017/drawingmlCustomData" xmlns="" val="200" checksum="3773799597"/>
                </a:ext>
              </a:extLst>
            </a:pPr>
            <a:r>
              <a:rPr lang="en-US" altLang="zh-CN" sz="2800" dirty="0" smtClean="0">
                <a:solidFill>
                  <a:schemeClr val="bg1"/>
                </a:solidFill>
                <a:latin typeface="+mn-lt"/>
                <a:ea typeface="宋体" panose="02010600030101010101" pitchFamily="2" charset="-122"/>
                <a:cs typeface="Times New Roman" panose="02020603050405020304" pitchFamily="18" charset="0"/>
                <a:sym typeface="+mn-ea"/>
              </a:rPr>
              <a:t>3</a:t>
            </a:r>
            <a:r>
              <a:rPr lang="zh-CN" altLang="en-US" sz="2800" dirty="0" smtClean="0">
                <a:solidFill>
                  <a:schemeClr val="bg1"/>
                </a:solidFill>
                <a:latin typeface="+mn-lt"/>
                <a:ea typeface="宋体" panose="02010600030101010101" pitchFamily="2" charset="-122"/>
                <a:cs typeface="Times New Roman" panose="02020603050405020304" pitchFamily="18" charset="0"/>
                <a:sym typeface="+mn-ea"/>
              </a:rPr>
              <a:t>）</a:t>
            </a:r>
            <a:r>
              <a:rPr lang="zh-CN" altLang="en-US" sz="2800" dirty="0" smtClean="0">
                <a:solidFill>
                  <a:srgbClr val="FFFF00"/>
                </a:solidFill>
                <a:latin typeface="+mn-lt"/>
                <a:ea typeface="宋体" panose="02010600030101010101" pitchFamily="2" charset="-122"/>
                <a:cs typeface="Times New Roman" panose="02020603050405020304" pitchFamily="18" charset="0"/>
                <a:sym typeface="+mn-ea"/>
              </a:rPr>
              <a:t>就绪</a:t>
            </a:r>
            <a:r>
              <a:rPr lang="zh-CN" altLang="en-US" sz="2800" dirty="0">
                <a:solidFill>
                  <a:srgbClr val="FFFF00"/>
                </a:solidFill>
                <a:latin typeface="+mn-lt"/>
                <a:ea typeface="宋体" panose="02010600030101010101" pitchFamily="2" charset="-122"/>
                <a:cs typeface="Times New Roman" panose="02020603050405020304" pitchFamily="18" charset="0"/>
                <a:sym typeface="+mn-ea"/>
              </a:rPr>
              <a:t>态</a:t>
            </a:r>
            <a:r>
              <a:rPr lang="zh-CN" altLang="en-US" sz="2800" dirty="0">
                <a:solidFill>
                  <a:schemeClr val="bg1"/>
                </a:solidFill>
                <a:latin typeface="+mn-lt"/>
                <a:ea typeface="宋体" panose="02010600030101010101" pitchFamily="2" charset="-122"/>
                <a:cs typeface="Times New Roman" panose="02020603050405020304" pitchFamily="18" charset="0"/>
                <a:sym typeface="+mn-ea"/>
              </a:rPr>
              <a:t>：线程已经准备好可以被激活，但未进入激活态。一旦获取CPU的使用权就可以进入激活态，处于就绪态的线程描述符存放于就绪列表中。</a:t>
            </a:r>
            <a:endParaRPr lang="zh-CN" altLang="en-US" sz="2800" dirty="0">
              <a:solidFill>
                <a:schemeClr val="bg1"/>
              </a:solidFill>
              <a:latin typeface="+mn-lt"/>
              <a:ea typeface="宋体" panose="02010600030101010101" pitchFamily="2" charset="-122"/>
              <a:cs typeface="Times New Roman" panose="02020603050405020304" pitchFamily="18" charset="0"/>
            </a:endParaRPr>
          </a:p>
          <a:p>
            <a:pPr indent="711200" algn="just" eaLnBrk="1" latinLnBrk="0">
              <a:spcAft>
                <a:spcPts val="0"/>
              </a:spcAft>
              <a:extLst>
                <a:ext uri="{35155182-B16C-46BC-9424-99874614C6A1}">
                  <wpsdc:indentchars xmlns:wpsdc="http://www.wps.cn/officeDocument/2017/drawingmlCustomData" xmlns="" val="200" checksum="3773799597"/>
                </a:ext>
              </a:extLst>
            </a:pPr>
            <a:r>
              <a:rPr lang="en-US" altLang="zh-CN" sz="2800" dirty="0" smtClean="0">
                <a:solidFill>
                  <a:schemeClr val="bg1"/>
                </a:solidFill>
                <a:latin typeface="+mn-lt"/>
                <a:ea typeface="宋体" panose="02010600030101010101" pitchFamily="2" charset="-122"/>
                <a:cs typeface="Times New Roman" panose="02020603050405020304" pitchFamily="18" charset="0"/>
                <a:sym typeface="+mn-ea"/>
              </a:rPr>
              <a:t>4</a:t>
            </a:r>
            <a:r>
              <a:rPr lang="zh-CN" altLang="en-US" sz="2800" dirty="0" smtClean="0">
                <a:solidFill>
                  <a:schemeClr val="bg1"/>
                </a:solidFill>
                <a:latin typeface="+mn-lt"/>
                <a:ea typeface="宋体" panose="02010600030101010101" pitchFamily="2" charset="-122"/>
                <a:cs typeface="Times New Roman" panose="02020603050405020304" pitchFamily="18" charset="0"/>
                <a:sym typeface="+mn-ea"/>
              </a:rPr>
              <a:t>）</a:t>
            </a:r>
            <a:r>
              <a:rPr lang="zh-CN" altLang="en-US" sz="2800" dirty="0" smtClean="0">
                <a:solidFill>
                  <a:srgbClr val="FFFF00"/>
                </a:solidFill>
                <a:latin typeface="+mn-lt"/>
                <a:ea typeface="宋体" panose="02010600030101010101" pitchFamily="2" charset="-122"/>
                <a:cs typeface="Times New Roman" panose="02020603050405020304" pitchFamily="18" charset="0"/>
                <a:sym typeface="+mn-ea"/>
              </a:rPr>
              <a:t>激活</a:t>
            </a:r>
            <a:r>
              <a:rPr lang="zh-CN" altLang="en-US" sz="2800" dirty="0">
                <a:solidFill>
                  <a:srgbClr val="FFFF00"/>
                </a:solidFill>
                <a:latin typeface="+mn-lt"/>
                <a:ea typeface="宋体" panose="02010600030101010101" pitchFamily="2" charset="-122"/>
                <a:cs typeface="Times New Roman" panose="02020603050405020304" pitchFamily="18" charset="0"/>
                <a:sym typeface="+mn-ea"/>
              </a:rPr>
              <a:t>态</a:t>
            </a:r>
            <a:r>
              <a:rPr lang="zh-CN" altLang="en-US" sz="2800" dirty="0">
                <a:solidFill>
                  <a:schemeClr val="bg1"/>
                </a:solidFill>
                <a:latin typeface="+mn-lt"/>
                <a:ea typeface="宋体" panose="02010600030101010101" pitchFamily="2" charset="-122"/>
                <a:cs typeface="Times New Roman" panose="02020603050405020304" pitchFamily="18" charset="0"/>
                <a:sym typeface="+mn-ea"/>
              </a:rPr>
              <a:t>：即“运行态”，线程在运行中，线程拥有CPU使用权。</a:t>
            </a:r>
          </a:p>
          <a:p>
            <a:pPr indent="711200" algn="just" eaLnBrk="1" latinLnBrk="0">
              <a:spcAft>
                <a:spcPts val="0"/>
              </a:spcAft>
              <a:extLst>
                <a:ext uri="{35155182-B16C-46BC-9424-99874614C6A1}">
                  <wpsdc:indentchars xmlns:wpsdc="http://www.wps.cn/officeDocument/2017/drawingmlCustomData" xmlns="" val="200" checksum="3773799597"/>
                </a:ext>
              </a:extLst>
            </a:pPr>
            <a:r>
              <a:rPr lang="zh-CN" altLang="en-US" sz="2800" dirty="0">
                <a:solidFill>
                  <a:schemeClr val="bg1"/>
                </a:solidFill>
                <a:latin typeface="+mn-lt"/>
                <a:ea typeface="宋体" panose="02010600030101010101" pitchFamily="2" charset="-122"/>
                <a:cs typeface="Times New Roman" panose="02020603050405020304" pitchFamily="18" charset="0"/>
                <a:sym typeface="+mn-ea"/>
              </a:rPr>
              <a:t>在任一时刻，线程被创建后所处的状态</a:t>
            </a:r>
            <a:r>
              <a:rPr lang="zh-CN" altLang="en-US" sz="2800" dirty="0">
                <a:solidFill>
                  <a:srgbClr val="FFFF00"/>
                </a:solidFill>
                <a:latin typeface="+mn-lt"/>
                <a:ea typeface="宋体" panose="02010600030101010101" pitchFamily="2" charset="-122"/>
                <a:cs typeface="Times New Roman" panose="02020603050405020304" pitchFamily="18" charset="0"/>
                <a:sym typeface="+mn-ea"/>
              </a:rPr>
              <a:t>一定是四种状态之一</a:t>
            </a:r>
            <a:r>
              <a:rPr lang="zh-CN" altLang="en-US" sz="2800" dirty="0">
                <a:solidFill>
                  <a:schemeClr val="bg1"/>
                </a:solidFill>
                <a:latin typeface="+mn-lt"/>
                <a:ea typeface="宋体" panose="02010600030101010101" pitchFamily="2" charset="-122"/>
                <a:cs typeface="Times New Roman" panose="02020603050405020304" pitchFamily="18" charset="0"/>
                <a:sym typeface="+mn-ea"/>
              </a:rPr>
              <a:t>。</a:t>
            </a:r>
            <a:endParaRPr lang="zh-CN" altLang="en-US" sz="2800" dirty="0">
              <a:solidFill>
                <a:schemeClr val="bg1"/>
              </a:solidFill>
              <a:latin typeface="+mn-lt"/>
              <a:ea typeface="宋体" panose="02010600030101010101" pitchFamily="2" charset="-122"/>
              <a:cs typeface="Times New Roman" panose="02020603050405020304" pitchFamily="18" charset="0"/>
            </a:endParaRPr>
          </a:p>
        </p:txBody>
      </p:sp>
      <p:sp>
        <p:nvSpPr>
          <p:cNvPr id="9" name="圆角矩形 8"/>
          <p:cNvSpPr/>
          <p:nvPr/>
        </p:nvSpPr>
        <p:spPr bwMode="auto">
          <a:xfrm>
            <a:off x="95885" y="684530"/>
            <a:ext cx="9542145"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sz="2800" b="0" kern="100" dirty="0">
                <a:latin typeface="Times New Roman" panose="02020603050405020304" pitchFamily="18" charset="0"/>
                <a:ea typeface="黑体" panose="02010609060101010101" pitchFamily="49" charset="-122"/>
                <a:cs typeface="Times New Roman" panose="02020603050405020304" pitchFamily="18" charset="0"/>
              </a:rPr>
              <a:t>1.3.2 线程的四种状态：终止态、阻塞态、就绪态和激活态</a:t>
            </a:r>
          </a:p>
        </p:txBody>
      </p:sp>
      <p:sp>
        <p:nvSpPr>
          <p:cNvPr id="3" name="灯片编号占位符 2"/>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21</a:t>
            </a:fld>
            <a:r>
              <a:rPr lang="zh-CN" altLang="en-US" smtClean="0">
                <a:ea typeface="宋体" panose="02010600030101010101" pitchFamily="2" charset="-122"/>
              </a:rPr>
              <a:t>页 共</a:t>
            </a:r>
            <a:r>
              <a:rPr lang="en-US" altLang="zh-CN" smtClean="0">
                <a:ea typeface="宋体" panose="02010600030101010101" pitchFamily="2" charset="-122"/>
              </a:rPr>
              <a:t>27</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1" name="圆角矩形 10"/>
          <p:cNvSpPr/>
          <p:nvPr/>
        </p:nvSpPr>
        <p:spPr bwMode="auto">
          <a:xfrm>
            <a:off x="407368" y="1200121"/>
            <a:ext cx="11161241" cy="5154167"/>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buClrTx/>
              <a:buSzTx/>
              <a:buFontTx/>
              <a:buNone/>
            </a:pPr>
            <a:r>
              <a:rPr sz="2800" kern="100" dirty="0" smtClean="0">
                <a:solidFill>
                  <a:srgbClr val="FFFF00"/>
                </a:solidFill>
                <a:latin typeface="+mn-lt"/>
                <a:ea typeface="黑体" panose="02010609060101010101" pitchFamily="49" charset="-122"/>
                <a:cs typeface="Times New Roman" panose="02020603050405020304" pitchFamily="18" charset="0"/>
                <a:sym typeface="+mn-ea"/>
              </a:rPr>
              <a:t>2</a:t>
            </a:r>
            <a:r>
              <a:rPr sz="2800" kern="100" dirty="0">
                <a:solidFill>
                  <a:srgbClr val="FFFF00"/>
                </a:solidFill>
                <a:latin typeface="+mn-lt"/>
                <a:ea typeface="黑体" panose="02010609060101010101" pitchFamily="49" charset="-122"/>
                <a:cs typeface="Times New Roman" panose="02020603050405020304" pitchFamily="18" charset="0"/>
                <a:sym typeface="+mn-ea"/>
              </a:rPr>
              <a:t>．</a:t>
            </a:r>
            <a:r>
              <a:rPr sz="2800" kern="100" dirty="0" smtClean="0">
                <a:solidFill>
                  <a:srgbClr val="FFFF00"/>
                </a:solidFill>
                <a:latin typeface="+mn-lt"/>
                <a:ea typeface="黑体" panose="02010609060101010101" pitchFamily="49" charset="-122"/>
                <a:cs typeface="Times New Roman" panose="02020603050405020304" pitchFamily="18" charset="0"/>
                <a:sym typeface="+mn-ea"/>
              </a:rPr>
              <a:t>线程状态之间的转换</a:t>
            </a:r>
            <a:r>
              <a:rPr lang="zh-CN" altLang="en-US" sz="2800" kern="100" dirty="0" smtClean="0">
                <a:solidFill>
                  <a:srgbClr val="FFFF00"/>
                </a:solidFill>
                <a:latin typeface="+mn-lt"/>
                <a:ea typeface="黑体" panose="02010609060101010101" pitchFamily="49" charset="-122"/>
                <a:cs typeface="Times New Roman" panose="02020603050405020304" pitchFamily="18" charset="0"/>
                <a:sym typeface="+mn-ea"/>
              </a:rPr>
              <a:t>（</a:t>
            </a:r>
            <a:r>
              <a:rPr lang="zh-CN" altLang="en-US" sz="2800" kern="100" dirty="0" smtClean="0">
                <a:solidFill>
                  <a:srgbClr val="FF0000"/>
                </a:solidFill>
                <a:latin typeface="+mn-lt"/>
                <a:ea typeface="黑体" panose="02010609060101010101" pitchFamily="49" charset="-122"/>
                <a:cs typeface="Times New Roman" panose="02020603050405020304" pitchFamily="18" charset="0"/>
                <a:sym typeface="+mn-ea"/>
              </a:rPr>
              <a:t>了解</a:t>
            </a:r>
            <a:r>
              <a:rPr lang="zh-CN" altLang="en-US" sz="2800" kern="100" dirty="0" smtClean="0">
                <a:solidFill>
                  <a:srgbClr val="FFFF00"/>
                </a:solidFill>
                <a:latin typeface="+mn-lt"/>
                <a:ea typeface="黑体" panose="02010609060101010101" pitchFamily="49" charset="-122"/>
                <a:cs typeface="Times New Roman" panose="02020603050405020304" pitchFamily="18" charset="0"/>
                <a:sym typeface="+mn-ea"/>
              </a:rPr>
              <a:t>）</a:t>
            </a:r>
            <a:endParaRPr sz="2800" kern="100" dirty="0">
              <a:solidFill>
                <a:srgbClr val="FFFF00"/>
              </a:solidFill>
              <a:latin typeface="+mn-lt"/>
              <a:ea typeface="黑体" panose="02010609060101010101" pitchFamily="49" charset="-122"/>
              <a:cs typeface="Times New Roman" panose="02020603050405020304" pitchFamily="18" charset="0"/>
            </a:endParaRPr>
          </a:p>
          <a:p>
            <a:pPr indent="266700" algn="just">
              <a:spcAft>
                <a:spcPts val="0"/>
              </a:spcAft>
              <a:buClrTx/>
              <a:buSzTx/>
              <a:buFontTx/>
              <a:buNone/>
            </a:pPr>
            <a:r>
              <a:rPr lang="en-US" altLang="zh-CN" sz="2800" dirty="0" err="1" smtClean="0">
                <a:solidFill>
                  <a:srgbClr val="FFFF00"/>
                </a:solidFill>
                <a:latin typeface="+mn-lt"/>
                <a:ea typeface="宋体" panose="02010600030101010101" pitchFamily="2" charset="-122"/>
                <a:cs typeface="Times New Roman" panose="02020603050405020304" pitchFamily="18" charset="0"/>
              </a:rPr>
              <a:t>RTOS</a:t>
            </a:r>
            <a:r>
              <a:rPr lang="en-US" altLang="zh-CN" sz="2800" dirty="0" err="1">
                <a:solidFill>
                  <a:srgbClr val="FFFF00"/>
                </a:solidFill>
                <a:latin typeface="+mn-lt"/>
                <a:ea typeface="宋体" panose="02010600030101010101" pitchFamily="2" charset="-122"/>
                <a:cs typeface="Times New Roman" panose="02020603050405020304" pitchFamily="18" charset="0"/>
              </a:rPr>
              <a:t>线程的四种状态是动态转换</a:t>
            </a:r>
            <a:r>
              <a:rPr lang="zh-CN" altLang="en-US" sz="2800" dirty="0" smtClean="0">
                <a:solidFill>
                  <a:srgbClr val="FFFF00"/>
                </a:solidFill>
                <a:latin typeface="+mn-lt"/>
                <a:ea typeface="宋体" panose="02010600030101010101" pitchFamily="2" charset="-122"/>
                <a:cs typeface="Times New Roman" panose="02020603050405020304" pitchFamily="18" charset="0"/>
              </a:rPr>
              <a:t>的</a:t>
            </a:r>
            <a:endParaRPr lang="en-US" altLang="zh-CN" sz="2800" dirty="0" smtClean="0">
              <a:solidFill>
                <a:srgbClr val="FFFF00"/>
              </a:solidFill>
              <a:latin typeface="+mn-lt"/>
              <a:ea typeface="宋体" panose="02010600030101010101" pitchFamily="2" charset="-122"/>
              <a:cs typeface="Times New Roman" panose="02020603050405020304" pitchFamily="18" charset="0"/>
            </a:endParaRPr>
          </a:p>
          <a:p>
            <a:pPr indent="266700" algn="just">
              <a:spcAft>
                <a:spcPts val="0"/>
              </a:spcAft>
              <a:buClrTx/>
              <a:buSzTx/>
              <a:buFontTx/>
              <a:buNone/>
            </a:pPr>
            <a:endParaRPr lang="en-US" altLang="zh-CN" sz="2800" dirty="0">
              <a:solidFill>
                <a:schemeClr val="bg1"/>
              </a:solidFill>
              <a:latin typeface="+mn-lt"/>
              <a:ea typeface="宋体" panose="02010600030101010101" pitchFamily="2" charset="-122"/>
              <a:cs typeface="Times New Roman" panose="02020603050405020304" pitchFamily="18" charset="0"/>
            </a:endParaRPr>
          </a:p>
          <a:p>
            <a:pPr indent="266700" algn="r">
              <a:spcAft>
                <a:spcPts val="0"/>
              </a:spcAft>
              <a:buClrTx/>
              <a:buSzTx/>
              <a:buFontTx/>
              <a:buNone/>
            </a:pPr>
            <a:r>
              <a:rPr lang="en-US" altLang="zh-CN" sz="1800" dirty="0">
                <a:solidFill>
                  <a:schemeClr val="bg1"/>
                </a:solidFill>
                <a:latin typeface="+mn-lt"/>
                <a:ea typeface="宋体" panose="02010600030101010101" pitchFamily="2" charset="-122"/>
                <a:cs typeface="Times New Roman" panose="02020603050405020304" pitchFamily="18" charset="0"/>
                <a:sym typeface="+mn-ea"/>
              </a:rPr>
              <a:t>  </a:t>
            </a:r>
            <a:endParaRPr lang="en-US" altLang="zh-CN" sz="1800" dirty="0">
              <a:solidFill>
                <a:schemeClr val="bg1"/>
              </a:solidFill>
              <a:latin typeface="+mn-lt"/>
              <a:ea typeface="宋体" panose="02010600030101010101" pitchFamily="2" charset="-122"/>
              <a:cs typeface="Times New Roman" panose="02020603050405020304" pitchFamily="18" charset="0"/>
            </a:endParaRPr>
          </a:p>
          <a:p>
            <a:pPr indent="266700" algn="just">
              <a:spcAft>
                <a:spcPts val="0"/>
              </a:spcAft>
              <a:buClrTx/>
              <a:buSzTx/>
              <a:buFontTx/>
              <a:buNone/>
            </a:pPr>
            <a:r>
              <a:rPr lang="en-US" altLang="zh-CN" sz="2800" dirty="0">
                <a:solidFill>
                  <a:schemeClr val="bg1"/>
                </a:solidFill>
                <a:latin typeface="+mn-lt"/>
                <a:ea typeface="宋体" panose="02010600030101010101" pitchFamily="2" charset="-122"/>
                <a:cs typeface="Times New Roman" panose="02020603050405020304" pitchFamily="18" charset="0"/>
              </a:rPr>
              <a:t>                                                                 </a:t>
            </a:r>
          </a:p>
          <a:p>
            <a:pPr indent="266700" algn="just">
              <a:spcAft>
                <a:spcPts val="0"/>
              </a:spcAft>
              <a:buClrTx/>
              <a:buSzTx/>
              <a:buFontTx/>
              <a:buNone/>
            </a:pPr>
            <a:endParaRPr lang="en-US" altLang="zh-CN" sz="2800" dirty="0">
              <a:solidFill>
                <a:schemeClr val="bg1"/>
              </a:solidFill>
              <a:latin typeface="+mn-lt"/>
              <a:ea typeface="宋体" panose="02010600030101010101" pitchFamily="2" charset="-122"/>
              <a:cs typeface="Times New Roman" panose="02020603050405020304" pitchFamily="18" charset="0"/>
            </a:endParaRPr>
          </a:p>
          <a:p>
            <a:pPr indent="266700" algn="just">
              <a:spcAft>
                <a:spcPts val="0"/>
              </a:spcAft>
              <a:buClrTx/>
              <a:buSzTx/>
              <a:buFontTx/>
              <a:buNone/>
            </a:pPr>
            <a:endParaRPr lang="en-US" altLang="zh-CN" sz="2800" dirty="0">
              <a:solidFill>
                <a:schemeClr val="bg1"/>
              </a:solidFill>
              <a:latin typeface="+mn-lt"/>
              <a:ea typeface="宋体" panose="02010600030101010101" pitchFamily="2" charset="-122"/>
              <a:cs typeface="Times New Roman" panose="02020603050405020304" pitchFamily="18" charset="0"/>
            </a:endParaRPr>
          </a:p>
          <a:p>
            <a:pPr indent="266700" algn="just">
              <a:spcAft>
                <a:spcPts val="0"/>
              </a:spcAft>
              <a:buClrTx/>
              <a:buSzTx/>
              <a:buFontTx/>
              <a:buNone/>
            </a:pPr>
            <a:endParaRPr lang="en-US" altLang="zh-CN" sz="2800" dirty="0">
              <a:solidFill>
                <a:schemeClr val="bg1"/>
              </a:solidFill>
              <a:latin typeface="+mn-lt"/>
              <a:ea typeface="宋体" panose="02010600030101010101" pitchFamily="2" charset="-122"/>
              <a:cs typeface="Times New Roman" panose="02020603050405020304" pitchFamily="18" charset="0"/>
            </a:endParaRPr>
          </a:p>
          <a:p>
            <a:pPr indent="266700" algn="just">
              <a:spcAft>
                <a:spcPts val="0"/>
              </a:spcAft>
              <a:buClrTx/>
              <a:buSzTx/>
              <a:buFontTx/>
              <a:buNone/>
            </a:pPr>
            <a:endParaRPr lang="en-US" altLang="zh-CN" sz="2800" dirty="0">
              <a:solidFill>
                <a:schemeClr val="bg1"/>
              </a:solidFill>
              <a:latin typeface="+mn-lt"/>
              <a:ea typeface="宋体" panose="02010600030101010101" pitchFamily="2" charset="-122"/>
              <a:cs typeface="Times New Roman" panose="02020603050405020304" pitchFamily="18" charset="0"/>
            </a:endParaRPr>
          </a:p>
          <a:p>
            <a:pPr indent="266700" algn="just">
              <a:spcAft>
                <a:spcPts val="0"/>
              </a:spcAft>
              <a:buClrTx/>
              <a:buSzTx/>
              <a:buFontTx/>
              <a:buNone/>
            </a:pPr>
            <a:endParaRPr lang="en-US" altLang="zh-CN" sz="2800" dirty="0">
              <a:solidFill>
                <a:schemeClr val="bg1"/>
              </a:solidFill>
              <a:latin typeface="+mn-lt"/>
              <a:ea typeface="宋体" panose="02010600030101010101" pitchFamily="2" charset="-122"/>
              <a:cs typeface="Times New Roman" panose="02020603050405020304" pitchFamily="18" charset="0"/>
            </a:endParaRPr>
          </a:p>
          <a:p>
            <a:pPr indent="266700" algn="just">
              <a:spcAft>
                <a:spcPts val="0"/>
              </a:spcAft>
              <a:buClrTx/>
              <a:buSzTx/>
              <a:buFontTx/>
              <a:buNone/>
            </a:pPr>
            <a:endParaRPr lang="en-US" altLang="zh-CN" sz="2800" dirty="0">
              <a:solidFill>
                <a:schemeClr val="bg1"/>
              </a:solidFill>
              <a:latin typeface="+mn-lt"/>
              <a:ea typeface="宋体" panose="02010600030101010101" pitchFamily="2" charset="-122"/>
              <a:cs typeface="Times New Roman" panose="02020603050405020304" pitchFamily="18" charset="0"/>
            </a:endParaRPr>
          </a:p>
        </p:txBody>
      </p:sp>
      <p:pic>
        <p:nvPicPr>
          <p:cNvPr id="9" name="图片 8"/>
          <p:cNvPicPr>
            <a:picLocks noChangeAspect="1"/>
          </p:cNvPicPr>
          <p:nvPr/>
        </p:nvPicPr>
        <p:blipFill>
          <a:blip r:embed="rId4"/>
          <a:stretch>
            <a:fillRect/>
          </a:stretch>
        </p:blipFill>
        <p:spPr>
          <a:xfrm>
            <a:off x="6816080" y="3789040"/>
            <a:ext cx="4493243" cy="2160240"/>
          </a:xfrm>
          <a:prstGeom prst="rect">
            <a:avLst/>
          </a:prstGeom>
        </p:spPr>
      </p:pic>
      <p:sp>
        <p:nvSpPr>
          <p:cNvPr id="4" name="文本框 3"/>
          <p:cNvSpPr txBox="1"/>
          <p:nvPr/>
        </p:nvSpPr>
        <p:spPr>
          <a:xfrm>
            <a:off x="901277" y="2367279"/>
            <a:ext cx="5755807" cy="3785652"/>
          </a:xfrm>
          <a:prstGeom prst="rect">
            <a:avLst/>
          </a:prstGeom>
          <a:noFill/>
        </p:spPr>
        <p:txBody>
          <a:bodyPr wrap="square" rtlCol="0">
            <a:spAutoFit/>
          </a:bodyPr>
          <a:lstStyle/>
          <a:p>
            <a:pPr indent="720000" eaLnBrk="1" latinLnBrk="0"/>
            <a:r>
              <a:rPr lang="en-US" altLang="zh-CN" dirty="0" smtClean="0">
                <a:solidFill>
                  <a:schemeClr val="bg1"/>
                </a:solidFill>
                <a:latin typeface="+mn-lt"/>
                <a:ea typeface="宋体" panose="02010600030101010101" pitchFamily="2" charset="-122"/>
                <a:cs typeface="Times New Roman" panose="02020603050405020304" pitchFamily="18" charset="0"/>
                <a:sym typeface="+mn-ea"/>
              </a:rPr>
              <a:t>1</a:t>
            </a:r>
            <a:r>
              <a:rPr lang="en-US" altLang="zh-CN" dirty="0">
                <a:solidFill>
                  <a:schemeClr val="bg1"/>
                </a:solidFill>
                <a:latin typeface="+mn-lt"/>
                <a:ea typeface="宋体" panose="02010600030101010101" pitchFamily="2" charset="-122"/>
                <a:cs typeface="Times New Roman" panose="02020603050405020304" pitchFamily="18" charset="0"/>
                <a:sym typeface="+mn-ea"/>
              </a:rPr>
              <a:t>）</a:t>
            </a:r>
            <a:r>
              <a:rPr lang="en-US" altLang="zh-CN" dirty="0">
                <a:solidFill>
                  <a:srgbClr val="FFFF00"/>
                </a:solidFill>
                <a:latin typeface="+mn-lt"/>
                <a:ea typeface="宋体" panose="02010600030101010101" pitchFamily="2" charset="-122"/>
                <a:cs typeface="Times New Roman" panose="02020603050405020304" pitchFamily="18" charset="0"/>
                <a:sym typeface="+mn-ea"/>
              </a:rPr>
              <a:t>终止态转为就绪态</a:t>
            </a:r>
            <a:r>
              <a:rPr lang="zh-CN" altLang="en-US" dirty="0">
                <a:solidFill>
                  <a:schemeClr val="bg1"/>
                </a:solidFill>
                <a:latin typeface="+mn-lt"/>
                <a:ea typeface="宋体" panose="02010600030101010101" pitchFamily="2" charset="-122"/>
                <a:cs typeface="Times New Roman" panose="02020603050405020304" pitchFamily="18" charset="0"/>
                <a:sym typeface="+mn-ea"/>
              </a:rPr>
              <a:t>：</a:t>
            </a:r>
            <a:r>
              <a:rPr lang="en-US" altLang="zh-CN" dirty="0">
                <a:solidFill>
                  <a:schemeClr val="bg1"/>
                </a:solidFill>
                <a:latin typeface="+mn-lt"/>
                <a:ea typeface="宋体" panose="02010600030101010101" pitchFamily="2" charset="-122"/>
                <a:cs typeface="Times New Roman" panose="02020603050405020304" pitchFamily="18" charset="0"/>
                <a:sym typeface="+mn-ea"/>
              </a:rPr>
              <a:t>线程重新被开始，根据线程优先级进入就绪态。</a:t>
            </a:r>
          </a:p>
          <a:p>
            <a:pPr indent="720000" eaLnBrk="1" latinLnBrk="0"/>
            <a:r>
              <a:rPr lang="en-US" altLang="zh-CN" dirty="0" smtClean="0">
                <a:solidFill>
                  <a:schemeClr val="bg1"/>
                </a:solidFill>
                <a:latin typeface="+mn-lt"/>
                <a:ea typeface="宋体" panose="02010600030101010101" pitchFamily="2" charset="-122"/>
                <a:cs typeface="Times New Roman" panose="02020603050405020304" pitchFamily="18" charset="0"/>
                <a:sym typeface="+mn-ea"/>
              </a:rPr>
              <a:t>2</a:t>
            </a:r>
            <a:r>
              <a:rPr lang="en-US" altLang="zh-CN" dirty="0">
                <a:solidFill>
                  <a:schemeClr val="bg1"/>
                </a:solidFill>
                <a:latin typeface="+mn-lt"/>
                <a:ea typeface="宋体" panose="02010600030101010101" pitchFamily="2" charset="-122"/>
                <a:cs typeface="Times New Roman" panose="02020603050405020304" pitchFamily="18" charset="0"/>
                <a:sym typeface="+mn-ea"/>
              </a:rPr>
              <a:t>）</a:t>
            </a:r>
            <a:r>
              <a:rPr lang="en-US" altLang="zh-CN" dirty="0">
                <a:solidFill>
                  <a:srgbClr val="FFFF00"/>
                </a:solidFill>
                <a:latin typeface="+mn-lt"/>
                <a:ea typeface="宋体" panose="02010600030101010101" pitchFamily="2" charset="-122"/>
                <a:cs typeface="Times New Roman" panose="02020603050405020304" pitchFamily="18" charset="0"/>
                <a:sym typeface="+mn-ea"/>
              </a:rPr>
              <a:t>阻塞态转为就绪态</a:t>
            </a:r>
            <a:r>
              <a:rPr lang="zh-CN" altLang="en-US" dirty="0">
                <a:solidFill>
                  <a:schemeClr val="bg1"/>
                </a:solidFill>
                <a:latin typeface="+mn-lt"/>
                <a:ea typeface="宋体" panose="02010600030101010101" pitchFamily="2" charset="-122"/>
                <a:cs typeface="Times New Roman" panose="02020603050405020304" pitchFamily="18" charset="0"/>
                <a:sym typeface="+mn-ea"/>
              </a:rPr>
              <a:t>：</a:t>
            </a:r>
            <a:r>
              <a:rPr lang="en-US" altLang="zh-CN" dirty="0">
                <a:solidFill>
                  <a:schemeClr val="bg1"/>
                </a:solidFill>
                <a:latin typeface="+mn-lt"/>
                <a:ea typeface="宋体" panose="02010600030101010101" pitchFamily="2" charset="-122"/>
                <a:cs typeface="Times New Roman" panose="02020603050405020304" pitchFamily="18" charset="0"/>
                <a:sym typeface="+mn-ea"/>
              </a:rPr>
              <a:t>阻塞条件被解除。</a:t>
            </a:r>
          </a:p>
          <a:p>
            <a:pPr indent="720000" eaLnBrk="1" latinLnBrk="0"/>
            <a:r>
              <a:rPr lang="en-US" altLang="zh-CN" dirty="0" smtClean="0">
                <a:solidFill>
                  <a:schemeClr val="bg1"/>
                </a:solidFill>
                <a:latin typeface="+mn-lt"/>
                <a:ea typeface="宋体" panose="02010600030101010101" pitchFamily="2" charset="-122"/>
                <a:cs typeface="Times New Roman" panose="02020603050405020304" pitchFamily="18" charset="0"/>
                <a:sym typeface="+mn-ea"/>
              </a:rPr>
              <a:t>3</a:t>
            </a:r>
            <a:r>
              <a:rPr lang="zh-CN" altLang="en-US" dirty="0">
                <a:solidFill>
                  <a:schemeClr val="bg1"/>
                </a:solidFill>
                <a:latin typeface="+mn-lt"/>
                <a:ea typeface="宋体" panose="02010600030101010101" pitchFamily="2" charset="-122"/>
                <a:cs typeface="Times New Roman" panose="02020603050405020304" pitchFamily="18" charset="0"/>
                <a:sym typeface="+mn-ea"/>
              </a:rPr>
              <a:t>）</a:t>
            </a:r>
            <a:r>
              <a:rPr lang="en-US" altLang="zh-CN" dirty="0">
                <a:solidFill>
                  <a:srgbClr val="FFFF00"/>
                </a:solidFill>
                <a:latin typeface="+mn-lt"/>
                <a:ea typeface="宋体" panose="02010600030101010101" pitchFamily="2" charset="-122"/>
                <a:cs typeface="Times New Roman" panose="02020603050405020304" pitchFamily="18" charset="0"/>
                <a:sym typeface="+mn-ea"/>
              </a:rPr>
              <a:t>就绪态转为激活态</a:t>
            </a:r>
            <a:r>
              <a:rPr lang="zh-CN" altLang="en-US" dirty="0">
                <a:solidFill>
                  <a:schemeClr val="bg1"/>
                </a:solidFill>
                <a:latin typeface="+mn-lt"/>
                <a:ea typeface="宋体" panose="02010600030101010101" pitchFamily="2" charset="-122"/>
                <a:cs typeface="Times New Roman" panose="02020603050405020304" pitchFamily="18" charset="0"/>
                <a:sym typeface="+mn-ea"/>
              </a:rPr>
              <a:t>、终止态。</a:t>
            </a:r>
            <a:r>
              <a:rPr lang="en-US" altLang="zh-CN" dirty="0">
                <a:solidFill>
                  <a:schemeClr val="bg1"/>
                </a:solidFill>
                <a:latin typeface="+mn-lt"/>
                <a:ea typeface="宋体" panose="02010600030101010101" pitchFamily="2" charset="-122"/>
                <a:cs typeface="Times New Roman" panose="02020603050405020304" pitchFamily="18" charset="0"/>
                <a:sym typeface="+mn-ea"/>
              </a:rPr>
              <a:t>就绪线程被调度而获得CPU资源进入运行；也可以直接调用函数进入激活态。</a:t>
            </a:r>
          </a:p>
          <a:p>
            <a:pPr indent="720000" eaLnBrk="1" latinLnBrk="0"/>
            <a:r>
              <a:rPr lang="en-US" altLang="zh-CN" dirty="0" smtClean="0">
                <a:solidFill>
                  <a:schemeClr val="bg1"/>
                </a:solidFill>
                <a:latin typeface="+mn-lt"/>
                <a:ea typeface="宋体" panose="02010600030101010101" pitchFamily="2" charset="-122"/>
                <a:cs typeface="Times New Roman" panose="02020603050405020304" pitchFamily="18" charset="0"/>
                <a:sym typeface="+mn-ea"/>
              </a:rPr>
              <a:t>4</a:t>
            </a:r>
            <a:r>
              <a:rPr lang="en-US" altLang="zh-CN" dirty="0">
                <a:solidFill>
                  <a:schemeClr val="bg1"/>
                </a:solidFill>
                <a:latin typeface="+mn-lt"/>
                <a:ea typeface="宋体" panose="02010600030101010101" pitchFamily="2" charset="-122"/>
                <a:cs typeface="Times New Roman" panose="02020603050405020304" pitchFamily="18" charset="0"/>
                <a:sym typeface="+mn-ea"/>
              </a:rPr>
              <a:t>）激活态转为就绪态、阻塞态、终止态</a:t>
            </a:r>
            <a:r>
              <a:rPr lang="zh-CN" altLang="en-US" dirty="0" smtClean="0">
                <a:solidFill>
                  <a:schemeClr val="bg1"/>
                </a:solidFill>
                <a:latin typeface="+mn-lt"/>
                <a:ea typeface="宋体" panose="02010600030101010101" pitchFamily="2" charset="-122"/>
                <a:cs typeface="Times New Roman" panose="02020603050405020304" pitchFamily="18" charset="0"/>
                <a:sym typeface="+mn-ea"/>
              </a:rPr>
              <a:t>。</a:t>
            </a:r>
            <a:endParaRPr lang="en-US" altLang="zh-CN" dirty="0" smtClean="0">
              <a:solidFill>
                <a:schemeClr val="bg1"/>
              </a:solidFill>
              <a:latin typeface="+mn-lt"/>
              <a:ea typeface="宋体" panose="02010600030101010101" pitchFamily="2" charset="-122"/>
              <a:cs typeface="Times New Roman" panose="02020603050405020304" pitchFamily="18" charset="0"/>
              <a:sym typeface="+mn-ea"/>
            </a:endParaRPr>
          </a:p>
          <a:p>
            <a:pPr indent="720000" eaLnBrk="1" latinLnBrk="0"/>
            <a:r>
              <a:rPr lang="en-US" altLang="zh-CN" dirty="0">
                <a:solidFill>
                  <a:schemeClr val="bg1"/>
                </a:solidFill>
                <a:latin typeface="+mn-lt"/>
                <a:ea typeface="宋体" panose="02010600030101010101" pitchFamily="2" charset="-122"/>
                <a:cs typeface="Times New Roman" panose="02020603050405020304" pitchFamily="18" charset="0"/>
                <a:sym typeface="+mn-ea"/>
              </a:rPr>
              <a:t>5</a:t>
            </a:r>
            <a:r>
              <a:rPr lang="zh-CN" altLang="en-US" dirty="0">
                <a:solidFill>
                  <a:schemeClr val="bg1"/>
                </a:solidFill>
                <a:latin typeface="+mn-lt"/>
                <a:ea typeface="宋体" panose="02010600030101010101" pitchFamily="2" charset="-122"/>
                <a:cs typeface="Times New Roman" panose="02020603050405020304" pitchFamily="18" charset="0"/>
                <a:sym typeface="+mn-ea"/>
              </a:rPr>
              <a:t>）激活态转为就绪态、阻塞态。</a:t>
            </a: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22</a:t>
            </a:fld>
            <a:r>
              <a:rPr lang="zh-CN" altLang="en-US" smtClean="0">
                <a:ea typeface="宋体" panose="02010600030101010101" pitchFamily="2" charset="-122"/>
              </a:rPr>
              <a:t>页 共</a:t>
            </a:r>
            <a:r>
              <a:rPr lang="en-US" altLang="zh-CN" smtClean="0">
                <a:ea typeface="宋体" panose="02010600030101010101" pitchFamily="2" charset="-122"/>
              </a:rPr>
              <a:t>27</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2" name="圆角矩形 1"/>
          <p:cNvSpPr/>
          <p:nvPr/>
        </p:nvSpPr>
        <p:spPr bwMode="auto">
          <a:xfrm>
            <a:off x="731404" y="1865098"/>
            <a:ext cx="10729192" cy="4166663"/>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algn="just" eaLnBrk="1" latinLnBrk="0">
              <a:spcAft>
                <a:spcPts val="0"/>
              </a:spcAft>
              <a:extLst>
                <a:ext uri="{35155182-B16C-46BC-9424-99874614C6A1}">
                  <wpsdc:indentchars xmlns:wpsdc="http://www.wps.cn/officeDocument/2017/drawingmlCustomData" xmlns="" val="200" checksum="3773799597"/>
                </a:ext>
              </a:extLst>
            </a:pPr>
            <a:r>
              <a:rPr lang="zh-CN" altLang="en-US" dirty="0">
                <a:solidFill>
                  <a:schemeClr val="bg1"/>
                </a:solidFill>
                <a:ea typeface="宋体" panose="02010600030101010101" pitchFamily="2" charset="-122"/>
              </a:rPr>
              <a:t>线程函数一般分为两个部分：</a:t>
            </a:r>
            <a:r>
              <a:rPr lang="zh-CN" altLang="en-US" dirty="0">
                <a:solidFill>
                  <a:srgbClr val="FFFF00"/>
                </a:solidFill>
                <a:ea typeface="宋体" panose="02010600030101010101" pitchFamily="2" charset="-122"/>
              </a:rPr>
              <a:t>初始化部分</a:t>
            </a:r>
            <a:r>
              <a:rPr lang="zh-CN" altLang="en-US" dirty="0">
                <a:solidFill>
                  <a:schemeClr val="bg1"/>
                </a:solidFill>
                <a:ea typeface="宋体" panose="02010600030101010101" pitchFamily="2" charset="-122"/>
              </a:rPr>
              <a:t>和</a:t>
            </a:r>
            <a:r>
              <a:rPr lang="zh-CN" altLang="en-US" dirty="0">
                <a:solidFill>
                  <a:srgbClr val="FFFF00"/>
                </a:solidFill>
                <a:ea typeface="宋体" panose="02010600030101010101" pitchFamily="2" charset="-122"/>
              </a:rPr>
              <a:t>线程体部分</a:t>
            </a:r>
            <a:endParaRPr lang="zh-CN" altLang="en-US" dirty="0">
              <a:solidFill>
                <a:schemeClr val="bg1"/>
              </a:solidFill>
              <a:ea typeface="宋体" panose="02010600030101010101" pitchFamily="2" charset="-122"/>
            </a:endParaRPr>
          </a:p>
          <a:p>
            <a:pPr indent="711200" algn="just" eaLnBrk="1" latinLnBrk="0">
              <a:spcAft>
                <a:spcPts val="0"/>
              </a:spcAft>
              <a:extLst>
                <a:ext uri="{35155182-B16C-46BC-9424-99874614C6A1}">
                  <wpsdc:indentchars xmlns:wpsdc="http://www.wps.cn/officeDocument/2017/drawingmlCustomData" xmlns="" val="200" checksum="3773799597"/>
                </a:ext>
              </a:extLst>
            </a:pPr>
            <a:r>
              <a:rPr lang="zh-CN" altLang="en-US" dirty="0">
                <a:solidFill>
                  <a:schemeClr val="bg1"/>
                </a:solidFill>
                <a:ea typeface="宋体" panose="02010600030101010101" pitchFamily="2" charset="-122"/>
              </a:rPr>
              <a:t>初始化部分实现对变量的定义、初始化以及设备的打开等</a:t>
            </a:r>
          </a:p>
          <a:p>
            <a:pPr indent="711200" algn="just" eaLnBrk="1" latinLnBrk="0">
              <a:spcAft>
                <a:spcPts val="0"/>
              </a:spcAft>
              <a:extLst>
                <a:ext uri="{35155182-B16C-46BC-9424-99874614C6A1}">
                  <wpsdc:indentchars xmlns:wpsdc="http://www.wps.cn/officeDocument/2017/drawingmlCustomData" xmlns="" val="200" checksum="3773799597"/>
                </a:ext>
              </a:extLst>
            </a:pPr>
            <a:r>
              <a:rPr lang="zh-CN" altLang="en-US" dirty="0">
                <a:solidFill>
                  <a:schemeClr val="bg1"/>
                </a:solidFill>
                <a:ea typeface="宋体" panose="02010600030101010101" pitchFamily="2" charset="-122"/>
              </a:rPr>
              <a:t>线程体部分负责完成该线程的基本功能。</a:t>
            </a:r>
          </a:p>
          <a:p>
            <a:pPr indent="711200" algn="just" latinLnBrk="0">
              <a:spcAft>
                <a:spcPts val="0"/>
              </a:spcAft>
              <a:extLst>
                <a:ext uri="{35155182-B16C-46BC-9424-99874614C6A1}">
                  <wpsdc:indentchars xmlns:wpsdc="http://www.wps.cn/officeDocument/2017/drawingmlCustomData" xmlns="" val="200" checksum="3773799597"/>
                </a:ext>
              </a:extLst>
            </a:pPr>
            <a:r>
              <a:rPr lang="zh-CN" altLang="en-US" dirty="0">
                <a:solidFill>
                  <a:schemeClr val="bg1"/>
                </a:solidFill>
                <a:ea typeface="宋体" panose="02010600030101010101" pitchFamily="2" charset="-122"/>
                <a:sym typeface="+mn-ea"/>
              </a:rPr>
              <a:t>线程一般结构如下：</a:t>
            </a:r>
            <a:endParaRPr lang="zh-CN" altLang="en-US" dirty="0">
              <a:solidFill>
                <a:schemeClr val="bg1"/>
              </a:solidFill>
              <a:ea typeface="宋体" panose="02010600030101010101" pitchFamily="2" charset="-122"/>
            </a:endParaRPr>
          </a:p>
          <a:p>
            <a:pPr indent="508000" algn="just" latinLnBrk="0">
              <a:spcAft>
                <a:spcPts val="0"/>
              </a:spcAft>
              <a:extLst>
                <a:ext uri="{35155182-B16C-46BC-9424-99874614C6A1}">
                  <wpsdc:indentchars xmlns:wpsdc="http://www.wps.cn/officeDocument/2017/drawingmlCustomData" xmlns="" val="200" checksum="282533468"/>
                </a:ext>
              </a:extLst>
            </a:pPr>
            <a:r>
              <a:rPr lang="en-US" altLang="zh-CN" dirty="0">
                <a:solidFill>
                  <a:schemeClr val="bg1"/>
                </a:solidFill>
                <a:latin typeface="+mn-lt"/>
                <a:ea typeface="宋体" panose="02010600030101010101" pitchFamily="2" charset="-122"/>
                <a:cs typeface="+mn-lt"/>
                <a:sym typeface="+mn-ea"/>
              </a:rPr>
              <a:t>    void  </a:t>
            </a:r>
            <a:r>
              <a:rPr lang="en-US" altLang="zh-CN" dirty="0" err="1">
                <a:solidFill>
                  <a:schemeClr val="bg1"/>
                </a:solidFill>
                <a:latin typeface="+mn-lt"/>
                <a:ea typeface="宋体" panose="02010600030101010101" pitchFamily="2" charset="-122"/>
                <a:cs typeface="+mn-lt"/>
                <a:sym typeface="+mn-ea"/>
              </a:rPr>
              <a:t>thread_a</a:t>
            </a:r>
            <a:r>
              <a:rPr lang="en-US" altLang="zh-CN" dirty="0">
                <a:solidFill>
                  <a:schemeClr val="bg1"/>
                </a:solidFill>
                <a:latin typeface="+mn-lt"/>
                <a:ea typeface="宋体" panose="02010600030101010101" pitchFamily="2" charset="-122"/>
                <a:cs typeface="+mn-lt"/>
                <a:sym typeface="+mn-ea"/>
              </a:rPr>
              <a:t> ( uint32_t  </a:t>
            </a:r>
            <a:r>
              <a:rPr lang="en-US" altLang="zh-CN" dirty="0" err="1">
                <a:solidFill>
                  <a:schemeClr val="bg1"/>
                </a:solidFill>
                <a:latin typeface="+mn-lt"/>
                <a:ea typeface="宋体" panose="02010600030101010101" pitchFamily="2" charset="-122"/>
                <a:cs typeface="+mn-lt"/>
                <a:sym typeface="+mn-ea"/>
              </a:rPr>
              <a:t>initial_data</a:t>
            </a:r>
            <a:r>
              <a:rPr lang="en-US" altLang="zh-CN" dirty="0">
                <a:solidFill>
                  <a:schemeClr val="bg1"/>
                </a:solidFill>
                <a:latin typeface="+mn-lt"/>
                <a:ea typeface="宋体" panose="02010600030101010101" pitchFamily="2" charset="-122"/>
                <a:cs typeface="+mn-lt"/>
                <a:sym typeface="+mn-ea"/>
              </a:rPr>
              <a:t> )</a:t>
            </a:r>
          </a:p>
          <a:p>
            <a:pPr indent="508000" algn="just" latinLnBrk="0">
              <a:spcAft>
                <a:spcPts val="0"/>
              </a:spcAft>
              <a:extLst>
                <a:ext uri="{35155182-B16C-46BC-9424-99874614C6A1}">
                  <wpsdc:indentchars xmlns:wpsdc="http://www.wps.cn/officeDocument/2017/drawingmlCustomData" xmlns="" val="200" checksum="282533468"/>
                </a:ext>
              </a:extLst>
            </a:pPr>
            <a:r>
              <a:rPr lang="en-US" altLang="zh-CN" dirty="0" smtClean="0">
                <a:solidFill>
                  <a:schemeClr val="bg1"/>
                </a:solidFill>
                <a:latin typeface="+mn-lt"/>
                <a:ea typeface="宋体" panose="02010600030101010101" pitchFamily="2" charset="-122"/>
                <a:cs typeface="+mn-lt"/>
                <a:sym typeface="+mn-ea"/>
              </a:rPr>
              <a:t>    {</a:t>
            </a:r>
            <a:endParaRPr lang="en-US" altLang="zh-CN" dirty="0">
              <a:solidFill>
                <a:schemeClr val="bg1"/>
              </a:solidFill>
              <a:latin typeface="+mn-lt"/>
              <a:ea typeface="宋体" panose="02010600030101010101" pitchFamily="2" charset="-122"/>
              <a:cs typeface="+mn-lt"/>
              <a:sym typeface="+mn-ea"/>
            </a:endParaRPr>
          </a:p>
          <a:p>
            <a:pPr indent="508000" algn="just" latinLnBrk="0">
              <a:spcAft>
                <a:spcPts val="0"/>
              </a:spcAft>
              <a:extLst>
                <a:ext uri="{35155182-B16C-46BC-9424-99874614C6A1}">
                  <wpsdc:indentchars xmlns:wpsdc="http://www.wps.cn/officeDocument/2017/drawingmlCustomData" xmlns="" val="200" checksum="282533468"/>
                </a:ext>
              </a:extLst>
            </a:pPr>
            <a:r>
              <a:rPr lang="en-US" altLang="zh-CN" dirty="0">
                <a:solidFill>
                  <a:schemeClr val="bg1"/>
                </a:solidFill>
                <a:latin typeface="+mn-lt"/>
                <a:ea typeface="宋体" panose="02010600030101010101" pitchFamily="2" charset="-122"/>
                <a:cs typeface="+mn-lt"/>
                <a:sym typeface="+mn-ea"/>
              </a:rPr>
              <a:t>     </a:t>
            </a:r>
            <a:r>
              <a:rPr lang="en-US" altLang="zh-CN" dirty="0" smtClean="0">
                <a:solidFill>
                  <a:schemeClr val="bg1"/>
                </a:solidFill>
                <a:latin typeface="+mn-lt"/>
                <a:ea typeface="宋体" panose="02010600030101010101" pitchFamily="2" charset="-122"/>
                <a:cs typeface="+mn-lt"/>
                <a:sym typeface="+mn-ea"/>
              </a:rPr>
              <a:t>   //</a:t>
            </a:r>
            <a:r>
              <a:rPr lang="zh-CN" altLang="en-US" dirty="0">
                <a:solidFill>
                  <a:schemeClr val="bg1"/>
                </a:solidFill>
                <a:latin typeface="+mn-lt"/>
                <a:ea typeface="宋体" panose="02010600030101010101" pitchFamily="2" charset="-122"/>
                <a:cs typeface="+mn-lt"/>
                <a:sym typeface="+mn-ea"/>
              </a:rPr>
              <a:t>初始化部分</a:t>
            </a:r>
          </a:p>
          <a:p>
            <a:pPr indent="508000" algn="just" latinLnBrk="0">
              <a:spcAft>
                <a:spcPts val="0"/>
              </a:spcAft>
              <a:extLst>
                <a:ext uri="{35155182-B16C-46BC-9424-99874614C6A1}">
                  <wpsdc:indentchars xmlns:wpsdc="http://www.wps.cn/officeDocument/2017/drawingmlCustomData" xmlns="" val="200" checksum="282533468"/>
                </a:ext>
              </a:extLst>
            </a:pPr>
            <a:r>
              <a:rPr lang="zh-CN" altLang="en-US" dirty="0">
                <a:solidFill>
                  <a:schemeClr val="bg1"/>
                </a:solidFill>
                <a:latin typeface="+mn-lt"/>
                <a:ea typeface="宋体" panose="02010600030101010101" pitchFamily="2" charset="-122"/>
                <a:cs typeface="+mn-lt"/>
                <a:sym typeface="+mn-ea"/>
              </a:rPr>
              <a:t>    </a:t>
            </a:r>
            <a:r>
              <a:rPr lang="zh-CN" altLang="en-US" dirty="0" smtClean="0">
                <a:solidFill>
                  <a:schemeClr val="bg1"/>
                </a:solidFill>
                <a:latin typeface="+mn-lt"/>
                <a:ea typeface="宋体" panose="02010600030101010101" pitchFamily="2" charset="-122"/>
                <a:cs typeface="+mn-lt"/>
                <a:sym typeface="+mn-ea"/>
              </a:rPr>
              <a:t>   </a:t>
            </a:r>
            <a:r>
              <a:rPr lang="en-US" altLang="zh-CN" dirty="0">
                <a:solidFill>
                  <a:schemeClr val="bg1"/>
                </a:solidFill>
                <a:latin typeface="+mn-lt"/>
                <a:ea typeface="宋体" panose="02010600030101010101" pitchFamily="2" charset="-122"/>
                <a:cs typeface="+mn-lt"/>
                <a:sym typeface="+mn-ea"/>
              </a:rPr>
              <a:t>//</a:t>
            </a:r>
            <a:r>
              <a:rPr lang="zh-CN" altLang="en-US" dirty="0">
                <a:solidFill>
                  <a:schemeClr val="bg1"/>
                </a:solidFill>
                <a:latin typeface="+mn-lt"/>
                <a:ea typeface="宋体" panose="02010600030101010101" pitchFamily="2" charset="-122"/>
                <a:cs typeface="+mn-lt"/>
                <a:sym typeface="+mn-ea"/>
              </a:rPr>
              <a:t>线程体部分</a:t>
            </a:r>
          </a:p>
          <a:p>
            <a:pPr indent="508000" algn="just" latinLnBrk="0">
              <a:spcAft>
                <a:spcPts val="0"/>
              </a:spcAft>
              <a:extLst>
                <a:ext uri="{35155182-B16C-46BC-9424-99874614C6A1}">
                  <wpsdc:indentchars xmlns:wpsdc="http://www.wps.cn/officeDocument/2017/drawingmlCustomData" xmlns="" val="200" checksum="282533468"/>
                </a:ext>
              </a:extLst>
            </a:pPr>
            <a:r>
              <a:rPr lang="en-US" altLang="zh-CN" dirty="0" smtClean="0">
                <a:solidFill>
                  <a:schemeClr val="bg1"/>
                </a:solidFill>
                <a:latin typeface="+mn-lt"/>
                <a:ea typeface="宋体" panose="02010600030101010101" pitchFamily="2" charset="-122"/>
                <a:cs typeface="+mn-lt"/>
                <a:sym typeface="+mn-ea"/>
              </a:rPr>
              <a:t>    }</a:t>
            </a:r>
            <a:endParaRPr lang="en-US" altLang="zh-CN" dirty="0">
              <a:solidFill>
                <a:schemeClr val="bg1"/>
              </a:solidFill>
              <a:latin typeface="+mn-lt"/>
              <a:ea typeface="宋体" panose="02010600030101010101" pitchFamily="2" charset="-122"/>
              <a:cs typeface="+mn-lt"/>
              <a:sym typeface="+mn-ea"/>
            </a:endParaRPr>
          </a:p>
          <a:p>
            <a:pPr indent="711200" algn="just" eaLnBrk="1" latinLnBrk="0">
              <a:spcAft>
                <a:spcPts val="0"/>
              </a:spcAft>
              <a:extLst>
                <a:ext uri="{35155182-B16C-46BC-9424-99874614C6A1}">
                  <wpsdc:indentchars xmlns:wpsdc="http://www.wps.cn/officeDocument/2017/drawingmlCustomData" xmlns="" val="200" checksum="3773799597"/>
                </a:ext>
              </a:extLst>
            </a:pPr>
            <a:r>
              <a:rPr lang="zh-CN" altLang="en-US" dirty="0" smtClean="0">
                <a:solidFill>
                  <a:schemeClr val="bg1"/>
                </a:solidFill>
                <a:ea typeface="宋体" panose="02010600030101010101" pitchFamily="2" charset="-122"/>
                <a:sym typeface="+mn-ea"/>
              </a:rPr>
              <a:t>线程</a:t>
            </a:r>
            <a:r>
              <a:rPr lang="zh-CN" altLang="en-US" dirty="0">
                <a:solidFill>
                  <a:schemeClr val="bg1"/>
                </a:solidFill>
                <a:ea typeface="宋体" panose="02010600030101010101" pitchFamily="2" charset="-122"/>
                <a:sym typeface="+mn-ea"/>
              </a:rPr>
              <a:t>的基本形式：</a:t>
            </a:r>
            <a:r>
              <a:rPr lang="zh-CN" altLang="en-US" dirty="0">
                <a:solidFill>
                  <a:srgbClr val="FFFF00"/>
                </a:solidFill>
                <a:ea typeface="宋体" panose="02010600030101010101" pitchFamily="2" charset="-122"/>
                <a:sym typeface="+mn-ea"/>
              </a:rPr>
              <a:t>单次执行线程、周期执行线程和事件驱动线程。</a:t>
            </a:r>
            <a:endParaRPr lang="zh-CN" altLang="en-US" dirty="0">
              <a:solidFill>
                <a:schemeClr val="bg1"/>
              </a:solidFill>
              <a:ea typeface="宋体" panose="02010600030101010101" pitchFamily="2" charset="-122"/>
            </a:endParaRPr>
          </a:p>
        </p:txBody>
      </p:sp>
      <p:sp>
        <p:nvSpPr>
          <p:cNvPr id="9" name="圆角矩形 8"/>
          <p:cNvSpPr/>
          <p:nvPr/>
        </p:nvSpPr>
        <p:spPr bwMode="auto">
          <a:xfrm>
            <a:off x="623392" y="1235536"/>
            <a:ext cx="9542145"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sz="2800" b="0" kern="100" dirty="0">
                <a:latin typeface="Times New Roman" panose="02020603050405020304" pitchFamily="18" charset="0"/>
                <a:ea typeface="黑体" panose="02010609060101010101" pitchFamily="49" charset="-122"/>
                <a:cs typeface="Times New Roman" panose="02020603050405020304" pitchFamily="18" charset="0"/>
              </a:rPr>
              <a:t>1.3.3 </a:t>
            </a:r>
            <a:r>
              <a:rPr sz="2800" b="0" kern="100" dirty="0" err="1">
                <a:latin typeface="Times New Roman" panose="02020603050405020304" pitchFamily="18" charset="0"/>
                <a:ea typeface="黑体" panose="02010609060101010101" pitchFamily="49" charset="-122"/>
                <a:cs typeface="Times New Roman" panose="02020603050405020304" pitchFamily="18" charset="0"/>
              </a:rPr>
              <a:t>线程的</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三种</a:t>
            </a:r>
            <a:r>
              <a:rPr sz="2800" b="0" kern="100" dirty="0" err="1">
                <a:latin typeface="Times New Roman" panose="02020603050405020304" pitchFamily="18" charset="0"/>
                <a:ea typeface="黑体" panose="02010609060101010101" pitchFamily="49" charset="-122"/>
                <a:cs typeface="Times New Roman" panose="02020603050405020304" pitchFamily="18" charset="0"/>
              </a:rPr>
              <a:t>基本形式：单次执行、周期执行、资源驱动</a:t>
            </a:r>
            <a:endParaRPr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灯片编号占位符 2"/>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23</a:t>
            </a:fld>
            <a:r>
              <a:rPr lang="zh-CN" altLang="en-US" smtClean="0">
                <a:ea typeface="宋体" panose="02010600030101010101" pitchFamily="2" charset="-122"/>
              </a:rPr>
              <a:t>页 共</a:t>
            </a:r>
            <a:r>
              <a:rPr lang="en-US" altLang="zh-CN" smtClean="0">
                <a:ea typeface="宋体" panose="02010600030101010101" pitchFamily="2" charset="-122"/>
              </a:rPr>
              <a:t>27</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1" name="圆角矩形 10"/>
          <p:cNvSpPr/>
          <p:nvPr/>
        </p:nvSpPr>
        <p:spPr bwMode="auto">
          <a:xfrm>
            <a:off x="501015" y="1061720"/>
            <a:ext cx="11164570" cy="5346646"/>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54000" algn="just" eaLnBrk="1" latinLnBrk="0">
              <a:spcAft>
                <a:spcPts val="0"/>
              </a:spcAft>
              <a:buClrTx/>
              <a:buSzTx/>
              <a:buFontTx/>
              <a:buNone/>
              <a:extLst>
                <a:ext uri="{35155182-B16C-46BC-9424-99874614C6A1}">
                  <wpsdc:indentchars xmlns:wpsdc="http://www.wps.cn/officeDocument/2017/drawingmlCustomData" xmlns="" val="200" checksum="3013784323"/>
                </a:ext>
              </a:extLst>
            </a:pPr>
            <a:endParaRPr lang="en-US" altLang="zh-CN" sz="1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54000" algn="just" eaLnBrk="1" latinLnBrk="0">
              <a:spcAft>
                <a:spcPts val="0"/>
              </a:spcAft>
              <a:buClrTx/>
              <a:buSzTx/>
              <a:buFontTx/>
              <a:buNone/>
              <a:extLst>
                <a:ext uri="{35155182-B16C-46BC-9424-99874614C6A1}">
                  <wpsdc:indentchars xmlns:wpsdc="http://www.wps.cn/officeDocument/2017/drawingmlCustomData" xmlns="" val="200" checksum="3013784323"/>
                </a:ext>
              </a:extLst>
            </a:pPr>
            <a:endParaRPr lang="en-US" altLang="zh-CN" sz="1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54000" algn="just" eaLnBrk="1" latinLnBrk="0">
              <a:spcAft>
                <a:spcPts val="0"/>
              </a:spcAft>
              <a:buClrTx/>
              <a:buSzTx/>
              <a:buFontTx/>
              <a:buNone/>
              <a:extLst>
                <a:ext uri="{35155182-B16C-46BC-9424-99874614C6A1}">
                  <wpsdc:indentchars xmlns:wpsdc="http://www.wps.cn/officeDocument/2017/drawingmlCustomData" xmlns="" val="200" checksum="3013784323"/>
                </a:ext>
              </a:extLst>
            </a:pPr>
            <a:endParaRPr lang="en-US" altLang="zh-CN" sz="1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54000" algn="just" eaLnBrk="1" latinLnBrk="0">
              <a:spcAft>
                <a:spcPts val="0"/>
              </a:spcAft>
              <a:buClrTx/>
              <a:buSzTx/>
              <a:buFontTx/>
              <a:buNone/>
              <a:extLst>
                <a:ext uri="{35155182-B16C-46BC-9424-99874614C6A1}">
                  <wpsdc:indentchars xmlns:wpsdc="http://www.wps.cn/officeDocument/2017/drawingmlCustomData" xmlns="" val="200" checksum="3013784323"/>
                </a:ext>
              </a:extLst>
            </a:pPr>
            <a:endParaRPr lang="en-US" altLang="zh-CN" sz="1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54000" algn="just" eaLnBrk="1" latinLnBrk="0">
              <a:spcAft>
                <a:spcPts val="0"/>
              </a:spcAft>
              <a:buClrTx/>
              <a:buSzTx/>
              <a:buFontTx/>
              <a:buNone/>
              <a:extLst>
                <a:ext uri="{35155182-B16C-46BC-9424-99874614C6A1}">
                  <wpsdc:indentchars xmlns:wpsdc="http://www.wps.cn/officeDocument/2017/drawingmlCustomData" xmlns="" val="200" checksum="3013784323"/>
                </a:ext>
              </a:extLst>
            </a:pPr>
            <a:endParaRPr lang="en-US" altLang="zh-CN" sz="1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54000" algn="just" eaLnBrk="1" latinLnBrk="0">
              <a:spcAft>
                <a:spcPts val="0"/>
              </a:spcAft>
              <a:buClrTx/>
              <a:buSzTx/>
              <a:buFontTx/>
              <a:buNone/>
              <a:extLst>
                <a:ext uri="{35155182-B16C-46BC-9424-99874614C6A1}">
                  <wpsdc:indentchars xmlns:wpsdc="http://www.wps.cn/officeDocument/2017/drawingmlCustomData" xmlns="" val="200" checksum="3013784323"/>
                </a:ext>
              </a:extLst>
            </a:pPr>
            <a:endParaRPr lang="en-US" altLang="zh-CN" sz="1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54000" algn="just" eaLnBrk="1" latinLnBrk="0">
              <a:spcAft>
                <a:spcPts val="0"/>
              </a:spcAft>
              <a:buClrTx/>
              <a:buSzTx/>
              <a:buFontTx/>
              <a:buNone/>
              <a:extLst>
                <a:ext uri="{35155182-B16C-46BC-9424-99874614C6A1}">
                  <wpsdc:indentchars xmlns:wpsdc="http://www.wps.cn/officeDocument/2017/drawingmlCustomData" xmlns="" val="200" checksum="3013784323"/>
                </a:ext>
              </a:extLst>
            </a:pPr>
            <a:endParaRPr lang="en-US" altLang="zh-CN" sz="1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54000" algn="just" eaLnBrk="1" latinLnBrk="0">
              <a:spcAft>
                <a:spcPts val="0"/>
              </a:spcAft>
              <a:buClrTx/>
              <a:buSzTx/>
              <a:buFontTx/>
              <a:buNone/>
              <a:extLst>
                <a:ext uri="{35155182-B16C-46BC-9424-99874614C6A1}">
                  <wpsdc:indentchars xmlns:wpsdc="http://www.wps.cn/officeDocument/2017/drawingmlCustomData" xmlns="" val="200" checksum="3013784323"/>
                </a:ext>
              </a:extLst>
            </a:pPr>
            <a:endParaRPr lang="en-US" altLang="zh-CN" sz="1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54000" algn="just" eaLnBrk="1" latinLnBrk="0">
              <a:spcAft>
                <a:spcPts val="0"/>
              </a:spcAft>
              <a:buClrTx/>
              <a:buSzTx/>
              <a:buFontTx/>
              <a:buNone/>
              <a:extLst>
                <a:ext uri="{35155182-B16C-46BC-9424-99874614C6A1}">
                  <wpsdc:indentchars xmlns:wpsdc="http://www.wps.cn/officeDocument/2017/drawingmlCustomData" xmlns="" val="200" checksum="3013784323"/>
                </a:ext>
              </a:extLst>
            </a:pPr>
            <a:endParaRPr lang="en-US" altLang="zh-CN" sz="1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54000" algn="just" eaLnBrk="1" latinLnBrk="0">
              <a:spcAft>
                <a:spcPts val="0"/>
              </a:spcAft>
              <a:buClrTx/>
              <a:buSzTx/>
              <a:buFontTx/>
              <a:buNone/>
              <a:extLst>
                <a:ext uri="{35155182-B16C-46BC-9424-99874614C6A1}">
                  <wpsdc:indentchars xmlns:wpsdc="http://www.wps.cn/officeDocument/2017/drawingmlCustomData" xmlns="" val="200" checksum="3013784323"/>
                </a:ext>
              </a:extLst>
            </a:pPr>
            <a:endParaRPr lang="en-US" altLang="zh-CN" sz="1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54000" algn="just" eaLnBrk="1" latinLnBrk="0">
              <a:spcAft>
                <a:spcPts val="0"/>
              </a:spcAft>
              <a:buClrTx/>
              <a:buSzTx/>
              <a:buFontTx/>
              <a:buNone/>
              <a:extLst>
                <a:ext uri="{35155182-B16C-46BC-9424-99874614C6A1}">
                  <wpsdc:indentchars xmlns:wpsdc="http://www.wps.cn/officeDocument/2017/drawingmlCustomData" xmlns="" val="200" checksum="3013784323"/>
                </a:ext>
              </a:extLst>
            </a:pPr>
            <a:endParaRPr lang="en-US" altLang="zh-CN" sz="1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54000" algn="just" eaLnBrk="1" latinLnBrk="0">
              <a:spcAft>
                <a:spcPts val="0"/>
              </a:spcAft>
              <a:buClrTx/>
              <a:buSzTx/>
              <a:buFontTx/>
              <a:buNone/>
              <a:extLst>
                <a:ext uri="{35155182-B16C-46BC-9424-99874614C6A1}">
                  <wpsdc:indentchars xmlns:wpsdc="http://www.wps.cn/officeDocument/2017/drawingmlCustomData" xmlns="" val="200" checksum="3013784323"/>
                </a:ext>
              </a:extLst>
            </a:pPr>
            <a:endParaRPr lang="en-US" altLang="zh-CN" sz="1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54000" algn="just" eaLnBrk="1" latinLnBrk="0">
              <a:spcAft>
                <a:spcPts val="0"/>
              </a:spcAft>
              <a:buClrTx/>
              <a:buSzTx/>
              <a:buFontTx/>
              <a:buNone/>
              <a:extLst>
                <a:ext uri="{35155182-B16C-46BC-9424-99874614C6A1}">
                  <wpsdc:indentchars xmlns:wpsdc="http://www.wps.cn/officeDocument/2017/drawingmlCustomData" xmlns="" val="200" checksum="3013784323"/>
                </a:ext>
              </a:extLst>
            </a:pPr>
            <a:endParaRPr lang="en-US" altLang="zh-CN" sz="1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54000" algn="just" eaLnBrk="1" latinLnBrk="0">
              <a:spcAft>
                <a:spcPts val="0"/>
              </a:spcAft>
              <a:buClrTx/>
              <a:buSzTx/>
              <a:buFontTx/>
              <a:buNone/>
              <a:extLst>
                <a:ext uri="{35155182-B16C-46BC-9424-99874614C6A1}">
                  <wpsdc:indentchars xmlns:wpsdc="http://www.wps.cn/officeDocument/2017/drawingmlCustomData" xmlns="" val="200" checksum="3013784323"/>
                </a:ext>
              </a:extLst>
            </a:pPr>
            <a:endParaRPr lang="en-US" altLang="zh-CN" sz="1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54000" algn="just" eaLnBrk="1" latinLnBrk="0">
              <a:spcAft>
                <a:spcPts val="0"/>
              </a:spcAft>
              <a:buClrTx/>
              <a:buSzTx/>
              <a:buFontTx/>
              <a:buNone/>
              <a:extLst>
                <a:ext uri="{35155182-B16C-46BC-9424-99874614C6A1}">
                  <wpsdc:indentchars xmlns:wpsdc="http://www.wps.cn/officeDocument/2017/drawingmlCustomData" xmlns="" val="200" checksum="3013784323"/>
                </a:ext>
              </a:extLst>
            </a:pPr>
            <a:endParaRPr lang="en-US" altLang="zh-CN" sz="1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54000" algn="just" eaLnBrk="1" latinLnBrk="0">
              <a:spcAft>
                <a:spcPts val="0"/>
              </a:spcAft>
              <a:buClrTx/>
              <a:buSzTx/>
              <a:buFontTx/>
              <a:buNone/>
              <a:extLst>
                <a:ext uri="{35155182-B16C-46BC-9424-99874614C6A1}">
                  <wpsdc:indentchars xmlns:wpsdc="http://www.wps.cn/officeDocument/2017/drawingmlCustomData" xmlns="" val="200" checksum="3013784323"/>
                </a:ext>
              </a:extLst>
            </a:pPr>
            <a:endParaRPr lang="en-US" altLang="zh-CN" sz="1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54000" algn="just" eaLnBrk="1" latinLnBrk="0">
              <a:spcAft>
                <a:spcPts val="0"/>
              </a:spcAft>
              <a:buClrTx/>
              <a:buSzTx/>
              <a:buFontTx/>
              <a:buNone/>
              <a:extLst>
                <a:ext uri="{35155182-B16C-46BC-9424-99874614C6A1}">
                  <wpsdc:indentchars xmlns:wpsdc="http://www.wps.cn/officeDocument/2017/drawingmlCustomData" xmlns="" val="200" checksum="3013784323"/>
                </a:ext>
              </a:extLst>
            </a:pPr>
            <a:endParaRPr lang="en-US" altLang="zh-CN" sz="1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54000" algn="just" eaLnBrk="1" latinLnBrk="0">
              <a:spcAft>
                <a:spcPts val="0"/>
              </a:spcAft>
              <a:buClrTx/>
              <a:buSzTx/>
              <a:buFontTx/>
              <a:buNone/>
              <a:extLst>
                <a:ext uri="{35155182-B16C-46BC-9424-99874614C6A1}">
                  <wpsdc:indentchars xmlns:wpsdc="http://www.wps.cn/officeDocument/2017/drawingmlCustomData" xmlns="" val="200" checksum="3013784323"/>
                </a:ext>
              </a:extLst>
            </a:pPr>
            <a:endParaRPr lang="en-US" altLang="zh-CN" sz="1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54000" algn="just" eaLnBrk="1" latinLnBrk="0">
              <a:spcAft>
                <a:spcPts val="0"/>
              </a:spcAft>
              <a:buClrTx/>
              <a:buSzTx/>
              <a:buFontTx/>
              <a:buNone/>
              <a:extLst>
                <a:ext uri="{35155182-B16C-46BC-9424-99874614C6A1}">
                  <wpsdc:indentchars xmlns:wpsdc="http://www.wps.cn/officeDocument/2017/drawingmlCustomData" xmlns="" val="200" checksum="3013784323"/>
                </a:ext>
              </a:extLst>
            </a:pPr>
            <a:endParaRPr lang="en-US" altLang="zh-CN" sz="1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54000" algn="just" eaLnBrk="1" latinLnBrk="0">
              <a:spcAft>
                <a:spcPts val="0"/>
              </a:spcAft>
              <a:buClrTx/>
              <a:buSzTx/>
              <a:buFontTx/>
              <a:buNone/>
              <a:extLst>
                <a:ext uri="{35155182-B16C-46BC-9424-99874614C6A1}">
                  <wpsdc:indentchars xmlns:wpsdc="http://www.wps.cn/officeDocument/2017/drawingmlCustomData" xmlns="" val="200" checksum="3013784323"/>
                </a:ext>
              </a:extLst>
            </a:pPr>
            <a:endParaRPr lang="en-US" altLang="zh-CN" sz="1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54000" algn="just" eaLnBrk="1" latinLnBrk="0">
              <a:spcAft>
                <a:spcPts val="0"/>
              </a:spcAft>
              <a:buClrTx/>
              <a:buSzTx/>
              <a:buFontTx/>
              <a:buNone/>
              <a:extLst>
                <a:ext uri="{35155182-B16C-46BC-9424-99874614C6A1}">
                  <wpsdc:indentchars xmlns:wpsdc="http://www.wps.cn/officeDocument/2017/drawingmlCustomData" xmlns="" val="200" checksum="3013784323"/>
                </a:ext>
              </a:extLst>
            </a:pPr>
            <a:endParaRPr lang="en-US" altLang="zh-CN" sz="1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54000" algn="just" eaLnBrk="1" latinLnBrk="0">
              <a:spcAft>
                <a:spcPts val="0"/>
              </a:spcAft>
              <a:buClrTx/>
              <a:buSzTx/>
              <a:buFontTx/>
              <a:buNone/>
              <a:extLst>
                <a:ext uri="{35155182-B16C-46BC-9424-99874614C6A1}">
                  <wpsdc:indentchars xmlns:wpsdc="http://www.wps.cn/officeDocument/2017/drawingmlCustomData" xmlns="" val="200" checksum="3013784323"/>
                </a:ext>
              </a:extLst>
            </a:pPr>
            <a:endParaRPr lang="en-US" altLang="zh-CN" sz="1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54000" algn="just" eaLnBrk="1" latinLnBrk="0">
              <a:spcAft>
                <a:spcPts val="0"/>
              </a:spcAft>
              <a:buClrTx/>
              <a:buSzTx/>
              <a:buFontTx/>
              <a:buNone/>
              <a:extLst>
                <a:ext uri="{35155182-B16C-46BC-9424-99874614C6A1}">
                  <wpsdc:indentchars xmlns:wpsdc="http://www.wps.cn/officeDocument/2017/drawingmlCustomData" xmlns="" val="200" checksum="3013784323"/>
                </a:ext>
              </a:extLst>
            </a:pPr>
            <a:endParaRPr lang="en-US" altLang="zh-CN" sz="1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54000" algn="just" eaLnBrk="1" latinLnBrk="0">
              <a:spcAft>
                <a:spcPts val="0"/>
              </a:spcAft>
              <a:buClrTx/>
              <a:buSzTx/>
              <a:buFontTx/>
              <a:buNone/>
              <a:extLst>
                <a:ext uri="{35155182-B16C-46BC-9424-99874614C6A1}">
                  <wpsdc:indentchars xmlns:wpsdc="http://www.wps.cn/officeDocument/2017/drawingmlCustomData" xmlns="" val="200" checksum="3013784323"/>
                </a:ext>
              </a:extLst>
            </a:pPr>
            <a:endParaRPr lang="en-US" altLang="zh-CN" sz="1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54000" algn="just" eaLnBrk="1" latinLnBrk="0">
              <a:spcAft>
                <a:spcPts val="0"/>
              </a:spcAft>
              <a:buClrTx/>
              <a:buSzTx/>
              <a:buFontTx/>
              <a:buNone/>
              <a:extLst>
                <a:ext uri="{35155182-B16C-46BC-9424-99874614C6A1}">
                  <wpsdc:indentchars xmlns:wpsdc="http://www.wps.cn/officeDocument/2017/drawingmlCustomData" xmlns="" val="200" checksum="3013784323"/>
                </a:ext>
              </a:extLst>
            </a:pPr>
            <a:endParaRPr lang="en-US" altLang="zh-CN" sz="1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54000" algn="just" eaLnBrk="1" latinLnBrk="0">
              <a:spcAft>
                <a:spcPts val="0"/>
              </a:spcAft>
              <a:buClrTx/>
              <a:buSzTx/>
              <a:buFontTx/>
              <a:buNone/>
              <a:extLst>
                <a:ext uri="{35155182-B16C-46BC-9424-99874614C6A1}">
                  <wpsdc:indentchars xmlns:wpsdc="http://www.wps.cn/officeDocument/2017/drawingmlCustomData" xmlns="" val="200" checksum="3013784323"/>
                </a:ext>
              </a:extLst>
            </a:pPr>
            <a:endParaRPr lang="en-US" altLang="zh-CN" sz="1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54000" algn="just" eaLnBrk="1" latinLnBrk="0">
              <a:spcAft>
                <a:spcPts val="0"/>
              </a:spcAft>
              <a:buClrTx/>
              <a:buSzTx/>
              <a:buFontTx/>
              <a:buNone/>
              <a:extLst>
                <a:ext uri="{35155182-B16C-46BC-9424-99874614C6A1}">
                  <wpsdc:indentchars xmlns:wpsdc="http://www.wps.cn/officeDocument/2017/drawingmlCustomData" xmlns="" val="200" checksum="3013784323"/>
                </a:ext>
              </a:extLst>
            </a:pPr>
            <a:endParaRPr lang="en-US" altLang="zh-CN" sz="1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54000" algn="just" eaLnBrk="1" latinLnBrk="0">
              <a:spcAft>
                <a:spcPts val="0"/>
              </a:spcAft>
              <a:buClrTx/>
              <a:buSzTx/>
              <a:buFontTx/>
              <a:buNone/>
              <a:extLst>
                <a:ext uri="{35155182-B16C-46BC-9424-99874614C6A1}">
                  <wpsdc:indentchars xmlns:wpsdc="http://www.wps.cn/officeDocument/2017/drawingmlCustomData" xmlns="" val="200" checksum="3013784323"/>
                </a:ext>
              </a:extLst>
            </a:pPr>
            <a:endParaRPr lang="en-US" altLang="zh-CN" sz="1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54000" algn="just" eaLnBrk="1" latinLnBrk="0">
              <a:spcAft>
                <a:spcPts val="0"/>
              </a:spcAft>
              <a:buClrTx/>
              <a:buSzTx/>
              <a:buFontTx/>
              <a:buNone/>
              <a:extLst>
                <a:ext uri="{35155182-B16C-46BC-9424-99874614C6A1}">
                  <wpsdc:indentchars xmlns:wpsdc="http://www.wps.cn/officeDocument/2017/drawingmlCustomData" xmlns="" val="200" checksum="3013784323"/>
                </a:ext>
              </a:extLst>
            </a:pPr>
            <a:endParaRPr lang="en-US" altLang="zh-CN" sz="1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54000" algn="just" eaLnBrk="1" latinLnBrk="0">
              <a:spcAft>
                <a:spcPts val="0"/>
              </a:spcAft>
              <a:buClrTx/>
              <a:buSzTx/>
              <a:buFontTx/>
              <a:buNone/>
              <a:extLst>
                <a:ext uri="{35155182-B16C-46BC-9424-99874614C6A1}">
                  <wpsdc:indentchars xmlns:wpsdc="http://www.wps.cn/officeDocument/2017/drawingmlCustomData" xmlns="" val="200" checksum="3013784323"/>
                </a:ext>
              </a:extLst>
            </a:pPr>
            <a:endParaRPr lang="en-US" altLang="zh-CN" sz="1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54000" algn="just" eaLnBrk="1" latinLnBrk="0">
              <a:spcAft>
                <a:spcPts val="0"/>
              </a:spcAft>
              <a:buClrTx/>
              <a:buSzTx/>
              <a:buFontTx/>
              <a:buNone/>
              <a:extLst>
                <a:ext uri="{35155182-B16C-46BC-9424-99874614C6A1}">
                  <wpsdc:indentchars xmlns:wpsdc="http://www.wps.cn/officeDocument/2017/drawingmlCustomData" xmlns="" val="200" checksum="3013784323"/>
                </a:ext>
              </a:extLst>
            </a:pPr>
            <a:endParaRPr lang="en-US" altLang="zh-CN" sz="1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文本框 7"/>
          <p:cNvSpPr txBox="1"/>
          <p:nvPr/>
        </p:nvSpPr>
        <p:spPr>
          <a:xfrm>
            <a:off x="612140" y="1195705"/>
            <a:ext cx="10986770" cy="4954270"/>
          </a:xfrm>
          <a:prstGeom prst="rect">
            <a:avLst/>
          </a:prstGeom>
          <a:noFill/>
        </p:spPr>
        <p:txBody>
          <a:bodyPr wrap="square" rtlCol="0">
            <a:spAutoFit/>
          </a:bodyPr>
          <a:lstStyle/>
          <a:p>
            <a:pPr indent="711200" algn="just" eaLnBrk="1" latinLnBrk="0">
              <a:spcAft>
                <a:spcPts val="0"/>
              </a:spcAft>
              <a:buClrTx/>
              <a:buSzTx/>
              <a:buFontTx/>
              <a:buNone/>
            </a:pPr>
            <a:r>
              <a:rPr sz="2800" kern="100" dirty="0">
                <a:solidFill>
                  <a:srgbClr val="FFFF00"/>
                </a:solidFill>
                <a:latin typeface="+mn-lt"/>
                <a:ea typeface="黑体" panose="02010609060101010101" pitchFamily="49" charset="-122"/>
                <a:cs typeface="Times New Roman" panose="02020603050405020304" pitchFamily="18" charset="0"/>
                <a:sym typeface="+mn-ea"/>
              </a:rPr>
              <a:t>1．单次执行线程</a:t>
            </a:r>
            <a:endParaRPr lang="zh-CN" altLang="en-US" sz="2800" dirty="0">
              <a:solidFill>
                <a:srgbClr val="FFFF00"/>
              </a:solidFill>
              <a:latin typeface="+mn-lt"/>
              <a:ea typeface="黑体" panose="02010609060101010101" pitchFamily="49" charset="-122"/>
              <a:cs typeface="Times New Roman" panose="02020603050405020304" pitchFamily="18" charset="0"/>
              <a:sym typeface="+mn-ea"/>
            </a:endParaRPr>
          </a:p>
          <a:p>
            <a:pPr indent="711200" algn="just" eaLnBrk="1" latinLnBrk="0">
              <a:spcAft>
                <a:spcPts val="0"/>
              </a:spcAft>
              <a:buClrTx/>
              <a:buSzTx/>
              <a:buFontTx/>
              <a:buNone/>
              <a:extLst>
                <a:ext uri="{35155182-B16C-46BC-9424-99874614C6A1}">
                  <wpsdc:indentchars xmlns:wpsdc="http://www.wps.cn/officeDocument/2017/drawingmlCustomData" xmlns="" val="200" checksum="3773799597"/>
                </a:ext>
              </a:extLst>
            </a:pPr>
            <a:r>
              <a:rPr lang="zh-CN" altLang="en-US" sz="2800" dirty="0">
                <a:solidFill>
                  <a:schemeClr val="bg1"/>
                </a:solidFill>
                <a:ea typeface="宋体" panose="02010600030101010101" pitchFamily="2" charset="-122"/>
                <a:sym typeface="+mn-ea"/>
              </a:rPr>
              <a:t>指在创建后只会被执行一次，执行完后就会被销毁或阻塞的线程</a:t>
            </a:r>
            <a:r>
              <a:rPr lang="zh-CN" altLang="en-US" sz="2800" dirty="0" smtClean="0">
                <a:solidFill>
                  <a:schemeClr val="bg1"/>
                </a:solidFill>
                <a:ea typeface="宋体" panose="02010600030101010101" pitchFamily="2" charset="-122"/>
                <a:sym typeface="+mn-ea"/>
              </a:rPr>
              <a:t>。</a:t>
            </a:r>
            <a:r>
              <a:rPr lang="zh-CN" altLang="en-US" sz="2800" dirty="0" smtClean="0">
                <a:solidFill>
                  <a:srgbClr val="FF0000"/>
                </a:solidFill>
                <a:ea typeface="宋体" panose="02010600030101010101" pitchFamily="2" charset="-122"/>
                <a:sym typeface="+mn-ea"/>
              </a:rPr>
              <a:t>如自动线程</a:t>
            </a:r>
            <a:r>
              <a:rPr lang="zh-CN" altLang="en-US" sz="2800" dirty="0" smtClean="0">
                <a:solidFill>
                  <a:schemeClr val="bg1"/>
                </a:solidFill>
                <a:ea typeface="宋体" panose="02010600030101010101" pitchFamily="2" charset="-122"/>
                <a:sym typeface="+mn-ea"/>
              </a:rPr>
              <a:t>。</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508000" algn="just" eaLnBrk="1" latinLnBrk="0">
              <a:spcAft>
                <a:spcPts val="0"/>
              </a:spcAft>
              <a:buClrTx/>
              <a:buSzTx/>
              <a:buFontTx/>
              <a:buNone/>
              <a:extLst>
                <a:ext uri="{35155182-B16C-46BC-9424-99874614C6A1}">
                  <wpsdc:indentchars xmlns:wpsdc="http://www.wps.cn/officeDocument/2017/drawingmlCustomData" xmlns="" val="200" checksum="282533468"/>
                </a:ext>
              </a:extLst>
            </a:pPr>
            <a:r>
              <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void   </a:t>
            </a:r>
            <a:r>
              <a:rPr lang="en-US" altLang="zh-CN" sz="20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thread_a</a:t>
            </a:r>
            <a:r>
              <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 uint32_t </a:t>
            </a:r>
            <a:r>
              <a:rPr lang="en-US" altLang="zh-CN" sz="20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initial_data</a:t>
            </a:r>
            <a:r>
              <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000"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508000" algn="just" eaLnBrk="1" latinLnBrk="0">
              <a:spcAft>
                <a:spcPts val="0"/>
              </a:spcAft>
              <a:buClrTx/>
              <a:buSzTx/>
              <a:buFontTx/>
              <a:buNone/>
              <a:extLst>
                <a:ext uri="{35155182-B16C-46BC-9424-99874614C6A1}">
                  <wpsdc:indentchars xmlns:wpsdc="http://www.wps.cn/officeDocument/2017/drawingmlCustomData" xmlns="" val="200" checksum="282533468"/>
                </a:ext>
              </a:extLst>
            </a:pPr>
            <a:r>
              <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508000" algn="just" eaLnBrk="1" latinLnBrk="0">
              <a:spcAft>
                <a:spcPts val="0"/>
              </a:spcAft>
              <a:buClrTx/>
              <a:buSzTx/>
              <a:buFontTx/>
              <a:buNone/>
              <a:extLst>
                <a:ext uri="{35155182-B16C-46BC-9424-99874614C6A1}">
                  <wpsdc:indentchars xmlns:wpsdc="http://www.wps.cn/officeDocument/2017/drawingmlCustomData" xmlns="" val="200" checksum="282533468"/>
                </a:ext>
              </a:extLst>
            </a:pPr>
            <a:r>
              <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//初始化部分</a:t>
            </a:r>
            <a:endPar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508000" algn="just" eaLnBrk="1" latinLnBrk="0">
              <a:spcAft>
                <a:spcPts val="0"/>
              </a:spcAft>
              <a:buClrTx/>
              <a:buSzTx/>
              <a:buFontTx/>
              <a:buNone/>
              <a:extLst>
                <a:ext uri="{35155182-B16C-46BC-9424-99874614C6A1}">
                  <wpsdc:indentchars xmlns:wpsdc="http://www.wps.cn/officeDocument/2017/drawingmlCustomData" xmlns="" val="200" checksum="282533468"/>
                </a:ext>
              </a:extLst>
            </a:pPr>
            <a:r>
              <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//线程体部分</a:t>
            </a:r>
            <a:endPar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508000" algn="just" eaLnBrk="1" latinLnBrk="0">
              <a:spcAft>
                <a:spcPts val="0"/>
              </a:spcAft>
              <a:buClrTx/>
              <a:buSzTx/>
              <a:buFontTx/>
              <a:buNone/>
              <a:extLst>
                <a:ext uri="{35155182-B16C-46BC-9424-99874614C6A1}">
                  <wpsdc:indentchars xmlns:wpsdc="http://www.wps.cn/officeDocument/2017/drawingmlCustomData" xmlns="" val="200" checksum="282533468"/>
                </a:ext>
              </a:extLst>
            </a:pPr>
            <a:r>
              <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//线程函数销毁或阻塞</a:t>
            </a:r>
            <a:endPar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508000" algn="just" eaLnBrk="1" latinLnBrk="0">
              <a:spcAft>
                <a:spcPts val="0"/>
              </a:spcAft>
              <a:buClrTx/>
              <a:buSzTx/>
              <a:buFontTx/>
              <a:buNone/>
              <a:extLst>
                <a:ext uri="{35155182-B16C-46BC-9424-99874614C6A1}">
                  <wpsdc:indentchars xmlns:wpsdc="http://www.wps.cn/officeDocument/2017/drawingmlCustomData" xmlns="" val="200" checksum="282533468"/>
                </a:ext>
              </a:extLst>
            </a:pPr>
            <a:r>
              <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11200" algn="just" eaLnBrk="1" latinLnBrk="0">
              <a:spcAft>
                <a:spcPts val="0"/>
              </a:spcAft>
              <a:extLst>
                <a:ext uri="{35155182-B16C-46BC-9424-99874614C6A1}">
                  <wpsdc:indentchars xmlns:wpsdc="http://www.wps.cn/officeDocument/2017/drawingmlCustomData" xmlns="" val="200" checksum="3773799597"/>
                </a:ext>
              </a:extLst>
            </a:pPr>
            <a:r>
              <a:rPr lang="zh-CN" altLang="en-US" sz="2800" dirty="0">
                <a:solidFill>
                  <a:srgbClr val="FFFF00"/>
                </a:solidFill>
                <a:ea typeface="宋体" panose="02010600030101010101" pitchFamily="2" charset="-122"/>
                <a:sym typeface="+mn-ea"/>
              </a:rPr>
              <a:t>初始化：</a:t>
            </a:r>
            <a:r>
              <a:rPr lang="zh-CN" altLang="en-US" sz="2800" dirty="0">
                <a:solidFill>
                  <a:schemeClr val="bg1"/>
                </a:solidFill>
                <a:ea typeface="宋体" panose="02010600030101010101" pitchFamily="2" charset="-122"/>
                <a:sym typeface="+mn-ea"/>
              </a:rPr>
              <a:t>包括对变量的定义和赋值，打开需要使用的设备等等；</a:t>
            </a:r>
            <a:endParaRPr lang="zh-CN" altLang="en-US" sz="2800" dirty="0">
              <a:solidFill>
                <a:schemeClr val="bg1"/>
              </a:solidFill>
              <a:ea typeface="宋体" panose="02010600030101010101" pitchFamily="2" charset="-122"/>
            </a:endParaRPr>
          </a:p>
          <a:p>
            <a:pPr indent="711200" algn="just" eaLnBrk="1" latinLnBrk="0">
              <a:spcAft>
                <a:spcPts val="0"/>
              </a:spcAft>
              <a:extLst>
                <a:ext uri="{35155182-B16C-46BC-9424-99874614C6A1}">
                  <wpsdc:indentchars xmlns:wpsdc="http://www.wps.cn/officeDocument/2017/drawingmlCustomData" xmlns="" val="200" checksum="3773799597"/>
                </a:ext>
              </a:extLst>
            </a:pPr>
            <a:r>
              <a:rPr lang="zh-CN" altLang="en-US" sz="2800" dirty="0">
                <a:solidFill>
                  <a:srgbClr val="FFFF00"/>
                </a:solidFill>
                <a:ea typeface="宋体" panose="02010600030101010101" pitchFamily="2" charset="-122"/>
                <a:sym typeface="+mn-ea"/>
              </a:rPr>
              <a:t>线程函数的执行</a:t>
            </a:r>
            <a:r>
              <a:rPr lang="zh-CN" altLang="en-US" sz="2800" dirty="0">
                <a:solidFill>
                  <a:schemeClr val="bg1"/>
                </a:solidFill>
                <a:ea typeface="宋体" panose="02010600030101010101" pitchFamily="2" charset="-122"/>
                <a:sym typeface="+mn-ea"/>
              </a:rPr>
              <a:t>：该线程的基本功能实现；</a:t>
            </a:r>
            <a:endParaRPr lang="zh-CN" altLang="en-US" sz="2800" dirty="0">
              <a:solidFill>
                <a:schemeClr val="bg1"/>
              </a:solidFill>
              <a:ea typeface="宋体" panose="02010600030101010101" pitchFamily="2" charset="-122"/>
            </a:endParaRPr>
          </a:p>
          <a:p>
            <a:pPr indent="711200" algn="just" eaLnBrk="1" latinLnBrk="0">
              <a:spcAft>
                <a:spcPts val="0"/>
              </a:spcAft>
              <a:extLst>
                <a:ext uri="{35155182-B16C-46BC-9424-99874614C6A1}">
                  <wpsdc:indentchars xmlns:wpsdc="http://www.wps.cn/officeDocument/2017/drawingmlCustomData" xmlns="" val="200" checksum="3773799597"/>
                </a:ext>
              </a:extLst>
            </a:pPr>
            <a:r>
              <a:rPr lang="zh-CN" altLang="en-US" sz="2800" dirty="0">
                <a:solidFill>
                  <a:srgbClr val="FFFF00"/>
                </a:solidFill>
                <a:ea typeface="宋体" panose="02010600030101010101" pitchFamily="2" charset="-122"/>
                <a:sym typeface="+mn-ea"/>
              </a:rPr>
              <a:t>线程函数的销毁或阻塞</a:t>
            </a:r>
            <a:r>
              <a:rPr lang="zh-CN" altLang="en-US" sz="2800" dirty="0">
                <a:solidFill>
                  <a:schemeClr val="bg1"/>
                </a:solidFill>
                <a:ea typeface="宋体" panose="02010600030101010101" pitchFamily="2" charset="-122"/>
                <a:sym typeface="+mn-ea"/>
              </a:rPr>
              <a:t>：即调用线程销毁或者阻塞函数将自己从线程列表中删除。</a:t>
            </a:r>
            <a:endParaRPr lang="zh-CN" altLang="en-US" sz="2800" dirty="0"/>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24</a:t>
            </a:fld>
            <a:r>
              <a:rPr lang="zh-CN" altLang="en-US" smtClean="0">
                <a:ea typeface="宋体" panose="02010600030101010101" pitchFamily="2" charset="-122"/>
              </a:rPr>
              <a:t>页 共</a:t>
            </a:r>
            <a:r>
              <a:rPr lang="en-US" altLang="zh-CN" smtClean="0">
                <a:ea typeface="宋体" panose="02010600030101010101" pitchFamily="2" charset="-122"/>
              </a:rPr>
              <a:t>27</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2" name="圆角矩形 1"/>
          <p:cNvSpPr/>
          <p:nvPr/>
        </p:nvSpPr>
        <p:spPr bwMode="auto">
          <a:xfrm>
            <a:off x="563880" y="993775"/>
            <a:ext cx="11040110" cy="5521267"/>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a:p>
            <a:pPr indent="203200" algn="just" eaLnBrk="1" latinLnBrk="0">
              <a:spcAft>
                <a:spcPts val="0"/>
              </a:spcAft>
              <a:extLst>
                <a:ext uri="{35155182-B16C-46BC-9424-99874614C6A1}">
                  <wpsdc:indentchars xmlns:wpsdc="http://www.wps.cn/officeDocument/2017/drawingmlCustomData" xmlns="" val="200" checksum="2293084658"/>
                </a:ext>
              </a:extLst>
            </a:pPr>
            <a:endParaRPr lang="zh-CN" altLang="en-US" sz="800" dirty="0">
              <a:solidFill>
                <a:schemeClr val="bg1"/>
              </a:solidFill>
              <a:ea typeface="宋体" panose="02010600030101010101" pitchFamily="2" charset="-122"/>
            </a:endParaRPr>
          </a:p>
        </p:txBody>
      </p:sp>
      <p:sp>
        <p:nvSpPr>
          <p:cNvPr id="4" name="文本框 3"/>
          <p:cNvSpPr txBox="1"/>
          <p:nvPr/>
        </p:nvSpPr>
        <p:spPr>
          <a:xfrm>
            <a:off x="828040" y="1019810"/>
            <a:ext cx="10714990" cy="5447645"/>
          </a:xfrm>
          <a:prstGeom prst="rect">
            <a:avLst/>
          </a:prstGeom>
          <a:noFill/>
        </p:spPr>
        <p:txBody>
          <a:bodyPr wrap="square" rtlCol="0">
            <a:spAutoFit/>
          </a:bodyPr>
          <a:lstStyle/>
          <a:p>
            <a:pPr indent="711200" algn="just" eaLnBrk="1" latinLnBrk="0">
              <a:spcAft>
                <a:spcPts val="0"/>
              </a:spcAft>
            </a:pPr>
            <a:r>
              <a:rPr sz="2800" kern="100" dirty="0">
                <a:solidFill>
                  <a:srgbClr val="FFFF00"/>
                </a:solidFill>
                <a:latin typeface="+mn-lt"/>
                <a:ea typeface="黑体" panose="02010609060101010101" pitchFamily="49" charset="-122"/>
                <a:cs typeface="Times New Roman" panose="02020603050405020304" pitchFamily="18" charset="0"/>
                <a:sym typeface="+mn-ea"/>
              </a:rPr>
              <a:t>2．</a:t>
            </a:r>
            <a:r>
              <a:rPr sz="2800" kern="100" dirty="0" smtClean="0">
                <a:solidFill>
                  <a:srgbClr val="FFFF00"/>
                </a:solidFill>
                <a:latin typeface="+mn-lt"/>
                <a:ea typeface="黑体" panose="02010609060101010101" pitchFamily="49" charset="-122"/>
                <a:cs typeface="Times New Roman" panose="02020603050405020304" pitchFamily="18" charset="0"/>
                <a:sym typeface="+mn-ea"/>
              </a:rPr>
              <a:t>周期执行线程</a:t>
            </a:r>
            <a:endParaRPr lang="zh-CN" altLang="en-US" sz="2800" dirty="0">
              <a:solidFill>
                <a:srgbClr val="FFFF00"/>
              </a:solidFill>
              <a:latin typeface="+mn-lt"/>
              <a:ea typeface="宋体" panose="02010600030101010101" pitchFamily="2" charset="-122"/>
            </a:endParaRPr>
          </a:p>
          <a:p>
            <a:pPr indent="711200" algn="just" eaLnBrk="1" latinLnBrk="0">
              <a:spcAft>
                <a:spcPts val="0"/>
              </a:spcAft>
              <a:extLst>
                <a:ext uri="{35155182-B16C-46BC-9424-99874614C6A1}">
                  <wpsdc:indentchars xmlns:wpsdc="http://www.wps.cn/officeDocument/2017/drawingmlCustomData" xmlns="" val="200" checksum="3773799597"/>
                </a:ext>
              </a:extLst>
            </a:pPr>
            <a:r>
              <a:rPr lang="zh-CN" altLang="en-US" dirty="0">
                <a:solidFill>
                  <a:schemeClr val="bg1"/>
                </a:solidFill>
                <a:latin typeface="+mn-lt"/>
                <a:ea typeface="宋体" panose="02010600030101010101" pitchFamily="2" charset="-122"/>
                <a:sym typeface="+mn-ea"/>
              </a:rPr>
              <a:t>指需要按照一定周期执行的</a:t>
            </a:r>
            <a:r>
              <a:rPr lang="zh-CN" altLang="en-US" dirty="0" smtClean="0">
                <a:solidFill>
                  <a:schemeClr val="bg1"/>
                </a:solidFill>
                <a:latin typeface="+mn-lt"/>
                <a:ea typeface="宋体" panose="02010600030101010101" pitchFamily="2" charset="-122"/>
                <a:sym typeface="+mn-ea"/>
              </a:rPr>
              <a:t>线程，</a:t>
            </a:r>
            <a:r>
              <a:rPr lang="zh-CN" altLang="en-US" dirty="0" smtClean="0">
                <a:solidFill>
                  <a:srgbClr val="FF0000"/>
                </a:solidFill>
                <a:latin typeface="+mn-lt"/>
                <a:ea typeface="宋体" panose="02010600030101010101" pitchFamily="2" charset="-122"/>
                <a:sym typeface="+mn-ea"/>
              </a:rPr>
              <a:t>大部分线程如此，与</a:t>
            </a:r>
            <a:r>
              <a:rPr lang="en-US" altLang="zh-CN" dirty="0" smtClean="0">
                <a:solidFill>
                  <a:srgbClr val="FF0000"/>
                </a:solidFill>
                <a:latin typeface="+mn-lt"/>
                <a:ea typeface="宋体" panose="02010600030101010101" pitchFamily="2" charset="-122"/>
                <a:sym typeface="+mn-ea"/>
              </a:rPr>
              <a:t>NOS</a:t>
            </a:r>
            <a:r>
              <a:rPr lang="zh-CN" altLang="en-US" dirty="0" smtClean="0">
                <a:solidFill>
                  <a:srgbClr val="FF0000"/>
                </a:solidFill>
                <a:latin typeface="+mn-lt"/>
                <a:ea typeface="宋体" panose="02010600030101010101" pitchFamily="2" charset="-122"/>
                <a:sym typeface="+mn-ea"/>
              </a:rPr>
              <a:t>下</a:t>
            </a:r>
            <a:r>
              <a:rPr lang="en-US" altLang="zh-CN" dirty="0" err="1" smtClean="0">
                <a:solidFill>
                  <a:srgbClr val="FF0000"/>
                </a:solidFill>
                <a:latin typeface="+mn-lt"/>
                <a:ea typeface="宋体" panose="02010600030101010101" pitchFamily="2" charset="-122"/>
                <a:sym typeface="+mn-ea"/>
              </a:rPr>
              <a:t>main.c</a:t>
            </a:r>
            <a:r>
              <a:rPr lang="zh-CN" altLang="en-US" dirty="0" smtClean="0">
                <a:solidFill>
                  <a:srgbClr val="FF0000"/>
                </a:solidFill>
                <a:latin typeface="+mn-lt"/>
                <a:ea typeface="宋体" panose="02010600030101010101" pitchFamily="2" charset="-122"/>
                <a:sym typeface="+mn-ea"/>
              </a:rPr>
              <a:t>一致</a:t>
            </a:r>
            <a:r>
              <a:rPr lang="zh-CN" altLang="en-US" dirty="0" smtClean="0">
                <a:solidFill>
                  <a:schemeClr val="bg1"/>
                </a:solidFill>
                <a:latin typeface="+mn-lt"/>
                <a:ea typeface="宋体" panose="02010600030101010101" pitchFamily="2" charset="-122"/>
                <a:sym typeface="+mn-ea"/>
              </a:rPr>
              <a:t>。</a:t>
            </a:r>
            <a:endParaRPr lang="zh-CN" altLang="en-US" dirty="0">
              <a:solidFill>
                <a:schemeClr val="bg1"/>
              </a:solidFill>
              <a:latin typeface="+mn-lt"/>
              <a:ea typeface="宋体" panose="02010600030101010101" pitchFamily="2" charset="-122"/>
            </a:endParaRPr>
          </a:p>
          <a:p>
            <a:pPr indent="508000" algn="just" eaLnBrk="1" latinLnBrk="0">
              <a:spcAft>
                <a:spcPts val="0"/>
              </a:spcAft>
              <a:buClrTx/>
              <a:buSzTx/>
              <a:buFontTx/>
              <a:buNone/>
              <a:extLst>
                <a:ext uri="{35155182-B16C-46BC-9424-99874614C6A1}">
                  <wpsdc:indentchars xmlns:wpsdc="http://www.wps.cn/officeDocument/2017/drawingmlCustomData" xmlns="" val="200" checksum="282533468"/>
                </a:ext>
              </a:extLst>
            </a:pPr>
            <a:r>
              <a:rPr lang="en-US" altLang="zh-CN" sz="2000"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void   </a:t>
            </a:r>
            <a:r>
              <a:rPr lang="en-US" altLang="zh-CN" sz="20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thread_a</a:t>
            </a:r>
            <a:r>
              <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 uint32_t </a:t>
            </a:r>
            <a:r>
              <a:rPr lang="en-US" altLang="zh-CN" sz="20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initial_data</a:t>
            </a:r>
            <a:r>
              <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000"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508000" algn="just" eaLnBrk="1" latinLnBrk="0">
              <a:spcAft>
                <a:spcPts val="0"/>
              </a:spcAft>
              <a:buClrTx/>
              <a:buSzTx/>
              <a:buFontTx/>
              <a:buNone/>
              <a:extLst>
                <a:ext uri="{35155182-B16C-46BC-9424-99874614C6A1}">
                  <wpsdc:indentchars xmlns:wpsdc="http://www.wps.cn/officeDocument/2017/drawingmlCustomData" xmlns="" val="200" checksum="282533468"/>
                </a:ext>
              </a:extLst>
            </a:pPr>
            <a:r>
              <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a:t>
            </a:r>
            <a:endPar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508000" algn="just" eaLnBrk="1" latinLnBrk="0">
              <a:spcAft>
                <a:spcPts val="0"/>
              </a:spcAft>
              <a:buClrTx/>
              <a:buSzTx/>
              <a:buFontTx/>
              <a:buNone/>
              <a:extLst>
                <a:ext uri="{35155182-B16C-46BC-9424-99874614C6A1}">
                  <wpsdc:indentchars xmlns:wpsdc="http://www.wps.cn/officeDocument/2017/drawingmlCustomData" xmlns="" val="200" checksum="282533468"/>
                </a:ext>
              </a:extLst>
            </a:pPr>
            <a:r>
              <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0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初始化部分</a:t>
            </a:r>
            <a:endPar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508000" algn="just" eaLnBrk="1" latinLnBrk="0">
              <a:spcAft>
                <a:spcPts val="0"/>
              </a:spcAft>
              <a:buClrTx/>
              <a:buSzTx/>
              <a:buFontTx/>
              <a:buNone/>
              <a:extLst>
                <a:ext uri="{35155182-B16C-46BC-9424-99874614C6A1}">
                  <wpsdc:indentchars xmlns:wpsdc="http://www.wps.cn/officeDocument/2017/drawingmlCustomData" xmlns="" val="200" checksum="282533468"/>
                </a:ext>
              </a:extLst>
            </a:pPr>
            <a:r>
              <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a:t>
            </a:r>
            <a:endPar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508000" algn="just" eaLnBrk="1" latinLnBrk="0">
              <a:spcAft>
                <a:spcPts val="0"/>
              </a:spcAft>
              <a:buClrTx/>
              <a:buSzTx/>
              <a:buFontTx/>
              <a:buNone/>
              <a:extLst>
                <a:ext uri="{35155182-B16C-46BC-9424-99874614C6A1}">
                  <wpsdc:indentchars xmlns:wpsdc="http://www.wps.cn/officeDocument/2017/drawingmlCustomData" xmlns="" val="200" checksum="282533468"/>
                </a:ext>
              </a:extLst>
            </a:pPr>
            <a:r>
              <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0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000" dirty="0" err="1">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线程体部分</a:t>
            </a:r>
            <a:endParaRPr lang="en-US" altLang="zh-CN" sz="20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endParaRPr>
          </a:p>
          <a:p>
            <a:pPr indent="508000" algn="just" eaLnBrk="1" latinLnBrk="0">
              <a:spcAft>
                <a:spcPts val="0"/>
              </a:spcAft>
              <a:buClrTx/>
              <a:buSzTx/>
              <a:buFontTx/>
              <a:buNone/>
              <a:extLst>
                <a:ext uri="{35155182-B16C-46BC-9424-99874614C6A1}">
                  <wpsdc:indentchars xmlns:wpsdc="http://www.wps.cn/officeDocument/2017/drawingmlCustomData" xmlns="" val="200" checksum="282533468"/>
                </a:ext>
              </a:extLst>
            </a:pPr>
            <a:r>
              <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while(1)</a:t>
            </a:r>
            <a:endPar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508000" algn="just" eaLnBrk="1" latinLnBrk="0">
              <a:spcAft>
                <a:spcPts val="0"/>
              </a:spcAft>
              <a:buClrTx/>
              <a:buSzTx/>
              <a:buFontTx/>
              <a:buNone/>
              <a:extLst>
                <a:ext uri="{35155182-B16C-46BC-9424-99874614C6A1}">
                  <wpsdc:indentchars xmlns:wpsdc="http://www.wps.cn/officeDocument/2017/drawingmlCustomData" xmlns="" val="200" checksum="282533468"/>
                </a:ext>
              </a:extLst>
            </a:pPr>
            <a:r>
              <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	</a:t>
            </a:r>
            <a:endPar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508000" algn="just" eaLnBrk="1" latinLnBrk="0">
              <a:spcAft>
                <a:spcPts val="0"/>
              </a:spcAft>
              <a:buClrTx/>
              <a:buSzTx/>
              <a:buFontTx/>
              <a:buNone/>
              <a:extLst>
                <a:ext uri="{35155182-B16C-46BC-9424-99874614C6A1}">
                  <wpsdc:indentchars xmlns:wpsdc="http://www.wps.cn/officeDocument/2017/drawingmlCustomData" xmlns="" val="200" checksum="282533468"/>
                </a:ext>
              </a:extLst>
            </a:pPr>
            <a:r>
              <a:rPr lang="en-US" altLang="zh-CN" sz="20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000" dirty="0" err="1">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循环体部分</a:t>
            </a:r>
            <a:endParaRPr lang="en-US" altLang="zh-CN" sz="20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endParaRPr>
          </a:p>
          <a:p>
            <a:pPr indent="508000" algn="just" eaLnBrk="1" latinLnBrk="0">
              <a:spcAft>
                <a:spcPts val="0"/>
              </a:spcAft>
              <a:buClrTx/>
              <a:buSzTx/>
              <a:buFontTx/>
              <a:buNone/>
              <a:extLst>
                <a:ext uri="{35155182-B16C-46BC-9424-99874614C6A1}">
                  <wpsdc:indentchars xmlns:wpsdc="http://www.wps.cn/officeDocument/2017/drawingmlCustomData" xmlns="" val="200" checksum="282533468"/>
                </a:ext>
              </a:extLst>
            </a:pPr>
            <a:r>
              <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 </a:t>
            </a:r>
            <a:endPar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508000" algn="just" eaLnBrk="1" latinLnBrk="0">
              <a:spcAft>
                <a:spcPts val="0"/>
              </a:spcAft>
              <a:buClrTx/>
              <a:buSzTx/>
              <a:buFontTx/>
              <a:buNone/>
              <a:extLst>
                <a:ext uri="{35155182-B16C-46BC-9424-99874614C6A1}">
                  <wpsdc:indentchars xmlns:wpsdc="http://www.wps.cn/officeDocument/2017/drawingmlCustomData" xmlns="" val="200" checksum="282533468"/>
                </a:ext>
              </a:extLst>
            </a:pPr>
            <a:r>
              <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a:t>
            </a:r>
            <a:endPar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11200" algn="just" eaLnBrk="1" latinLnBrk="0">
              <a:spcAft>
                <a:spcPts val="0"/>
              </a:spcAft>
              <a:extLst>
                <a:ext uri="{35155182-B16C-46BC-9424-99874614C6A1}">
                  <wpsdc:indentchars xmlns:wpsdc="http://www.wps.cn/officeDocument/2017/drawingmlCustomData" xmlns="" val="200" checksum="3773799597"/>
                </a:ext>
              </a:extLst>
            </a:pPr>
            <a:r>
              <a:rPr lang="zh-CN" altLang="en-US" dirty="0">
                <a:solidFill>
                  <a:schemeClr val="bg1"/>
                </a:solidFill>
                <a:ea typeface="宋体" panose="02010600030101010101" pitchFamily="2" charset="-122"/>
                <a:sym typeface="+mn-ea"/>
              </a:rPr>
              <a:t>线程函数的执行是放在永久循环体中执行的。线程需要按照一定周期执行，执行完该线程之后可能需要调用延时函数</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wait</a:t>
            </a:r>
            <a:r>
              <a:rPr lang="zh-CN" altLang="en-US" dirty="0">
                <a:solidFill>
                  <a:schemeClr val="bg1"/>
                </a:solidFill>
                <a:ea typeface="宋体" panose="02010600030101010101" pitchFamily="2" charset="-122"/>
                <a:sym typeface="+mn-ea"/>
              </a:rPr>
              <a:t>将自己放入延时列表中，等时间到了之后重新进入就绪态。</a:t>
            </a:r>
            <a:endParaRPr lang="zh-CN" altLang="en-US" dirty="0"/>
          </a:p>
        </p:txBody>
      </p:sp>
      <p:sp>
        <p:nvSpPr>
          <p:cNvPr id="3" name="灯片编号占位符 2"/>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25</a:t>
            </a:fld>
            <a:r>
              <a:rPr lang="zh-CN" altLang="en-US" smtClean="0">
                <a:ea typeface="宋体" panose="02010600030101010101" pitchFamily="2" charset="-122"/>
              </a:rPr>
              <a:t>页 共</a:t>
            </a:r>
            <a:r>
              <a:rPr lang="en-US" altLang="zh-CN" smtClean="0">
                <a:ea typeface="宋体" panose="02010600030101010101" pitchFamily="2" charset="-122"/>
              </a:rPr>
              <a:t>27</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2" name="圆角矩形 1"/>
          <p:cNvSpPr/>
          <p:nvPr/>
        </p:nvSpPr>
        <p:spPr bwMode="auto">
          <a:xfrm>
            <a:off x="486410" y="1060450"/>
            <a:ext cx="11266805" cy="537992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54000" algn="just" latinLnBrk="0">
              <a:spcAft>
                <a:spcPts val="0"/>
              </a:spcAft>
              <a:extLst>
                <a:ext uri="{35155182-B16C-46BC-9424-99874614C6A1}">
                  <wpsdc:indentchars xmlns:wpsdc="http://www.wps.cn/officeDocument/2017/drawingmlCustomData" xmlns="" val="200" checksum="3013784323"/>
                </a:ext>
              </a:extLst>
            </a:pPr>
            <a:endParaRPr lang="zh-CN" altLang="en-US" sz="1000" dirty="0">
              <a:solidFill>
                <a:schemeClr val="bg1"/>
              </a:solidFill>
              <a:ea typeface="宋体" panose="02010600030101010101" pitchFamily="2" charset="-122"/>
            </a:endParaRPr>
          </a:p>
          <a:p>
            <a:pPr indent="254000" algn="just" latinLnBrk="0">
              <a:spcAft>
                <a:spcPts val="0"/>
              </a:spcAft>
              <a:extLst>
                <a:ext uri="{35155182-B16C-46BC-9424-99874614C6A1}">
                  <wpsdc:indentchars xmlns:wpsdc="http://www.wps.cn/officeDocument/2017/drawingmlCustomData" xmlns="" val="200" checksum="3013784323"/>
                </a:ext>
              </a:extLst>
            </a:pPr>
            <a:endParaRPr lang="zh-CN" altLang="en-US" sz="1000" dirty="0">
              <a:solidFill>
                <a:schemeClr val="bg1"/>
              </a:solidFill>
              <a:ea typeface="宋体" panose="02010600030101010101" pitchFamily="2" charset="-122"/>
            </a:endParaRPr>
          </a:p>
          <a:p>
            <a:pPr indent="254000" algn="just" latinLnBrk="0">
              <a:spcAft>
                <a:spcPts val="0"/>
              </a:spcAft>
              <a:extLst>
                <a:ext uri="{35155182-B16C-46BC-9424-99874614C6A1}">
                  <wpsdc:indentchars xmlns:wpsdc="http://www.wps.cn/officeDocument/2017/drawingmlCustomData" xmlns="" val="200" checksum="3013784323"/>
                </a:ext>
              </a:extLst>
            </a:pPr>
            <a:endParaRPr lang="zh-CN" altLang="en-US" sz="1000" dirty="0">
              <a:solidFill>
                <a:schemeClr val="bg1"/>
              </a:solidFill>
              <a:ea typeface="宋体" panose="02010600030101010101" pitchFamily="2" charset="-122"/>
            </a:endParaRPr>
          </a:p>
          <a:p>
            <a:pPr indent="254000" algn="just" latinLnBrk="0">
              <a:spcAft>
                <a:spcPts val="0"/>
              </a:spcAft>
              <a:extLst>
                <a:ext uri="{35155182-B16C-46BC-9424-99874614C6A1}">
                  <wpsdc:indentchars xmlns:wpsdc="http://www.wps.cn/officeDocument/2017/drawingmlCustomData" xmlns="" val="200" checksum="3013784323"/>
                </a:ext>
              </a:extLst>
            </a:pPr>
            <a:endParaRPr lang="zh-CN" altLang="en-US" sz="1000" dirty="0">
              <a:solidFill>
                <a:schemeClr val="bg1"/>
              </a:solidFill>
              <a:ea typeface="宋体" panose="02010600030101010101" pitchFamily="2" charset="-122"/>
            </a:endParaRPr>
          </a:p>
          <a:p>
            <a:pPr indent="254000" algn="just" latinLnBrk="0">
              <a:spcAft>
                <a:spcPts val="0"/>
              </a:spcAft>
              <a:extLst>
                <a:ext uri="{35155182-B16C-46BC-9424-99874614C6A1}">
                  <wpsdc:indentchars xmlns:wpsdc="http://www.wps.cn/officeDocument/2017/drawingmlCustomData" xmlns="" val="200" checksum="3013784323"/>
                </a:ext>
              </a:extLst>
            </a:pPr>
            <a:endParaRPr lang="zh-CN" altLang="en-US" sz="1000" dirty="0">
              <a:solidFill>
                <a:schemeClr val="bg1"/>
              </a:solidFill>
              <a:ea typeface="宋体" panose="02010600030101010101" pitchFamily="2" charset="-122"/>
            </a:endParaRPr>
          </a:p>
          <a:p>
            <a:pPr indent="254000" algn="just" latinLnBrk="0">
              <a:spcAft>
                <a:spcPts val="0"/>
              </a:spcAft>
              <a:extLst>
                <a:ext uri="{35155182-B16C-46BC-9424-99874614C6A1}">
                  <wpsdc:indentchars xmlns:wpsdc="http://www.wps.cn/officeDocument/2017/drawingmlCustomData" xmlns="" val="200" checksum="3013784323"/>
                </a:ext>
              </a:extLst>
            </a:pPr>
            <a:endParaRPr lang="zh-CN" altLang="en-US" sz="1000" dirty="0">
              <a:solidFill>
                <a:schemeClr val="bg1"/>
              </a:solidFill>
              <a:ea typeface="宋体" panose="02010600030101010101" pitchFamily="2" charset="-122"/>
            </a:endParaRPr>
          </a:p>
          <a:p>
            <a:pPr indent="254000" algn="just" latinLnBrk="0">
              <a:spcAft>
                <a:spcPts val="0"/>
              </a:spcAft>
              <a:extLst>
                <a:ext uri="{35155182-B16C-46BC-9424-99874614C6A1}">
                  <wpsdc:indentchars xmlns:wpsdc="http://www.wps.cn/officeDocument/2017/drawingmlCustomData" xmlns="" val="200" checksum="3013784323"/>
                </a:ext>
              </a:extLst>
            </a:pPr>
            <a:endParaRPr lang="zh-CN" altLang="en-US" sz="1000" dirty="0">
              <a:solidFill>
                <a:schemeClr val="bg1"/>
              </a:solidFill>
              <a:ea typeface="宋体" panose="02010600030101010101" pitchFamily="2" charset="-122"/>
            </a:endParaRPr>
          </a:p>
          <a:p>
            <a:pPr indent="254000" algn="just" latinLnBrk="0">
              <a:spcAft>
                <a:spcPts val="0"/>
              </a:spcAft>
              <a:extLst>
                <a:ext uri="{35155182-B16C-46BC-9424-99874614C6A1}">
                  <wpsdc:indentchars xmlns:wpsdc="http://www.wps.cn/officeDocument/2017/drawingmlCustomData" xmlns="" val="200" checksum="3013784323"/>
                </a:ext>
              </a:extLst>
            </a:pPr>
            <a:endParaRPr lang="zh-CN" altLang="en-US" sz="1000" dirty="0">
              <a:solidFill>
                <a:schemeClr val="bg1"/>
              </a:solidFill>
              <a:ea typeface="宋体" panose="02010600030101010101" pitchFamily="2" charset="-122"/>
            </a:endParaRPr>
          </a:p>
          <a:p>
            <a:pPr indent="254000" algn="just" latinLnBrk="0">
              <a:spcAft>
                <a:spcPts val="0"/>
              </a:spcAft>
              <a:extLst>
                <a:ext uri="{35155182-B16C-46BC-9424-99874614C6A1}">
                  <wpsdc:indentchars xmlns:wpsdc="http://www.wps.cn/officeDocument/2017/drawingmlCustomData" xmlns="" val="200" checksum="3013784323"/>
                </a:ext>
              </a:extLst>
            </a:pPr>
            <a:endParaRPr lang="zh-CN" altLang="en-US" sz="1000" dirty="0">
              <a:solidFill>
                <a:schemeClr val="bg1"/>
              </a:solidFill>
              <a:ea typeface="宋体" panose="02010600030101010101" pitchFamily="2" charset="-122"/>
            </a:endParaRPr>
          </a:p>
          <a:p>
            <a:pPr indent="254000" algn="just" latinLnBrk="0">
              <a:spcAft>
                <a:spcPts val="0"/>
              </a:spcAft>
              <a:extLst>
                <a:ext uri="{35155182-B16C-46BC-9424-99874614C6A1}">
                  <wpsdc:indentchars xmlns:wpsdc="http://www.wps.cn/officeDocument/2017/drawingmlCustomData" xmlns="" val="200" checksum="3013784323"/>
                </a:ext>
              </a:extLst>
            </a:pPr>
            <a:endParaRPr lang="zh-CN" altLang="en-US" sz="1000" dirty="0">
              <a:solidFill>
                <a:schemeClr val="bg1"/>
              </a:solidFill>
              <a:ea typeface="宋体" panose="02010600030101010101" pitchFamily="2" charset="-122"/>
            </a:endParaRPr>
          </a:p>
          <a:p>
            <a:pPr indent="254000" algn="just" latinLnBrk="0">
              <a:spcAft>
                <a:spcPts val="0"/>
              </a:spcAft>
              <a:extLst>
                <a:ext uri="{35155182-B16C-46BC-9424-99874614C6A1}">
                  <wpsdc:indentchars xmlns:wpsdc="http://www.wps.cn/officeDocument/2017/drawingmlCustomData" xmlns="" val="200" checksum="3013784323"/>
                </a:ext>
              </a:extLst>
            </a:pPr>
            <a:endParaRPr lang="zh-CN" altLang="en-US" sz="1000" dirty="0">
              <a:solidFill>
                <a:schemeClr val="bg1"/>
              </a:solidFill>
              <a:ea typeface="宋体" panose="02010600030101010101" pitchFamily="2" charset="-122"/>
            </a:endParaRPr>
          </a:p>
          <a:p>
            <a:pPr indent="254000" algn="just" latinLnBrk="0">
              <a:spcAft>
                <a:spcPts val="0"/>
              </a:spcAft>
              <a:extLst>
                <a:ext uri="{35155182-B16C-46BC-9424-99874614C6A1}">
                  <wpsdc:indentchars xmlns:wpsdc="http://www.wps.cn/officeDocument/2017/drawingmlCustomData" xmlns="" val="200" checksum="3013784323"/>
                </a:ext>
              </a:extLst>
            </a:pPr>
            <a:endParaRPr lang="zh-CN" altLang="en-US" sz="1000" dirty="0">
              <a:solidFill>
                <a:schemeClr val="bg1"/>
              </a:solidFill>
              <a:ea typeface="宋体" panose="02010600030101010101" pitchFamily="2" charset="-122"/>
            </a:endParaRPr>
          </a:p>
          <a:p>
            <a:pPr indent="254000" algn="just" latinLnBrk="0">
              <a:spcAft>
                <a:spcPts val="0"/>
              </a:spcAft>
              <a:extLst>
                <a:ext uri="{35155182-B16C-46BC-9424-99874614C6A1}">
                  <wpsdc:indentchars xmlns:wpsdc="http://www.wps.cn/officeDocument/2017/drawingmlCustomData" xmlns="" val="200" checksum="3013784323"/>
                </a:ext>
              </a:extLst>
            </a:pPr>
            <a:endParaRPr lang="zh-CN" altLang="en-US" sz="1000" dirty="0">
              <a:solidFill>
                <a:schemeClr val="bg1"/>
              </a:solidFill>
              <a:ea typeface="宋体" panose="02010600030101010101" pitchFamily="2" charset="-122"/>
            </a:endParaRPr>
          </a:p>
          <a:p>
            <a:pPr indent="254000" algn="just" latinLnBrk="0">
              <a:spcAft>
                <a:spcPts val="0"/>
              </a:spcAft>
              <a:extLst>
                <a:ext uri="{35155182-B16C-46BC-9424-99874614C6A1}">
                  <wpsdc:indentchars xmlns:wpsdc="http://www.wps.cn/officeDocument/2017/drawingmlCustomData" xmlns="" val="200" checksum="3013784323"/>
                </a:ext>
              </a:extLst>
            </a:pPr>
            <a:endParaRPr lang="zh-CN" altLang="en-US" sz="1000" dirty="0">
              <a:solidFill>
                <a:schemeClr val="bg1"/>
              </a:solidFill>
              <a:ea typeface="宋体" panose="02010600030101010101" pitchFamily="2" charset="-122"/>
            </a:endParaRPr>
          </a:p>
          <a:p>
            <a:pPr indent="254000" algn="just" latinLnBrk="0">
              <a:spcAft>
                <a:spcPts val="0"/>
              </a:spcAft>
              <a:extLst>
                <a:ext uri="{35155182-B16C-46BC-9424-99874614C6A1}">
                  <wpsdc:indentchars xmlns:wpsdc="http://www.wps.cn/officeDocument/2017/drawingmlCustomData" xmlns="" val="200" checksum="3013784323"/>
                </a:ext>
              </a:extLst>
            </a:pPr>
            <a:endParaRPr lang="zh-CN" altLang="en-US" sz="1000" dirty="0">
              <a:solidFill>
                <a:schemeClr val="bg1"/>
              </a:solidFill>
              <a:ea typeface="宋体" panose="02010600030101010101" pitchFamily="2" charset="-122"/>
            </a:endParaRPr>
          </a:p>
          <a:p>
            <a:pPr indent="254000" algn="just" latinLnBrk="0">
              <a:spcAft>
                <a:spcPts val="0"/>
              </a:spcAft>
              <a:extLst>
                <a:ext uri="{35155182-B16C-46BC-9424-99874614C6A1}">
                  <wpsdc:indentchars xmlns:wpsdc="http://www.wps.cn/officeDocument/2017/drawingmlCustomData" xmlns="" val="200" checksum="3013784323"/>
                </a:ext>
              </a:extLst>
            </a:pPr>
            <a:endParaRPr lang="zh-CN" altLang="en-US" sz="1000" dirty="0">
              <a:solidFill>
                <a:schemeClr val="bg1"/>
              </a:solidFill>
              <a:ea typeface="宋体" panose="02010600030101010101" pitchFamily="2" charset="-122"/>
            </a:endParaRPr>
          </a:p>
          <a:p>
            <a:pPr indent="254000" algn="just" latinLnBrk="0">
              <a:spcAft>
                <a:spcPts val="0"/>
              </a:spcAft>
              <a:extLst>
                <a:ext uri="{35155182-B16C-46BC-9424-99874614C6A1}">
                  <wpsdc:indentchars xmlns:wpsdc="http://www.wps.cn/officeDocument/2017/drawingmlCustomData" xmlns="" val="200" checksum="3013784323"/>
                </a:ext>
              </a:extLst>
            </a:pPr>
            <a:endParaRPr lang="zh-CN" altLang="en-US" sz="1000" dirty="0">
              <a:solidFill>
                <a:schemeClr val="bg1"/>
              </a:solidFill>
              <a:ea typeface="宋体" panose="02010600030101010101" pitchFamily="2" charset="-122"/>
            </a:endParaRPr>
          </a:p>
          <a:p>
            <a:pPr indent="254000" algn="just" latinLnBrk="0">
              <a:spcAft>
                <a:spcPts val="0"/>
              </a:spcAft>
              <a:extLst>
                <a:ext uri="{35155182-B16C-46BC-9424-99874614C6A1}">
                  <wpsdc:indentchars xmlns:wpsdc="http://www.wps.cn/officeDocument/2017/drawingmlCustomData" xmlns="" val="200" checksum="3013784323"/>
                </a:ext>
              </a:extLst>
            </a:pPr>
            <a:endParaRPr lang="zh-CN" altLang="en-US" sz="1000" dirty="0">
              <a:solidFill>
                <a:schemeClr val="bg1"/>
              </a:solidFill>
              <a:ea typeface="宋体" panose="02010600030101010101" pitchFamily="2" charset="-122"/>
            </a:endParaRPr>
          </a:p>
          <a:p>
            <a:pPr indent="254000" algn="just" latinLnBrk="0">
              <a:spcAft>
                <a:spcPts val="0"/>
              </a:spcAft>
              <a:extLst>
                <a:ext uri="{35155182-B16C-46BC-9424-99874614C6A1}">
                  <wpsdc:indentchars xmlns:wpsdc="http://www.wps.cn/officeDocument/2017/drawingmlCustomData" xmlns="" val="200" checksum="3013784323"/>
                </a:ext>
              </a:extLst>
            </a:pPr>
            <a:endParaRPr lang="zh-CN" altLang="en-US" sz="1000" dirty="0">
              <a:solidFill>
                <a:schemeClr val="bg1"/>
              </a:solidFill>
              <a:ea typeface="宋体" panose="02010600030101010101" pitchFamily="2" charset="-122"/>
            </a:endParaRPr>
          </a:p>
          <a:p>
            <a:pPr indent="254000" algn="just" latinLnBrk="0">
              <a:spcAft>
                <a:spcPts val="0"/>
              </a:spcAft>
              <a:extLst>
                <a:ext uri="{35155182-B16C-46BC-9424-99874614C6A1}">
                  <wpsdc:indentchars xmlns:wpsdc="http://www.wps.cn/officeDocument/2017/drawingmlCustomData" xmlns="" val="200" checksum="3013784323"/>
                </a:ext>
              </a:extLst>
            </a:pPr>
            <a:endParaRPr lang="zh-CN" altLang="en-US" sz="1000" dirty="0">
              <a:solidFill>
                <a:schemeClr val="bg1"/>
              </a:solidFill>
              <a:ea typeface="宋体" panose="02010600030101010101" pitchFamily="2" charset="-122"/>
            </a:endParaRPr>
          </a:p>
          <a:p>
            <a:pPr indent="254000" algn="just" latinLnBrk="0">
              <a:spcAft>
                <a:spcPts val="0"/>
              </a:spcAft>
              <a:extLst>
                <a:ext uri="{35155182-B16C-46BC-9424-99874614C6A1}">
                  <wpsdc:indentchars xmlns:wpsdc="http://www.wps.cn/officeDocument/2017/drawingmlCustomData" xmlns="" val="200" checksum="3013784323"/>
                </a:ext>
              </a:extLst>
            </a:pPr>
            <a:endParaRPr lang="zh-CN" altLang="en-US" sz="1000" dirty="0">
              <a:solidFill>
                <a:schemeClr val="bg1"/>
              </a:solidFill>
              <a:ea typeface="宋体" panose="02010600030101010101" pitchFamily="2" charset="-122"/>
            </a:endParaRPr>
          </a:p>
          <a:p>
            <a:pPr indent="254000" algn="just" latinLnBrk="0">
              <a:spcAft>
                <a:spcPts val="0"/>
              </a:spcAft>
              <a:extLst>
                <a:ext uri="{35155182-B16C-46BC-9424-99874614C6A1}">
                  <wpsdc:indentchars xmlns:wpsdc="http://www.wps.cn/officeDocument/2017/drawingmlCustomData" xmlns="" val="200" checksum="3013784323"/>
                </a:ext>
              </a:extLst>
            </a:pPr>
            <a:endParaRPr lang="zh-CN" altLang="en-US" sz="1000" dirty="0">
              <a:solidFill>
                <a:schemeClr val="bg1"/>
              </a:solidFill>
              <a:ea typeface="宋体" panose="02010600030101010101" pitchFamily="2" charset="-122"/>
            </a:endParaRPr>
          </a:p>
          <a:p>
            <a:pPr indent="254000" algn="just" latinLnBrk="0">
              <a:spcAft>
                <a:spcPts val="0"/>
              </a:spcAft>
              <a:extLst>
                <a:ext uri="{35155182-B16C-46BC-9424-99874614C6A1}">
                  <wpsdc:indentchars xmlns:wpsdc="http://www.wps.cn/officeDocument/2017/drawingmlCustomData" xmlns="" val="200" checksum="3013784323"/>
                </a:ext>
              </a:extLst>
            </a:pPr>
            <a:endParaRPr lang="zh-CN" altLang="en-US" sz="1000" dirty="0">
              <a:solidFill>
                <a:schemeClr val="bg1"/>
              </a:solidFill>
              <a:ea typeface="宋体" panose="02010600030101010101" pitchFamily="2" charset="-122"/>
            </a:endParaRPr>
          </a:p>
          <a:p>
            <a:pPr indent="254000" algn="just" latinLnBrk="0">
              <a:spcAft>
                <a:spcPts val="0"/>
              </a:spcAft>
              <a:extLst>
                <a:ext uri="{35155182-B16C-46BC-9424-99874614C6A1}">
                  <wpsdc:indentchars xmlns:wpsdc="http://www.wps.cn/officeDocument/2017/drawingmlCustomData" xmlns="" val="200" checksum="3013784323"/>
                </a:ext>
              </a:extLst>
            </a:pPr>
            <a:endParaRPr lang="zh-CN" altLang="en-US" sz="1000" dirty="0">
              <a:solidFill>
                <a:schemeClr val="bg1"/>
              </a:solidFill>
              <a:ea typeface="宋体" panose="02010600030101010101" pitchFamily="2" charset="-122"/>
            </a:endParaRPr>
          </a:p>
          <a:p>
            <a:pPr indent="254000" algn="just" latinLnBrk="0">
              <a:spcAft>
                <a:spcPts val="0"/>
              </a:spcAft>
              <a:extLst>
                <a:ext uri="{35155182-B16C-46BC-9424-99874614C6A1}">
                  <wpsdc:indentchars xmlns:wpsdc="http://www.wps.cn/officeDocument/2017/drawingmlCustomData" xmlns="" val="200" checksum="3013784323"/>
                </a:ext>
              </a:extLst>
            </a:pPr>
            <a:endParaRPr lang="zh-CN" altLang="en-US" sz="1000" dirty="0">
              <a:solidFill>
                <a:schemeClr val="bg1"/>
              </a:solidFill>
              <a:ea typeface="宋体" panose="02010600030101010101" pitchFamily="2" charset="-122"/>
            </a:endParaRPr>
          </a:p>
          <a:p>
            <a:pPr indent="254000" algn="just" latinLnBrk="0">
              <a:spcAft>
                <a:spcPts val="0"/>
              </a:spcAft>
              <a:extLst>
                <a:ext uri="{35155182-B16C-46BC-9424-99874614C6A1}">
                  <wpsdc:indentchars xmlns:wpsdc="http://www.wps.cn/officeDocument/2017/drawingmlCustomData" xmlns="" val="200" checksum="3013784323"/>
                </a:ext>
              </a:extLst>
            </a:pPr>
            <a:endParaRPr lang="zh-CN" altLang="en-US" sz="1000" dirty="0">
              <a:solidFill>
                <a:schemeClr val="bg1"/>
              </a:solidFill>
              <a:ea typeface="宋体" panose="02010600030101010101" pitchFamily="2" charset="-122"/>
            </a:endParaRPr>
          </a:p>
          <a:p>
            <a:pPr indent="254000" algn="just" latinLnBrk="0">
              <a:spcAft>
                <a:spcPts val="0"/>
              </a:spcAft>
              <a:extLst>
                <a:ext uri="{35155182-B16C-46BC-9424-99874614C6A1}">
                  <wpsdc:indentchars xmlns:wpsdc="http://www.wps.cn/officeDocument/2017/drawingmlCustomData" xmlns="" val="200" checksum="3013784323"/>
                </a:ext>
              </a:extLst>
            </a:pPr>
            <a:endParaRPr lang="zh-CN" altLang="en-US" sz="1000" dirty="0">
              <a:solidFill>
                <a:schemeClr val="bg1"/>
              </a:solidFill>
              <a:ea typeface="宋体" panose="02010600030101010101" pitchFamily="2" charset="-122"/>
            </a:endParaRPr>
          </a:p>
          <a:p>
            <a:pPr indent="254000" algn="just" latinLnBrk="0">
              <a:spcAft>
                <a:spcPts val="0"/>
              </a:spcAft>
              <a:extLst>
                <a:ext uri="{35155182-B16C-46BC-9424-99874614C6A1}">
                  <wpsdc:indentchars xmlns:wpsdc="http://www.wps.cn/officeDocument/2017/drawingmlCustomData" xmlns="" val="200" checksum="3013784323"/>
                </a:ext>
              </a:extLst>
            </a:pPr>
            <a:endParaRPr lang="zh-CN" altLang="en-US" sz="1000" dirty="0">
              <a:solidFill>
                <a:schemeClr val="bg1"/>
              </a:solidFill>
              <a:ea typeface="宋体" panose="02010600030101010101" pitchFamily="2" charset="-122"/>
            </a:endParaRPr>
          </a:p>
          <a:p>
            <a:pPr indent="254000" algn="just" latinLnBrk="0">
              <a:spcAft>
                <a:spcPts val="0"/>
              </a:spcAft>
              <a:extLst>
                <a:ext uri="{35155182-B16C-46BC-9424-99874614C6A1}">
                  <wpsdc:indentchars xmlns:wpsdc="http://www.wps.cn/officeDocument/2017/drawingmlCustomData" xmlns="" val="200" checksum="3013784323"/>
                </a:ext>
              </a:extLst>
            </a:pPr>
            <a:endParaRPr lang="zh-CN" altLang="en-US" sz="1000" dirty="0">
              <a:solidFill>
                <a:schemeClr val="bg1"/>
              </a:solidFill>
              <a:ea typeface="宋体" panose="02010600030101010101" pitchFamily="2" charset="-122"/>
            </a:endParaRPr>
          </a:p>
          <a:p>
            <a:pPr indent="254000" algn="just" latinLnBrk="0">
              <a:spcAft>
                <a:spcPts val="0"/>
              </a:spcAft>
              <a:extLst>
                <a:ext uri="{35155182-B16C-46BC-9424-99874614C6A1}">
                  <wpsdc:indentchars xmlns:wpsdc="http://www.wps.cn/officeDocument/2017/drawingmlCustomData" xmlns="" val="200" checksum="3013784323"/>
                </a:ext>
              </a:extLst>
            </a:pPr>
            <a:endParaRPr lang="zh-CN" altLang="en-US" sz="1000" dirty="0">
              <a:solidFill>
                <a:schemeClr val="bg1"/>
              </a:solidFill>
              <a:ea typeface="宋体" panose="02010600030101010101" pitchFamily="2" charset="-122"/>
            </a:endParaRPr>
          </a:p>
          <a:p>
            <a:pPr indent="254000" algn="just" latinLnBrk="0">
              <a:spcAft>
                <a:spcPts val="0"/>
              </a:spcAft>
              <a:extLst>
                <a:ext uri="{35155182-B16C-46BC-9424-99874614C6A1}">
                  <wpsdc:indentchars xmlns:wpsdc="http://www.wps.cn/officeDocument/2017/drawingmlCustomData" xmlns="" val="200" checksum="3013784323"/>
                </a:ext>
              </a:extLst>
            </a:pPr>
            <a:endParaRPr lang="zh-CN" altLang="en-US" sz="1000" dirty="0">
              <a:solidFill>
                <a:schemeClr val="bg1"/>
              </a:solidFill>
              <a:ea typeface="宋体" panose="02010600030101010101" pitchFamily="2" charset="-122"/>
            </a:endParaRPr>
          </a:p>
        </p:txBody>
      </p:sp>
      <p:sp>
        <p:nvSpPr>
          <p:cNvPr id="3" name="文本框 2"/>
          <p:cNvSpPr txBox="1"/>
          <p:nvPr/>
        </p:nvSpPr>
        <p:spPr>
          <a:xfrm>
            <a:off x="535940" y="1082675"/>
            <a:ext cx="11176635" cy="5323205"/>
          </a:xfrm>
          <a:prstGeom prst="rect">
            <a:avLst/>
          </a:prstGeom>
          <a:noFill/>
        </p:spPr>
        <p:txBody>
          <a:bodyPr wrap="square" rtlCol="0">
            <a:spAutoFit/>
          </a:bodyPr>
          <a:lstStyle/>
          <a:p>
            <a:pPr indent="711200" algn="just" latinLnBrk="0">
              <a:spcAft>
                <a:spcPts val="0"/>
              </a:spcAft>
            </a:pPr>
            <a:r>
              <a:rPr sz="2800" kern="100" dirty="0">
                <a:solidFill>
                  <a:srgbClr val="FFFF00"/>
                </a:solidFill>
                <a:latin typeface="+mn-lt"/>
                <a:ea typeface="黑体" panose="02010609060101010101" pitchFamily="49" charset="-122"/>
                <a:cs typeface="Times New Roman" panose="02020603050405020304" pitchFamily="18" charset="0"/>
                <a:sym typeface="+mn-ea"/>
              </a:rPr>
              <a:t>3．资源驱动线程</a:t>
            </a:r>
            <a:endParaRPr lang="zh-CN" altLang="en-US" sz="2800" dirty="0">
              <a:solidFill>
                <a:srgbClr val="FFFF00"/>
              </a:solidFill>
              <a:latin typeface="+mn-lt"/>
              <a:ea typeface="宋体" panose="02010600030101010101" pitchFamily="2" charset="-122"/>
            </a:endParaRPr>
          </a:p>
          <a:p>
            <a:pPr indent="711200" algn="just" latinLnBrk="0">
              <a:spcAft>
                <a:spcPts val="0"/>
              </a:spcAft>
              <a:extLst>
                <a:ext uri="{35155182-B16C-46BC-9424-99874614C6A1}">
                  <wpsdc:indentchars xmlns:wpsdc="http://www.wps.cn/officeDocument/2017/drawingmlCustomData" xmlns="" val="200" checksum="3773799597"/>
                </a:ext>
              </a:extLst>
            </a:pPr>
            <a:r>
              <a:rPr lang="zh-CN" altLang="en-US" sz="2800" dirty="0">
                <a:solidFill>
                  <a:srgbClr val="FFFF00"/>
                </a:solidFill>
                <a:ea typeface="宋体" panose="02010600030101010101" pitchFamily="2" charset="-122"/>
                <a:sym typeface="+mn-ea"/>
              </a:rPr>
              <a:t>资源：</a:t>
            </a:r>
            <a:r>
              <a:rPr lang="zh-CN" altLang="en-US" sz="2800" dirty="0">
                <a:solidFill>
                  <a:schemeClr val="bg1"/>
                </a:solidFill>
                <a:ea typeface="宋体" panose="02010600030101010101" pitchFamily="2" charset="-122"/>
                <a:sym typeface="+mn-ea"/>
              </a:rPr>
              <a:t>主要指信号量、事件等线程通信与同步中的方法。</a:t>
            </a:r>
            <a:endParaRPr lang="zh-CN" altLang="en-US" sz="2800" dirty="0">
              <a:solidFill>
                <a:schemeClr val="bg1"/>
              </a:solidFill>
              <a:ea typeface="宋体" panose="02010600030101010101" pitchFamily="2" charset="-122"/>
            </a:endParaRPr>
          </a:p>
          <a:p>
            <a:pPr indent="711200" algn="just" latinLnBrk="0">
              <a:spcAft>
                <a:spcPts val="0"/>
              </a:spcAft>
              <a:extLst>
                <a:ext uri="{35155182-B16C-46BC-9424-99874614C6A1}">
                  <wpsdc:indentchars xmlns:wpsdc="http://www.wps.cn/officeDocument/2017/drawingmlCustomData" xmlns="" val="200" checksum="3773799597"/>
                </a:ext>
              </a:extLst>
            </a:pPr>
            <a:r>
              <a:rPr lang="zh-CN" altLang="en-US" sz="2800" dirty="0">
                <a:solidFill>
                  <a:srgbClr val="FF0000"/>
                </a:solidFill>
                <a:ea typeface="宋体" panose="02010600030101010101" pitchFamily="2" charset="-122"/>
                <a:sym typeface="+mn-ea"/>
              </a:rPr>
              <a:t>资源驱动线程是操作系统特有的线程类型</a:t>
            </a:r>
            <a:r>
              <a:rPr lang="zh-CN" altLang="en-US" sz="2800" dirty="0">
                <a:solidFill>
                  <a:schemeClr val="bg1"/>
                </a:solidFill>
                <a:ea typeface="宋体" panose="02010600030101010101" pitchFamily="2" charset="-122"/>
                <a:sym typeface="+mn-ea"/>
              </a:rPr>
              <a:t>。执行时间不确定，所要等待的资源可用时才转入就绪态，否则会被加入到等待该资源的等待列表中。</a:t>
            </a:r>
            <a:endParaRPr lang="zh-CN" altLang="en-US" dirty="0">
              <a:solidFill>
                <a:schemeClr val="bg1"/>
              </a:solidFill>
              <a:ea typeface="宋体" panose="02010600030101010101" pitchFamily="2" charset="-122"/>
            </a:endParaRPr>
          </a:p>
          <a:p>
            <a:pPr indent="266700" algn="just">
              <a:spcAft>
                <a:spcPts val="0"/>
              </a:spcAft>
              <a:buClrTx/>
              <a:buSzTx/>
              <a:buFontTx/>
              <a:buNone/>
            </a:pPr>
            <a:r>
              <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void   </a:t>
            </a:r>
            <a:r>
              <a:rPr lang="en-US" altLang="zh-CN" sz="20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thread_a</a:t>
            </a:r>
            <a:r>
              <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 uint32_t </a:t>
            </a:r>
            <a:r>
              <a:rPr lang="en-US" altLang="zh-CN" sz="20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initial_data</a:t>
            </a:r>
            <a:r>
              <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a:t>
            </a:r>
            <a:endPar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buClrTx/>
              <a:buSzTx/>
              <a:buFontTx/>
              <a:buNone/>
            </a:pPr>
            <a:r>
              <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a:t>
            </a:r>
            <a:endPar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buClrTx/>
              <a:buSzTx/>
              <a:buFontTx/>
              <a:buNone/>
            </a:pPr>
            <a:r>
              <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//初始化部分</a:t>
            </a:r>
            <a:endPar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buClrTx/>
              <a:buSzTx/>
              <a:buFontTx/>
              <a:buNone/>
            </a:pPr>
            <a:r>
              <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a:t>
            </a:r>
            <a:endPar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buClrTx/>
              <a:buSzTx/>
              <a:buFontTx/>
              <a:buNone/>
            </a:pPr>
            <a:r>
              <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while(1)</a:t>
            </a:r>
            <a:endPar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buClrTx/>
              <a:buSzTx/>
              <a:buFontTx/>
              <a:buNone/>
            </a:pPr>
            <a:r>
              <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a:t>
            </a:r>
            <a:endPar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buClrTx/>
              <a:buSzTx/>
              <a:buFontTx/>
              <a:buNone/>
            </a:pPr>
            <a:r>
              <a:rPr lang="en-US" altLang="zh-CN" sz="20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0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       //调用等待资源函数</a:t>
            </a:r>
            <a:endParaRPr lang="en-US" altLang="zh-CN" sz="20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buClrTx/>
              <a:buSzTx/>
              <a:buFontTx/>
              <a:buNone/>
            </a:pPr>
            <a:r>
              <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//线程体部分</a:t>
            </a:r>
            <a:endPar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buClrTx/>
              <a:buSzTx/>
              <a:buFontTx/>
              <a:buNone/>
            </a:pPr>
            <a:r>
              <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a:t>
            </a:r>
            <a:endPar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buClrTx/>
              <a:buSzTx/>
              <a:buFontTx/>
              <a:buNone/>
            </a:pPr>
            <a:r>
              <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a:t>
            </a:r>
            <a:endParaRPr lang="zh-CN" altLang="en-US" sz="2000" dirty="0"/>
          </a:p>
        </p:txBody>
      </p:sp>
      <p:sp>
        <p:nvSpPr>
          <p:cNvPr id="4" name="灯片编号占位符 3"/>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26</a:t>
            </a:fld>
            <a:r>
              <a:rPr lang="zh-CN" altLang="en-US" smtClean="0">
                <a:ea typeface="宋体" panose="02010600030101010101" pitchFamily="2" charset="-122"/>
              </a:rPr>
              <a:t>页 共</a:t>
            </a:r>
            <a:r>
              <a:rPr lang="en-US" altLang="zh-CN" smtClean="0">
                <a:ea typeface="宋体" panose="02010600030101010101" pitchFamily="2" charset="-122"/>
              </a:rPr>
              <a:t>27</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8" name="圆角矩形 8"/>
          <p:cNvSpPr/>
          <p:nvPr/>
        </p:nvSpPr>
        <p:spPr bwMode="auto">
          <a:xfrm>
            <a:off x="407368" y="1099746"/>
            <a:ext cx="11368072" cy="648072"/>
          </a:xfrm>
          <a:prstGeom prst="roundRect">
            <a:avLst/>
          </a:prstGeom>
          <a:gradFill flip="none" rotWithShape="1">
            <a:gsLst>
              <a:gs pos="0">
                <a:schemeClr val="accent3">
                  <a:lumMod val="67000"/>
                </a:schemeClr>
              </a:gs>
              <a:gs pos="50000">
                <a:schemeClr val="bg1"/>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wrap="none"/>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3600" b="0" i="0" u="none" strike="noStrike" kern="1200" cap="none" spc="0" normalizeH="0" baseline="0" noProof="0" dirty="0" smtClean="0">
                <a:ln>
                  <a:noFill/>
                </a:ln>
                <a:solidFill>
                  <a:srgbClr val="2D2DB9"/>
                </a:solidFill>
                <a:effectLst/>
                <a:uLnTx/>
                <a:uFillTx/>
                <a:latin typeface="Times New Roman" panose="02020603050405020304"/>
                <a:ea typeface="黑体" panose="02010609060101010101" pitchFamily="49" charset="-122"/>
                <a:cs typeface="+mn-cs"/>
                <a:sym typeface="+mn-ea"/>
              </a:rPr>
              <a:t>1.4 </a:t>
            </a:r>
            <a:r>
              <a:rPr kumimoji="0" lang="zh-CN" altLang="en-US" sz="3600" b="0" i="0" u="none" strike="noStrike" kern="1200" cap="none" spc="0" normalizeH="0" baseline="0" noProof="0" dirty="0">
                <a:ln>
                  <a:noFill/>
                </a:ln>
                <a:solidFill>
                  <a:srgbClr val="2D2DB9"/>
                </a:solidFill>
                <a:effectLst/>
                <a:uLnTx/>
                <a:uFillTx/>
                <a:latin typeface="Times New Roman" panose="02020603050405020304"/>
                <a:ea typeface="黑体" panose="02010609060101010101" pitchFamily="49" charset="-122"/>
                <a:cs typeface="+mn-cs"/>
                <a:sym typeface="+mn-ea"/>
              </a:rPr>
              <a:t>本章小结</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3600" b="0" i="0" u="none" strike="noStrike" kern="100" cap="none" spc="0" normalizeH="0" baseline="0" noProof="0" dirty="0">
              <a:ln>
                <a:noFill/>
              </a:ln>
              <a:solidFill>
                <a:srgbClr val="2D2DB9"/>
              </a:solidFill>
              <a:effectLst/>
              <a:uLnTx/>
              <a:uFillTx/>
              <a:latin typeface="Times New Roman" panose="02020603050405020304"/>
              <a:ea typeface="黑体" panose="02010609060101010101" pitchFamily="49" charset="-122"/>
              <a:cs typeface="Times New Roman" panose="02020603050405020304" pitchFamily="18" charset="0"/>
              <a:sym typeface="+mn-ea"/>
            </a:endParaRPr>
          </a:p>
        </p:txBody>
      </p:sp>
      <p:sp>
        <p:nvSpPr>
          <p:cNvPr id="9" name="圆角矩形 8"/>
          <p:cNvSpPr/>
          <p:nvPr/>
        </p:nvSpPr>
        <p:spPr bwMode="auto">
          <a:xfrm>
            <a:off x="497551" y="1866837"/>
            <a:ext cx="11277889" cy="438800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wrap="square" lIns="54000" tIns="36000" rIns="54000" bIns="36000">
            <a:spAutoFit/>
          </a:bodyPr>
          <a:lstStyle/>
          <a:p>
            <a:pPr lvl="0" indent="720090" algn="just" defTabSz="457200" eaLnBrk="1" fontAlgn="auto">
              <a:spcAft>
                <a:spcPts val="0"/>
              </a:spcAft>
            </a:pPr>
            <a:r>
              <a:rPr lang="zh-CN" altLang="en-US" sz="2300" noProof="1">
                <a:solidFill>
                  <a:srgbClr val="FFFFFF"/>
                </a:solidFill>
                <a:latin typeface="+mn-lt"/>
                <a:ea typeface="宋体" panose="02010600030101010101" pitchFamily="2" charset="-122"/>
              </a:rPr>
              <a:t>在</a:t>
            </a:r>
            <a:r>
              <a:rPr lang="en-US" altLang="zh-CN" sz="2300" noProof="1">
                <a:solidFill>
                  <a:srgbClr val="FFFFFF"/>
                </a:solidFill>
                <a:latin typeface="+mn-lt"/>
                <a:ea typeface="宋体" panose="02010600030101010101" pitchFamily="2" charset="-122"/>
              </a:rPr>
              <a:t>RTOS</a:t>
            </a:r>
            <a:r>
              <a:rPr lang="zh-CN" altLang="en-US" sz="2300" noProof="1">
                <a:solidFill>
                  <a:srgbClr val="FFFFFF"/>
                </a:solidFill>
                <a:latin typeface="+mn-lt"/>
                <a:ea typeface="宋体" panose="02010600030101010101" pitchFamily="2" charset="-122"/>
              </a:rPr>
              <a:t>下编程与</a:t>
            </a:r>
            <a:r>
              <a:rPr lang="en-US" altLang="zh-CN" sz="2300" noProof="1">
                <a:solidFill>
                  <a:srgbClr val="FFFFFF"/>
                </a:solidFill>
                <a:latin typeface="+mn-lt"/>
                <a:ea typeface="宋体" panose="02010600030101010101" pitchFamily="2" charset="-122"/>
              </a:rPr>
              <a:t>NOS</a:t>
            </a:r>
            <a:r>
              <a:rPr lang="zh-CN" altLang="en-US" sz="2300" noProof="1">
                <a:solidFill>
                  <a:srgbClr val="FFFFFF"/>
                </a:solidFill>
                <a:latin typeface="+mn-lt"/>
                <a:ea typeface="宋体" panose="02010600030101010101" pitchFamily="2" charset="-122"/>
              </a:rPr>
              <a:t>下编程相比有显著优点，这个优点就是有个调度者，指挥协调着各个线程的运行，这样编程者可以把一个大工程分解成一个个小工程，交由</a:t>
            </a:r>
            <a:r>
              <a:rPr lang="en-US" altLang="zh-CN" sz="2300" noProof="1">
                <a:solidFill>
                  <a:srgbClr val="FFFFFF"/>
                </a:solidFill>
                <a:latin typeface="+mn-lt"/>
                <a:ea typeface="宋体" panose="02010600030101010101" pitchFamily="2" charset="-122"/>
              </a:rPr>
              <a:t>RTOS</a:t>
            </a:r>
            <a:r>
              <a:rPr lang="zh-CN" altLang="en-US" sz="2300" noProof="1">
                <a:solidFill>
                  <a:srgbClr val="FFFFFF"/>
                </a:solidFill>
                <a:latin typeface="+mn-lt"/>
                <a:ea typeface="宋体" panose="02010600030101010101" pitchFamily="2" charset="-122"/>
              </a:rPr>
              <a:t>管理，这符合软件工程的基本原理。</a:t>
            </a:r>
          </a:p>
          <a:p>
            <a:pPr lvl="0" indent="720090" algn="just" defTabSz="457200" eaLnBrk="1" fontAlgn="auto">
              <a:spcAft>
                <a:spcPts val="0"/>
              </a:spcAft>
            </a:pPr>
            <a:r>
              <a:rPr lang="zh-CN" altLang="en-US" sz="2300" noProof="1">
                <a:solidFill>
                  <a:srgbClr val="FFFFFF"/>
                </a:solidFill>
                <a:latin typeface="+mn-lt"/>
                <a:ea typeface="宋体" panose="02010600030101010101" pitchFamily="2" charset="-122"/>
              </a:rPr>
              <a:t>线程是</a:t>
            </a:r>
            <a:r>
              <a:rPr lang="en-US" altLang="zh-CN" sz="2300" noProof="1">
                <a:solidFill>
                  <a:srgbClr val="FFFFFF"/>
                </a:solidFill>
                <a:latin typeface="+mn-lt"/>
                <a:ea typeface="宋体" panose="02010600030101010101" pitchFamily="2" charset="-122"/>
              </a:rPr>
              <a:t>RTOS</a:t>
            </a:r>
            <a:r>
              <a:rPr lang="zh-CN" altLang="en-US" sz="2300" noProof="1">
                <a:solidFill>
                  <a:srgbClr val="FFFFFF"/>
                </a:solidFill>
                <a:latin typeface="+mn-lt"/>
                <a:ea typeface="宋体" panose="02010600030101010101" pitchFamily="2" charset="-122"/>
              </a:rPr>
              <a:t>中最重要概念之一。在</a:t>
            </a:r>
            <a:r>
              <a:rPr lang="en-US" altLang="zh-CN" sz="2300" noProof="1">
                <a:solidFill>
                  <a:srgbClr val="FFFFFF"/>
                </a:solidFill>
                <a:latin typeface="+mn-lt"/>
                <a:ea typeface="宋体" panose="02010600030101010101" pitchFamily="2" charset="-122"/>
              </a:rPr>
              <a:t>RTOS</a:t>
            </a:r>
            <a:r>
              <a:rPr lang="zh-CN" altLang="en-US" sz="2300" noProof="1">
                <a:solidFill>
                  <a:srgbClr val="FFFFFF"/>
                </a:solidFill>
                <a:latin typeface="+mn-lt"/>
                <a:ea typeface="宋体" panose="02010600030101010101" pitchFamily="2" charset="-122"/>
              </a:rPr>
              <a:t>下，把一个复杂</a:t>
            </a:r>
            <a:r>
              <a:rPr lang="zh-CN" altLang="en-US" sz="2300" noProof="1" smtClean="0">
                <a:solidFill>
                  <a:srgbClr val="FFFFFF"/>
                </a:solidFill>
                <a:latin typeface="+mn-lt"/>
                <a:ea typeface="宋体" panose="02010600030101010101" pitchFamily="2" charset="-122"/>
              </a:rPr>
              <a:t>的应用</a:t>
            </a:r>
            <a:r>
              <a:rPr lang="zh-CN" altLang="en-US" sz="2300" noProof="1">
                <a:solidFill>
                  <a:srgbClr val="FFFFFF"/>
                </a:solidFill>
                <a:latin typeface="+mn-lt"/>
                <a:ea typeface="宋体" panose="02010600030101010101" pitchFamily="2" charset="-122"/>
              </a:rPr>
              <a:t>工程按一定规则分解成一个个功能清晰的小工程，然后设定各个小工</a:t>
            </a:r>
            <a:r>
              <a:rPr lang="zh-CN" altLang="en-US" sz="2300" noProof="1" smtClean="0">
                <a:solidFill>
                  <a:srgbClr val="FFFFFF"/>
                </a:solidFill>
                <a:latin typeface="+mn-lt"/>
                <a:ea typeface="宋体" panose="02010600030101010101" pitchFamily="2" charset="-122"/>
              </a:rPr>
              <a:t>程运行</a:t>
            </a:r>
            <a:r>
              <a:rPr lang="zh-CN" altLang="en-US" sz="2300" noProof="1">
                <a:solidFill>
                  <a:srgbClr val="FFFFFF"/>
                </a:solidFill>
                <a:latin typeface="+mn-lt"/>
                <a:ea typeface="宋体" panose="02010600030101010101" pitchFamily="2" charset="-122"/>
              </a:rPr>
              <a:t>规则，交给</a:t>
            </a:r>
            <a:r>
              <a:rPr lang="en-US" altLang="zh-CN" sz="2300" noProof="1">
                <a:solidFill>
                  <a:srgbClr val="FFFFFF"/>
                </a:solidFill>
                <a:latin typeface="+mn-lt"/>
                <a:ea typeface="宋体" panose="02010600030101010101" pitchFamily="2" charset="-122"/>
              </a:rPr>
              <a:t>RTOS</a:t>
            </a:r>
            <a:r>
              <a:rPr lang="zh-CN" altLang="en-US" sz="2300" noProof="1">
                <a:solidFill>
                  <a:srgbClr val="FFFFFF"/>
                </a:solidFill>
                <a:latin typeface="+mn-lt"/>
                <a:ea typeface="宋体" panose="02010600030101010101" pitchFamily="2" charset="-122"/>
              </a:rPr>
              <a:t>管理，这就是基于</a:t>
            </a:r>
            <a:r>
              <a:rPr lang="en-US" altLang="zh-CN" sz="2300" noProof="1">
                <a:solidFill>
                  <a:srgbClr val="FFFFFF"/>
                </a:solidFill>
                <a:latin typeface="+mn-lt"/>
                <a:ea typeface="宋体" panose="02010600030101010101" pitchFamily="2" charset="-122"/>
              </a:rPr>
              <a:t>RTOS</a:t>
            </a:r>
            <a:r>
              <a:rPr lang="zh-CN" altLang="en-US" sz="2300" noProof="1">
                <a:solidFill>
                  <a:srgbClr val="FFFFFF"/>
                </a:solidFill>
                <a:latin typeface="+mn-lt"/>
                <a:ea typeface="宋体" panose="02010600030101010101" pitchFamily="2" charset="-122"/>
              </a:rPr>
              <a:t>编程的基本思想。这一个个小工程被称为线程，</a:t>
            </a:r>
            <a:r>
              <a:rPr lang="en-US" altLang="zh-CN" sz="2300" noProof="1">
                <a:solidFill>
                  <a:srgbClr val="FFFFFF"/>
                </a:solidFill>
                <a:latin typeface="+mn-lt"/>
                <a:ea typeface="宋体" panose="02010600030101010101" pitchFamily="2" charset="-122"/>
              </a:rPr>
              <a:t>RTOS</a:t>
            </a:r>
            <a:r>
              <a:rPr lang="zh-CN" altLang="en-US" sz="2300" noProof="1">
                <a:solidFill>
                  <a:srgbClr val="FFFFFF"/>
                </a:solidFill>
                <a:latin typeface="+mn-lt"/>
                <a:ea typeface="宋体" panose="02010600030101010101" pitchFamily="2" charset="-122"/>
              </a:rPr>
              <a:t>管理这些线程，被称为调度。线程可以分别从线程调度、软件设计、占用</a:t>
            </a:r>
            <a:r>
              <a:rPr lang="en-US" altLang="zh-CN" sz="2300" noProof="1">
                <a:solidFill>
                  <a:srgbClr val="FFFFFF"/>
                </a:solidFill>
                <a:latin typeface="+mn-lt"/>
                <a:ea typeface="宋体" panose="02010600030101010101" pitchFamily="2" charset="-122"/>
              </a:rPr>
              <a:t>CPU</a:t>
            </a:r>
            <a:r>
              <a:rPr lang="zh-CN" altLang="en-US" sz="2300" noProof="1">
                <a:solidFill>
                  <a:srgbClr val="FFFFFF"/>
                </a:solidFill>
                <a:latin typeface="+mn-lt"/>
                <a:ea typeface="宋体" panose="02010600030101010101" pitchFamily="2" charset="-122"/>
              </a:rPr>
              <a:t>等不同视角来理解。调度就是以</a:t>
            </a:r>
            <a:r>
              <a:rPr lang="zh-CN" altLang="en-US" sz="2300" noProof="1" smtClean="0">
                <a:solidFill>
                  <a:srgbClr val="FFFFFF"/>
                </a:solidFill>
                <a:latin typeface="+mn-lt"/>
                <a:ea typeface="宋体" panose="02010600030101010101" pitchFamily="2" charset="-122"/>
              </a:rPr>
              <a:t>合理方式</a:t>
            </a:r>
            <a:r>
              <a:rPr lang="zh-CN" altLang="en-US" sz="2300" noProof="1">
                <a:solidFill>
                  <a:srgbClr val="FFFFFF"/>
                </a:solidFill>
                <a:latin typeface="+mn-lt"/>
                <a:ea typeface="宋体" panose="02010600030101010101" pitchFamily="2" charset="-122"/>
              </a:rPr>
              <a:t>为每个线程分配时间，使之得以运行。</a:t>
            </a:r>
          </a:p>
          <a:p>
            <a:pPr lvl="0" indent="720090" algn="just" defTabSz="457200" eaLnBrk="1" fontAlgn="auto">
              <a:spcAft>
                <a:spcPts val="0"/>
              </a:spcAft>
            </a:pPr>
            <a:r>
              <a:rPr lang="zh-CN" altLang="en-US" sz="2300" noProof="1">
                <a:solidFill>
                  <a:srgbClr val="FFFFFF"/>
                </a:solidFill>
                <a:latin typeface="+mn-lt"/>
                <a:ea typeface="宋体" panose="02010600030101010101" pitchFamily="2" charset="-122"/>
              </a:rPr>
              <a:t>一个函数只有在给出其线程描述符及线程堆栈的情况下，才可以被称为线程，才能够被调度运行。线程一般有四种状态，分别为：终止态、阻塞态、就绪态和激活态。线程有三种基本形式，分别是单次</a:t>
            </a:r>
            <a:r>
              <a:rPr lang="zh-CN" altLang="en-US" sz="2300" noProof="1" smtClean="0">
                <a:solidFill>
                  <a:srgbClr val="FFFFFF"/>
                </a:solidFill>
                <a:latin typeface="+mn-lt"/>
                <a:ea typeface="宋体" panose="02010600030101010101" pitchFamily="2" charset="-122"/>
              </a:rPr>
              <a:t>执行、</a:t>
            </a:r>
            <a:r>
              <a:rPr lang="zh-CN" altLang="en-US" sz="2300" noProof="1">
                <a:solidFill>
                  <a:srgbClr val="FFFFFF"/>
                </a:solidFill>
                <a:latin typeface="+mn-lt"/>
                <a:ea typeface="宋体" panose="02010600030101010101" pitchFamily="2" charset="-122"/>
              </a:rPr>
              <a:t>周期</a:t>
            </a:r>
            <a:r>
              <a:rPr lang="zh-CN" altLang="en-US" sz="2300" noProof="1" smtClean="0">
                <a:solidFill>
                  <a:srgbClr val="FFFFFF"/>
                </a:solidFill>
                <a:latin typeface="+mn-lt"/>
                <a:ea typeface="宋体" panose="02010600030101010101" pitchFamily="2" charset="-122"/>
              </a:rPr>
              <a:t>执行及</a:t>
            </a:r>
            <a:r>
              <a:rPr lang="zh-CN" altLang="en-US" sz="2300" noProof="1">
                <a:solidFill>
                  <a:srgbClr val="FFFFFF"/>
                </a:solidFill>
                <a:latin typeface="+mn-lt"/>
                <a:ea typeface="宋体" panose="02010600030101010101" pitchFamily="2" charset="-122"/>
              </a:rPr>
              <a:t>资源</a:t>
            </a:r>
            <a:r>
              <a:rPr lang="zh-CN" altLang="en-US" sz="2300" noProof="1" smtClean="0">
                <a:solidFill>
                  <a:srgbClr val="FFFFFF"/>
                </a:solidFill>
                <a:latin typeface="+mn-lt"/>
                <a:ea typeface="宋体" panose="02010600030101010101" pitchFamily="2" charset="-122"/>
              </a:rPr>
              <a:t>驱动等形式</a:t>
            </a:r>
            <a:r>
              <a:rPr lang="zh-CN" altLang="en-US" sz="2300" noProof="1">
                <a:solidFill>
                  <a:srgbClr val="FFFFFF"/>
                </a:solidFill>
                <a:latin typeface="+mn-lt"/>
                <a:ea typeface="宋体" panose="02010600030101010101" pitchFamily="2" charset="-122"/>
              </a:rPr>
              <a:t>。</a:t>
            </a: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27</a:t>
            </a:fld>
            <a:r>
              <a:rPr lang="zh-CN" altLang="en-US" smtClean="0">
                <a:ea typeface="宋体" panose="02010600030101010101" pitchFamily="2" charset="-122"/>
              </a:rPr>
              <a:t>页 共</a:t>
            </a:r>
            <a:r>
              <a:rPr lang="en-US" altLang="zh-CN" smtClean="0">
                <a:ea typeface="宋体" panose="02010600030101010101" pitchFamily="2" charset="-122"/>
              </a:rPr>
              <a:t>27</a:t>
            </a:r>
            <a:r>
              <a:rPr lang="zh-CN" altLang="en-US" smtClean="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0799392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2" name="圆角矩形 1"/>
          <p:cNvSpPr/>
          <p:nvPr/>
        </p:nvSpPr>
        <p:spPr bwMode="auto">
          <a:xfrm>
            <a:off x="767408" y="1148390"/>
            <a:ext cx="10891037" cy="498390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algn="just" eaLnBrk="1" latinLnBrk="0">
              <a:extLst>
                <a:ext uri="{35155182-B16C-46BC-9424-99874614C6A1}">
                  <wpsdc:indentchars xmlns:wpsdc="http://www.wps.cn/officeDocument/2017/drawingmlCustomData" xmlns="" val="200" checksum="3773799597"/>
                </a:ext>
              </a:extLst>
            </a:pPr>
            <a:endParaRPr lang="en-US" altLang="zh-CN" sz="3200" dirty="0" smtClean="0">
              <a:solidFill>
                <a:schemeClr val="accent2"/>
              </a:solidFill>
              <a:latin typeface="+mn-lt"/>
            </a:endParaRPr>
          </a:p>
          <a:p>
            <a:pPr indent="711200" algn="just" eaLnBrk="1" latinLnBrk="0">
              <a:extLst>
                <a:ext uri="{35155182-B16C-46BC-9424-99874614C6A1}">
                  <wpsdc:indentchars xmlns:wpsdc="http://www.wps.cn/officeDocument/2017/drawingmlCustomData" xmlns="" val="200" checksum="3773799597"/>
                </a:ext>
              </a:extLst>
            </a:pPr>
            <a:endParaRPr lang="en-US" altLang="zh-CN" sz="3200" dirty="0">
              <a:solidFill>
                <a:schemeClr val="accent2"/>
              </a:solidFill>
              <a:latin typeface="+mn-lt"/>
            </a:endParaRPr>
          </a:p>
          <a:p>
            <a:pPr indent="711200" algn="just" eaLnBrk="1" latinLnBrk="0">
              <a:extLst>
                <a:ext uri="{35155182-B16C-46BC-9424-99874614C6A1}">
                  <wpsdc:indentchars xmlns:wpsdc="http://www.wps.cn/officeDocument/2017/drawingmlCustomData" xmlns="" val="200" checksum="3773799597"/>
                </a:ext>
              </a:extLst>
            </a:pPr>
            <a:endParaRPr lang="en-US" altLang="zh-CN" sz="3200" dirty="0" smtClean="0">
              <a:solidFill>
                <a:schemeClr val="accent2"/>
              </a:solidFill>
              <a:latin typeface="+mn-lt"/>
            </a:endParaRPr>
          </a:p>
          <a:p>
            <a:pPr indent="711200" algn="just" eaLnBrk="1" latinLnBrk="0">
              <a:extLst>
                <a:ext uri="{35155182-B16C-46BC-9424-99874614C6A1}">
                  <wpsdc:indentchars xmlns:wpsdc="http://www.wps.cn/officeDocument/2017/drawingmlCustomData" xmlns="" val="200" checksum="3773799597"/>
                </a:ext>
              </a:extLst>
            </a:pPr>
            <a:endParaRPr lang="en-US" altLang="zh-CN" sz="3200" dirty="0" smtClean="0">
              <a:solidFill>
                <a:schemeClr val="accent2"/>
              </a:solidFill>
              <a:latin typeface="+mn-lt"/>
            </a:endParaRPr>
          </a:p>
          <a:p>
            <a:pPr indent="711200" algn="just" eaLnBrk="1" latinLnBrk="0">
              <a:extLst>
                <a:ext uri="{35155182-B16C-46BC-9424-99874614C6A1}">
                  <wpsdc:indentchars xmlns:wpsdc="http://www.wps.cn/officeDocument/2017/drawingmlCustomData" xmlns="" val="200" checksum="3773799597"/>
                </a:ext>
              </a:extLst>
            </a:pPr>
            <a:endParaRPr lang="en-US" altLang="zh-CN" sz="3200" dirty="0">
              <a:solidFill>
                <a:schemeClr val="accent2"/>
              </a:solidFill>
              <a:latin typeface="+mn-lt"/>
            </a:endParaRPr>
          </a:p>
          <a:p>
            <a:pPr indent="711200" algn="just" eaLnBrk="1" latinLnBrk="0">
              <a:extLst>
                <a:ext uri="{35155182-B16C-46BC-9424-99874614C6A1}">
                  <wpsdc:indentchars xmlns:wpsdc="http://www.wps.cn/officeDocument/2017/drawingmlCustomData" xmlns="" val="200" checksum="3773799597"/>
                </a:ext>
              </a:extLst>
            </a:pPr>
            <a:endParaRPr lang="en-US" altLang="zh-CN" sz="3200" dirty="0" smtClean="0">
              <a:solidFill>
                <a:schemeClr val="accent2"/>
              </a:solidFill>
              <a:latin typeface="+mn-lt"/>
            </a:endParaRPr>
          </a:p>
          <a:p>
            <a:pPr indent="711200" algn="just" eaLnBrk="1" latinLnBrk="0">
              <a:extLst>
                <a:ext uri="{35155182-B16C-46BC-9424-99874614C6A1}">
                  <wpsdc:indentchars xmlns:wpsdc="http://www.wps.cn/officeDocument/2017/drawingmlCustomData" xmlns="" val="200" checksum="3773799597"/>
                </a:ext>
              </a:extLst>
            </a:pPr>
            <a:endParaRPr lang="en-US" altLang="zh-CN" sz="3200" dirty="0">
              <a:solidFill>
                <a:schemeClr val="accent2"/>
              </a:solidFill>
              <a:latin typeface="+mn-lt"/>
            </a:endParaRPr>
          </a:p>
          <a:p>
            <a:pPr indent="711200" algn="just" eaLnBrk="1" latinLnBrk="0">
              <a:extLst>
                <a:ext uri="{35155182-B16C-46BC-9424-99874614C6A1}">
                  <wpsdc:indentchars xmlns:wpsdc="http://www.wps.cn/officeDocument/2017/drawingmlCustomData" xmlns="" val="200" checksum="3773799597"/>
                </a:ext>
              </a:extLst>
            </a:pPr>
            <a:endParaRPr lang="en-US" altLang="zh-CN" sz="3200" dirty="0" smtClean="0">
              <a:solidFill>
                <a:schemeClr val="accent2"/>
              </a:solidFill>
              <a:latin typeface="+mn-lt"/>
            </a:endParaRPr>
          </a:p>
          <a:p>
            <a:pPr indent="711200" algn="just" eaLnBrk="1" latinLnBrk="0">
              <a:extLst>
                <a:ext uri="{35155182-B16C-46BC-9424-99874614C6A1}">
                  <wpsdc:indentchars xmlns:wpsdc="http://www.wps.cn/officeDocument/2017/drawingmlCustomData" xmlns="" val="200" checksum="3773799597"/>
                </a:ext>
              </a:extLst>
            </a:pPr>
            <a:endParaRPr lang="zh-CN" altLang="en-US" sz="3200" dirty="0">
              <a:solidFill>
                <a:schemeClr val="accent2"/>
              </a:solidFill>
              <a:latin typeface="+mn-lt"/>
            </a:endParaRPr>
          </a:p>
        </p:txBody>
      </p:sp>
      <p:pic>
        <p:nvPicPr>
          <p:cNvPr id="9" name="图片 8"/>
          <p:cNvPicPr>
            <a:picLocks noChangeAspect="1"/>
          </p:cNvPicPr>
          <p:nvPr/>
        </p:nvPicPr>
        <p:blipFill>
          <a:blip r:embed="rId3"/>
          <a:stretch>
            <a:fillRect/>
          </a:stretch>
        </p:blipFill>
        <p:spPr>
          <a:xfrm>
            <a:off x="0" y="286910"/>
            <a:ext cx="12192000" cy="745236"/>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64152" y="1303174"/>
            <a:ext cx="3168352" cy="4689529"/>
          </a:xfrm>
          <a:prstGeom prst="rect">
            <a:avLst/>
          </a:prstGeom>
        </p:spPr>
      </p:pic>
      <p:sp>
        <p:nvSpPr>
          <p:cNvPr id="4" name="矩形 3"/>
          <p:cNvSpPr/>
          <p:nvPr/>
        </p:nvSpPr>
        <p:spPr>
          <a:xfrm>
            <a:off x="1379476" y="1412776"/>
            <a:ext cx="5472608" cy="2677656"/>
          </a:xfrm>
          <a:prstGeom prst="rect">
            <a:avLst/>
          </a:prstGeom>
        </p:spPr>
        <p:txBody>
          <a:bodyPr wrap="square">
            <a:spAutoFit/>
          </a:bodyPr>
          <a:lstStyle/>
          <a:p>
            <a:pPr indent="711200" algn="just" eaLnBrk="1" latinLnBrk="0">
              <a:extLst>
                <a:ext uri="{35155182-B16C-46BC-9424-99874614C6A1}">
                  <wpsdc:indentchars xmlns:lc="http://schemas.openxmlformats.org/drawingml/2006/lockedCanvas" xmlns="" xmlns:wpsdc="http://www.wps.cn/officeDocument/2017/drawingmlCustomData" val="200" checksum="3773799597"/>
                </a:ext>
              </a:extLst>
            </a:pPr>
            <a:r>
              <a:rPr lang="zh-CN" altLang="en-US" sz="2800" dirty="0">
                <a:solidFill>
                  <a:schemeClr val="bg1"/>
                </a:solidFill>
                <a:latin typeface="+mn-lt"/>
                <a:ea typeface="宋体" panose="02010600030101010101" pitchFamily="2" charset="-122"/>
              </a:rPr>
              <a:t>全书包含</a:t>
            </a:r>
            <a:r>
              <a:rPr lang="zh-CN" altLang="en-US" sz="2800" dirty="0">
                <a:solidFill>
                  <a:srgbClr val="FF0000"/>
                </a:solidFill>
                <a:latin typeface="+mn-lt"/>
                <a:ea typeface="宋体" panose="02010600030101010101" pitchFamily="2" charset="-122"/>
              </a:rPr>
              <a:t>基础应用篇</a:t>
            </a:r>
            <a:r>
              <a:rPr lang="zh-CN" altLang="en-US" sz="2800" dirty="0">
                <a:solidFill>
                  <a:schemeClr val="bg1"/>
                </a:solidFill>
                <a:latin typeface="+mn-lt"/>
                <a:ea typeface="宋体" panose="02010600030101010101" pitchFamily="2" charset="-122"/>
              </a:rPr>
              <a:t>（</a:t>
            </a:r>
            <a:r>
              <a:rPr lang="en-US" altLang="zh-CN" sz="2800" dirty="0">
                <a:solidFill>
                  <a:schemeClr val="bg1"/>
                </a:solidFill>
                <a:latin typeface="+mn-lt"/>
                <a:ea typeface="宋体" panose="02010600030101010101" pitchFamily="2" charset="-122"/>
              </a:rPr>
              <a:t>1~6</a:t>
            </a:r>
            <a:r>
              <a:rPr lang="zh-CN" altLang="en-US" sz="2800" dirty="0">
                <a:solidFill>
                  <a:schemeClr val="bg1"/>
                </a:solidFill>
                <a:latin typeface="+mn-lt"/>
                <a:ea typeface="宋体" panose="02010600030101010101" pitchFamily="2" charset="-122"/>
              </a:rPr>
              <a:t>章）、</a:t>
            </a:r>
            <a:r>
              <a:rPr lang="zh-CN" altLang="en-US" sz="2800" dirty="0">
                <a:solidFill>
                  <a:srgbClr val="FF0000"/>
                </a:solidFill>
                <a:latin typeface="+mn-lt"/>
                <a:ea typeface="宋体" panose="02010600030101010101" pitchFamily="2" charset="-122"/>
              </a:rPr>
              <a:t>综合实践篇</a:t>
            </a:r>
            <a:r>
              <a:rPr lang="zh-CN" altLang="en-US" sz="2800" dirty="0">
                <a:solidFill>
                  <a:schemeClr val="bg1"/>
                </a:solidFill>
                <a:latin typeface="+mn-lt"/>
                <a:ea typeface="宋体" panose="02010600030101010101" pitchFamily="2" charset="-122"/>
              </a:rPr>
              <a:t>（</a:t>
            </a:r>
            <a:r>
              <a:rPr lang="en-US" altLang="zh-CN" sz="2800" dirty="0">
                <a:solidFill>
                  <a:schemeClr val="bg1"/>
                </a:solidFill>
                <a:latin typeface="+mn-lt"/>
                <a:ea typeface="宋体" panose="02010600030101010101" pitchFamily="2" charset="-122"/>
              </a:rPr>
              <a:t>7~8</a:t>
            </a:r>
            <a:r>
              <a:rPr lang="zh-CN" altLang="en-US" sz="2800" dirty="0">
                <a:solidFill>
                  <a:schemeClr val="bg1"/>
                </a:solidFill>
                <a:latin typeface="+mn-lt"/>
                <a:ea typeface="宋体" panose="02010600030101010101" pitchFamily="2" charset="-122"/>
              </a:rPr>
              <a:t>章）、</a:t>
            </a:r>
            <a:r>
              <a:rPr lang="zh-CN" altLang="en-US" sz="2800" dirty="0">
                <a:solidFill>
                  <a:srgbClr val="FF0000"/>
                </a:solidFill>
                <a:latin typeface="+mn-lt"/>
                <a:ea typeface="宋体" panose="02010600030101010101" pitchFamily="2" charset="-122"/>
              </a:rPr>
              <a:t>原理剖析篇</a:t>
            </a:r>
            <a:r>
              <a:rPr lang="zh-CN" altLang="en-US" sz="2800" dirty="0">
                <a:solidFill>
                  <a:schemeClr val="bg1"/>
                </a:solidFill>
                <a:latin typeface="+mn-lt"/>
                <a:ea typeface="宋体" panose="02010600030101010101" pitchFamily="2" charset="-122"/>
              </a:rPr>
              <a:t>（</a:t>
            </a:r>
            <a:r>
              <a:rPr lang="en-US" altLang="zh-CN" sz="2800" dirty="0">
                <a:solidFill>
                  <a:schemeClr val="bg1"/>
                </a:solidFill>
                <a:latin typeface="+mn-lt"/>
                <a:ea typeface="宋体" panose="02010600030101010101" pitchFamily="2" charset="-122"/>
              </a:rPr>
              <a:t>9</a:t>
            </a:r>
            <a:r>
              <a:rPr lang="zh-CN" altLang="en-US" sz="2800" dirty="0">
                <a:solidFill>
                  <a:schemeClr val="bg1"/>
                </a:solidFill>
                <a:latin typeface="+mn-lt"/>
                <a:ea typeface="宋体" panose="02010600030101010101" pitchFamily="2" charset="-122"/>
              </a:rPr>
              <a:t>章）三大部分，只做实时操作系统下应用开发，可只阅读基础应用篇与综合实践篇，希望了解原理，则通读全书。</a:t>
            </a:r>
            <a:endParaRPr lang="zh-CN" altLang="en-US" sz="2800" dirty="0">
              <a:solidFill>
                <a:schemeClr val="accent2"/>
              </a:solidFill>
              <a:latin typeface="+mn-lt"/>
            </a:endParaRPr>
          </a:p>
        </p:txBody>
      </p:sp>
      <p:sp>
        <p:nvSpPr>
          <p:cNvPr id="10" name="矩形 9"/>
          <p:cNvSpPr/>
          <p:nvPr/>
        </p:nvSpPr>
        <p:spPr>
          <a:xfrm>
            <a:off x="1199456" y="4418867"/>
            <a:ext cx="5472608" cy="1384995"/>
          </a:xfrm>
          <a:prstGeom prst="rect">
            <a:avLst/>
          </a:prstGeom>
        </p:spPr>
        <p:txBody>
          <a:bodyPr wrap="square">
            <a:spAutoFit/>
          </a:bodyPr>
          <a:lstStyle/>
          <a:p>
            <a:pPr indent="711200" algn="just" eaLnBrk="1" latinLnBrk="0">
              <a:extLst>
                <a:ext uri="{35155182-B16C-46BC-9424-99874614C6A1}">
                  <wpsdc:indentchars xmlns:lc="http://schemas.openxmlformats.org/drawingml/2006/lockedCanvas" xmlns="" xmlns:wpsdc="http://www.wps.cn/officeDocument/2017/drawingmlCustomData" val="200" checksum="3773799597"/>
                </a:ext>
              </a:extLst>
            </a:pPr>
            <a:r>
              <a:rPr lang="zh-CN" altLang="en-US" sz="2800" dirty="0" smtClean="0">
                <a:solidFill>
                  <a:srgbClr val="FFFF00"/>
                </a:solidFill>
                <a:latin typeface="+mn-lt"/>
                <a:ea typeface="宋体" panose="02010600030101010101" pitchFamily="2" charset="-122"/>
              </a:rPr>
              <a:t>电子资源下载地址</a:t>
            </a:r>
            <a:r>
              <a:rPr lang="zh-CN" altLang="en-US" sz="2800" dirty="0" smtClean="0">
                <a:solidFill>
                  <a:schemeClr val="bg1"/>
                </a:solidFill>
                <a:latin typeface="+mn-lt"/>
                <a:ea typeface="宋体" panose="02010600030101010101" pitchFamily="2" charset="-122"/>
              </a:rPr>
              <a:t>：</a:t>
            </a:r>
            <a:endParaRPr lang="en-US" altLang="zh-CN" sz="2800" dirty="0" smtClean="0">
              <a:solidFill>
                <a:schemeClr val="bg1"/>
              </a:solidFill>
              <a:latin typeface="+mn-lt"/>
              <a:ea typeface="宋体" panose="02010600030101010101" pitchFamily="2" charset="-122"/>
            </a:endParaRPr>
          </a:p>
          <a:p>
            <a:pPr indent="711200" algn="just" eaLnBrk="1" latinLnBrk="0">
              <a:extLst>
                <a:ext uri="{35155182-B16C-46BC-9424-99874614C6A1}">
                  <wpsdc:indentchars xmlns:lc="http://schemas.openxmlformats.org/drawingml/2006/lockedCanvas" xmlns="" xmlns:wpsdc="http://www.wps.cn/officeDocument/2017/drawingmlCustomData" val="200" checksum="3773799597"/>
                </a:ext>
              </a:extLst>
            </a:pPr>
            <a:r>
              <a:rPr lang="en-US" altLang="zh-CN" sz="2800" dirty="0" smtClean="0">
                <a:solidFill>
                  <a:schemeClr val="bg1"/>
                </a:solidFill>
                <a:latin typeface="+mn-lt"/>
                <a:ea typeface="宋体" panose="02010600030101010101" pitchFamily="2" charset="-122"/>
              </a:rPr>
              <a:t>https</a:t>
            </a:r>
            <a:r>
              <a:rPr lang="en-US" altLang="zh-CN" sz="2800" dirty="0">
                <a:solidFill>
                  <a:schemeClr val="bg1"/>
                </a:solidFill>
                <a:latin typeface="+mn-lt"/>
                <a:ea typeface="宋体" panose="02010600030101010101" pitchFamily="2" charset="-122"/>
              </a:rPr>
              <a:t>://sumcu.suda.edu.cn/RTwThreadwARMjc/list.htm</a:t>
            </a:r>
            <a:endParaRPr lang="zh-CN" altLang="en-US" sz="2800" dirty="0">
              <a:solidFill>
                <a:schemeClr val="accent2"/>
              </a:solidFill>
              <a:latin typeface="+mn-lt"/>
            </a:endParaRPr>
          </a:p>
        </p:txBody>
      </p:sp>
      <p:sp>
        <p:nvSpPr>
          <p:cNvPr id="5" name="灯片编号占位符 4"/>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2</a:t>
            </a:fld>
            <a:r>
              <a:rPr lang="zh-CN" altLang="en-US" smtClean="0">
                <a:ea typeface="宋体" panose="02010600030101010101" pitchFamily="2" charset="-122"/>
              </a:rPr>
              <a:t>页 共</a:t>
            </a:r>
            <a:r>
              <a:rPr lang="en-US" altLang="zh-CN" smtClean="0">
                <a:ea typeface="宋体" panose="02010600030101010101" pitchFamily="2" charset="-122"/>
              </a:rPr>
              <a:t>27</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2" name="圆角矩形 1"/>
          <p:cNvSpPr/>
          <p:nvPr/>
        </p:nvSpPr>
        <p:spPr bwMode="auto">
          <a:xfrm>
            <a:off x="643015" y="1268760"/>
            <a:ext cx="10942320" cy="443907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algn="just" eaLnBrk="1" latinLnBrk="0">
              <a:extLst>
                <a:ext uri="{35155182-B16C-46BC-9424-99874614C6A1}">
                  <wpsdc:indentchars xmlns:wpsdc="http://www.wps.cn/officeDocument/2017/drawingmlCustomData" xmlns="" val="200" checksum="3773799597"/>
                </a:ext>
              </a:extLst>
            </a:pPr>
            <a:r>
              <a:rPr lang="en-US" altLang="zh-CN" sz="3200" kern="100" dirty="0">
                <a:solidFill>
                  <a:srgbClr val="FFFF00"/>
                </a:solidFill>
                <a:latin typeface="+mn-lt"/>
                <a:ea typeface="黑体" panose="02010609060101010101" pitchFamily="49" charset="-122"/>
                <a:cs typeface="Times New Roman" panose="02020603050405020304" pitchFamily="18" charset="0"/>
                <a:sym typeface="+mn-ea"/>
              </a:rPr>
              <a:t>2</a:t>
            </a:r>
            <a:r>
              <a:rPr lang="zh-CN" altLang="zh-CN" sz="3200" kern="100" dirty="0">
                <a:solidFill>
                  <a:srgbClr val="FFFF00"/>
                </a:solidFill>
                <a:latin typeface="+mn-lt"/>
                <a:ea typeface="黑体" panose="02010609060101010101" pitchFamily="49" charset="-122"/>
                <a:cs typeface="Times New Roman" panose="02020603050405020304" pitchFamily="18" charset="0"/>
                <a:sym typeface="+mn-ea"/>
              </a:rPr>
              <a:t>．</a:t>
            </a:r>
            <a:r>
              <a:rPr lang="zh-CN" altLang="en-US" sz="3200" kern="100" dirty="0">
                <a:solidFill>
                  <a:srgbClr val="FFFF00"/>
                </a:solidFill>
                <a:latin typeface="+mn-lt"/>
                <a:ea typeface="黑体" panose="02010609060101010101" pitchFamily="49" charset="-122"/>
                <a:cs typeface="Times New Roman" panose="02020603050405020304" pitchFamily="18" charset="0"/>
                <a:sym typeface="+mn-ea"/>
              </a:rPr>
              <a:t>为什么要学？</a:t>
            </a:r>
            <a:endParaRPr lang="zh-CN" altLang="en-US" sz="3200" dirty="0">
              <a:solidFill>
                <a:srgbClr val="FFFF00"/>
              </a:solidFill>
              <a:latin typeface="+mn-lt"/>
              <a:ea typeface="黑体" panose="02010609060101010101" pitchFamily="49" charset="-122"/>
              <a:cs typeface="Times New Roman" panose="02020603050405020304" pitchFamily="18" charset="0"/>
            </a:endParaRPr>
          </a:p>
          <a:p>
            <a:pPr indent="711200" algn="just" eaLnBrk="1" latinLnBrk="0">
              <a:extLst>
                <a:ext uri="{35155182-B16C-46BC-9424-99874614C6A1}">
                  <wpsdc:indentchars xmlns:wpsdc="http://www.wps.cn/officeDocument/2017/drawingmlCustomData" xmlns="" val="200" checksum="3773799597"/>
                </a:ext>
              </a:extLst>
            </a:pPr>
            <a:r>
              <a:rPr lang="zh-CN" altLang="en-US" sz="3200" dirty="0">
                <a:solidFill>
                  <a:schemeClr val="bg1"/>
                </a:solidFill>
                <a:latin typeface="+mn-lt"/>
                <a:ea typeface="宋体" panose="02010600030101010101" pitchFamily="2" charset="-122"/>
              </a:rPr>
              <a:t>（</a:t>
            </a:r>
            <a:r>
              <a:rPr lang="en-US" altLang="zh-CN" sz="3200" dirty="0">
                <a:solidFill>
                  <a:schemeClr val="bg1"/>
                </a:solidFill>
                <a:latin typeface="+mn-lt"/>
                <a:ea typeface="宋体" panose="02010600030101010101" pitchFamily="2" charset="-122"/>
              </a:rPr>
              <a:t>1</a:t>
            </a:r>
            <a:r>
              <a:rPr lang="zh-CN" altLang="en-US" sz="3200" dirty="0" smtClean="0">
                <a:solidFill>
                  <a:schemeClr val="bg1"/>
                </a:solidFill>
                <a:latin typeface="+mn-lt"/>
                <a:ea typeface="宋体" panose="02010600030101010101" pitchFamily="2" charset="-122"/>
              </a:rPr>
              <a:t>）实时操作系统</a:t>
            </a:r>
            <a:r>
              <a:rPr lang="zh-CN" altLang="en-US" sz="3200" dirty="0">
                <a:solidFill>
                  <a:schemeClr val="bg1"/>
                </a:solidFill>
                <a:latin typeface="+mn-lt"/>
                <a:ea typeface="宋体" panose="02010600030101010101" pitchFamily="2" charset="-122"/>
              </a:rPr>
              <a:t>是嵌入式人工智能与物联网终端的重要工具和运行</a:t>
            </a:r>
            <a:r>
              <a:rPr lang="zh-CN" altLang="en-US" sz="3200" dirty="0" smtClean="0">
                <a:solidFill>
                  <a:schemeClr val="bg1"/>
                </a:solidFill>
                <a:latin typeface="+mn-lt"/>
                <a:ea typeface="宋体" panose="02010600030101010101" pitchFamily="2" charset="-122"/>
              </a:rPr>
              <a:t>载体；</a:t>
            </a:r>
            <a:endParaRPr lang="en-US" altLang="zh-CN" sz="3200" dirty="0">
              <a:solidFill>
                <a:schemeClr val="bg1"/>
              </a:solidFill>
              <a:latin typeface="+mn-lt"/>
              <a:ea typeface="宋体" panose="02010600030101010101" pitchFamily="2" charset="-122"/>
            </a:endParaRPr>
          </a:p>
          <a:p>
            <a:pPr indent="711200" algn="just" eaLnBrk="1" latinLnBrk="0">
              <a:extLst>
                <a:ext uri="{35155182-B16C-46BC-9424-99874614C6A1}">
                  <wpsdc:indentchars xmlns:wpsdc="http://www.wps.cn/officeDocument/2017/drawingmlCustomData" xmlns="" val="200" checksum="3773799597"/>
                </a:ext>
              </a:extLst>
            </a:pPr>
            <a:r>
              <a:rPr lang="zh-CN" altLang="en-US" sz="3200" dirty="0">
                <a:solidFill>
                  <a:schemeClr val="bg1"/>
                </a:solidFill>
                <a:latin typeface="+mn-lt"/>
                <a:ea typeface="宋体" panose="02010600030101010101" pitchFamily="2" charset="-122"/>
              </a:rPr>
              <a:t>（</a:t>
            </a:r>
            <a:r>
              <a:rPr lang="en-US" altLang="zh-CN" sz="3200" dirty="0">
                <a:solidFill>
                  <a:schemeClr val="bg1"/>
                </a:solidFill>
                <a:latin typeface="+mn-lt"/>
                <a:ea typeface="宋体" panose="02010600030101010101" pitchFamily="2" charset="-122"/>
              </a:rPr>
              <a:t>2</a:t>
            </a:r>
            <a:r>
              <a:rPr lang="zh-CN" altLang="en-US" sz="3200" dirty="0">
                <a:solidFill>
                  <a:schemeClr val="bg1"/>
                </a:solidFill>
                <a:latin typeface="+mn-lt"/>
                <a:ea typeface="宋体" panose="02010600030101010101" pitchFamily="2" charset="-122"/>
              </a:rPr>
              <a:t>）随着</a:t>
            </a:r>
            <a:r>
              <a:rPr lang="zh-CN" altLang="en-US" sz="3200" dirty="0" smtClean="0">
                <a:solidFill>
                  <a:schemeClr val="bg1"/>
                </a:solidFill>
                <a:latin typeface="+mn-lt"/>
                <a:ea typeface="宋体" panose="02010600030101010101" pitchFamily="2" charset="-122"/>
              </a:rPr>
              <a:t>微型计算机技术的不断</a:t>
            </a:r>
            <a:r>
              <a:rPr lang="zh-CN" altLang="en-US" sz="3200" dirty="0">
                <a:solidFill>
                  <a:schemeClr val="bg1"/>
                </a:solidFill>
                <a:latin typeface="+mn-lt"/>
                <a:ea typeface="宋体" panose="02010600030101010101" pitchFamily="2" charset="-122"/>
              </a:rPr>
              <a:t>发展</a:t>
            </a:r>
            <a:r>
              <a:rPr lang="zh-CN" altLang="en-US" sz="3200" dirty="0" smtClean="0">
                <a:solidFill>
                  <a:schemeClr val="bg1"/>
                </a:solidFill>
                <a:latin typeface="+mn-lt"/>
                <a:ea typeface="宋体" panose="02010600030101010101" pitchFamily="2" charset="-122"/>
              </a:rPr>
              <a:t>，</a:t>
            </a:r>
            <a:r>
              <a:rPr lang="en-US" altLang="zh-CN" sz="3200" dirty="0" smtClean="0">
                <a:solidFill>
                  <a:schemeClr val="bg1"/>
                </a:solidFill>
                <a:latin typeface="+mn-lt"/>
                <a:ea typeface="宋体" panose="02010600030101010101" pitchFamily="2" charset="-122"/>
              </a:rPr>
              <a:t>RAM</a:t>
            </a:r>
            <a:r>
              <a:rPr lang="zh-CN" altLang="en-US" sz="3200" dirty="0" smtClean="0">
                <a:solidFill>
                  <a:schemeClr val="bg1"/>
                </a:solidFill>
                <a:latin typeface="+mn-lt"/>
                <a:ea typeface="宋体" panose="02010600030101010101" pitchFamily="2" charset="-122"/>
              </a:rPr>
              <a:t>、</a:t>
            </a:r>
            <a:r>
              <a:rPr lang="en-US" altLang="zh-CN" sz="3200" dirty="0" smtClean="0">
                <a:solidFill>
                  <a:schemeClr val="bg1"/>
                </a:solidFill>
                <a:latin typeface="+mn-lt"/>
                <a:ea typeface="宋体" panose="02010600030101010101" pitchFamily="2" charset="-122"/>
              </a:rPr>
              <a:t>Flash</a:t>
            </a:r>
            <a:r>
              <a:rPr lang="zh-CN" altLang="en-US" sz="3200" dirty="0" smtClean="0">
                <a:solidFill>
                  <a:schemeClr val="bg1"/>
                </a:solidFill>
                <a:latin typeface="+mn-lt"/>
                <a:ea typeface="宋体" panose="02010600030101010101" pitchFamily="2" charset="-122"/>
              </a:rPr>
              <a:t>空间变大，价格降低，</a:t>
            </a:r>
            <a:r>
              <a:rPr lang="en-US" altLang="zh-CN" sz="3200" dirty="0" smtClean="0">
                <a:solidFill>
                  <a:schemeClr val="bg1"/>
                </a:solidFill>
                <a:latin typeface="+mn-lt"/>
                <a:ea typeface="宋体" panose="02010600030101010101" pitchFamily="2" charset="-122"/>
              </a:rPr>
              <a:t>RTOS</a:t>
            </a:r>
            <a:r>
              <a:rPr lang="zh-CN" altLang="en-US" sz="3200" dirty="0" smtClean="0">
                <a:solidFill>
                  <a:schemeClr val="bg1"/>
                </a:solidFill>
                <a:latin typeface="+mn-lt"/>
                <a:ea typeface="宋体" panose="02010600030101010101" pitchFamily="2" charset="-122"/>
              </a:rPr>
              <a:t>将逐步成为标准配置；</a:t>
            </a:r>
            <a:endParaRPr lang="en-US" altLang="zh-CN" sz="3200" dirty="0">
              <a:solidFill>
                <a:schemeClr val="bg1"/>
              </a:solidFill>
              <a:latin typeface="+mn-lt"/>
              <a:ea typeface="宋体" panose="02010600030101010101" pitchFamily="2" charset="-122"/>
            </a:endParaRPr>
          </a:p>
          <a:p>
            <a:pPr indent="711200" algn="just" eaLnBrk="1" latinLnBrk="0">
              <a:extLst>
                <a:ext uri="{35155182-B16C-46BC-9424-99874614C6A1}">
                  <wpsdc:indentchars xmlns:wpsdc="http://www.wps.cn/officeDocument/2017/drawingmlCustomData" xmlns="" val="200" checksum="3773799597"/>
                </a:ext>
              </a:extLst>
            </a:pPr>
            <a:r>
              <a:rPr lang="zh-CN" altLang="en-US" sz="3200" dirty="0">
                <a:solidFill>
                  <a:schemeClr val="bg1"/>
                </a:solidFill>
                <a:latin typeface="+mn-lt"/>
                <a:ea typeface="宋体" panose="02010600030101010101" pitchFamily="2" charset="-122"/>
              </a:rPr>
              <a:t>（</a:t>
            </a:r>
            <a:r>
              <a:rPr lang="en-US" altLang="zh-CN" sz="3200" dirty="0">
                <a:solidFill>
                  <a:schemeClr val="bg1"/>
                </a:solidFill>
                <a:latin typeface="+mn-lt"/>
                <a:ea typeface="宋体" panose="02010600030101010101" pitchFamily="2" charset="-122"/>
              </a:rPr>
              <a:t>3</a:t>
            </a:r>
            <a:r>
              <a:rPr lang="zh-CN" altLang="en-US" sz="3200" dirty="0">
                <a:solidFill>
                  <a:schemeClr val="bg1"/>
                </a:solidFill>
                <a:latin typeface="+mn-lt"/>
                <a:ea typeface="宋体" panose="02010600030101010101" pitchFamily="2" charset="-122"/>
              </a:rPr>
              <a:t>）使用</a:t>
            </a:r>
            <a:r>
              <a:rPr lang="en-US" altLang="zh-CN" sz="3200" dirty="0">
                <a:solidFill>
                  <a:schemeClr val="bg1"/>
                </a:solidFill>
                <a:latin typeface="+mn-lt"/>
                <a:ea typeface="宋体" panose="02010600030101010101" pitchFamily="2" charset="-122"/>
              </a:rPr>
              <a:t>RTOS</a:t>
            </a:r>
            <a:r>
              <a:rPr lang="zh-CN" altLang="en-US" sz="3200" dirty="0">
                <a:solidFill>
                  <a:schemeClr val="bg1"/>
                </a:solidFill>
                <a:latin typeface="+mn-lt"/>
                <a:ea typeface="宋体" panose="02010600030101010101" pitchFamily="2" charset="-122"/>
              </a:rPr>
              <a:t>，可以把一个大工程分解成一个一个小工程</a:t>
            </a:r>
            <a:r>
              <a:rPr lang="zh-CN" altLang="en-US" sz="3200" dirty="0" smtClean="0">
                <a:solidFill>
                  <a:schemeClr val="bg1"/>
                </a:solidFill>
                <a:latin typeface="+mn-lt"/>
                <a:ea typeface="宋体" panose="02010600030101010101" pitchFamily="2" charset="-122"/>
              </a:rPr>
              <a:t>，</a:t>
            </a:r>
            <a:r>
              <a:rPr lang="en-US" altLang="zh-CN" sz="3200" dirty="0" smtClean="0">
                <a:solidFill>
                  <a:schemeClr val="bg1"/>
                </a:solidFill>
                <a:latin typeface="+mn-lt"/>
                <a:ea typeface="宋体" panose="02010600030101010101" pitchFamily="2" charset="-122"/>
              </a:rPr>
              <a:t>RTOS</a:t>
            </a:r>
            <a:r>
              <a:rPr lang="zh-CN" altLang="en-US" sz="3200" dirty="0" smtClean="0">
                <a:solidFill>
                  <a:schemeClr val="bg1"/>
                </a:solidFill>
                <a:latin typeface="+mn-lt"/>
                <a:ea typeface="宋体" panose="02010600030101010101" pitchFamily="2" charset="-122"/>
              </a:rPr>
              <a:t>为应用编程提供服务，方便应用程序开发、维护与程序移植。</a:t>
            </a:r>
            <a:endParaRPr lang="en-US" altLang="zh-CN" sz="3200" dirty="0">
              <a:solidFill>
                <a:schemeClr val="bg1"/>
              </a:solidFill>
              <a:latin typeface="+mn-lt"/>
              <a:ea typeface="宋体" panose="02010600030101010101" pitchFamily="2"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3" name="灯片编号占位符 2"/>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3</a:t>
            </a:fld>
            <a:r>
              <a:rPr lang="zh-CN" altLang="en-US" smtClean="0">
                <a:ea typeface="宋体" panose="02010600030101010101" pitchFamily="2" charset="-122"/>
              </a:rPr>
              <a:t>页 共</a:t>
            </a:r>
            <a:r>
              <a:rPr lang="en-US" altLang="zh-CN" smtClean="0">
                <a:ea typeface="宋体" panose="02010600030101010101" pitchFamily="2" charset="-122"/>
              </a:rPr>
              <a:t>27</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695400" y="1162898"/>
            <a:ext cx="10985500" cy="498390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algn="just" eaLnBrk="1" latinLnBrk="0">
              <a:spcAft>
                <a:spcPts val="0"/>
              </a:spcAft>
              <a:extLst>
                <a:ext uri="{35155182-B16C-46BC-9424-99874614C6A1}">
                  <wpsdc:indentchars xmlns:wpsdc="http://www.wps.cn/officeDocument/2017/drawingmlCustomData" xmlns="" val="200" checksum="3773799597"/>
                </a:ext>
              </a:extLst>
            </a:pPr>
            <a:r>
              <a:rPr lang="en-US" altLang="zh-CN" sz="3200" kern="100" dirty="0">
                <a:solidFill>
                  <a:srgbClr val="FFFF00"/>
                </a:solidFill>
                <a:latin typeface="+mn-lt"/>
                <a:ea typeface="黑体" panose="02010609060101010101" pitchFamily="49" charset="-122"/>
                <a:cs typeface="Times New Roman" panose="02020603050405020304" pitchFamily="18" charset="0"/>
                <a:sym typeface="+mn-ea"/>
              </a:rPr>
              <a:t>3</a:t>
            </a:r>
            <a:r>
              <a:rPr lang="zh-CN" altLang="en-US" sz="3200" kern="100" dirty="0">
                <a:solidFill>
                  <a:srgbClr val="FFFF00"/>
                </a:solidFill>
                <a:latin typeface="+mn-lt"/>
                <a:ea typeface="黑体" panose="02010609060101010101" pitchFamily="49" charset="-122"/>
                <a:cs typeface="Times New Roman" panose="02020603050405020304" pitchFamily="18" charset="0"/>
                <a:sym typeface="+mn-ea"/>
              </a:rPr>
              <a:t>．如何学</a:t>
            </a:r>
            <a:r>
              <a:rPr lang="zh-CN" altLang="en-US" sz="3200" kern="100" dirty="0" smtClean="0">
                <a:solidFill>
                  <a:srgbClr val="FFFF00"/>
                </a:solidFill>
                <a:latin typeface="+mn-lt"/>
                <a:ea typeface="黑体" panose="02010609060101010101" pitchFamily="49" charset="-122"/>
                <a:cs typeface="Times New Roman" panose="02020603050405020304" pitchFamily="18" charset="0"/>
                <a:sym typeface="+mn-ea"/>
              </a:rPr>
              <a:t>？</a:t>
            </a:r>
            <a:r>
              <a:rPr lang="en-US" altLang="zh-CN" sz="3200" kern="100" dirty="0" smtClean="0">
                <a:solidFill>
                  <a:srgbClr val="FFFF00"/>
                </a:solidFill>
                <a:latin typeface="+mn-lt"/>
                <a:ea typeface="黑体" panose="02010609060101010101" pitchFamily="49" charset="-122"/>
                <a:cs typeface="Times New Roman" panose="02020603050405020304" pitchFamily="18" charset="0"/>
                <a:sym typeface="+mn-ea"/>
              </a:rPr>
              <a:t>—</a:t>
            </a:r>
            <a:r>
              <a:rPr lang="en-US" altLang="zh-CN" sz="3200" kern="100" dirty="0" smtClean="0">
                <a:solidFill>
                  <a:srgbClr val="FFFF00"/>
                </a:solidFill>
                <a:latin typeface="宋体" panose="02010600030101010101" pitchFamily="2" charset="-122"/>
                <a:ea typeface="宋体" panose="02010600030101010101" pitchFamily="2" charset="-122"/>
                <a:cs typeface="Times New Roman" panose="02020603050405020304" pitchFamily="18" charset="0"/>
                <a:sym typeface="+mn-ea"/>
              </a:rPr>
              <a:t>“</a:t>
            </a:r>
            <a:r>
              <a:rPr lang="zh-CN" altLang="en-US" sz="3200" kern="100" dirty="0">
                <a:solidFill>
                  <a:srgbClr val="FFFF00"/>
                </a:solidFill>
                <a:latin typeface="+mn-lt"/>
                <a:ea typeface="黑体" panose="02010609060101010101" pitchFamily="49" charset="-122"/>
                <a:cs typeface="Times New Roman" panose="02020603050405020304" pitchFamily="18" charset="0"/>
                <a:sym typeface="+mn-ea"/>
              </a:rPr>
              <a:t>勤</a:t>
            </a:r>
            <a:r>
              <a:rPr lang="en-US" altLang="zh-CN" sz="3200" kern="100" dirty="0">
                <a:solidFill>
                  <a:srgbClr val="FFFF00"/>
                </a:solidFill>
                <a:latin typeface="宋体" panose="02010600030101010101" pitchFamily="2" charset="-122"/>
                <a:ea typeface="宋体" panose="02010600030101010101" pitchFamily="2" charset="-122"/>
                <a:cs typeface="Times New Roman" panose="02020603050405020304" pitchFamily="18" charset="0"/>
                <a:sym typeface="+mn-ea"/>
              </a:rPr>
              <a:t>”</a:t>
            </a:r>
            <a:endParaRPr lang="zh-CN" altLang="en-US" sz="3200" kern="100" dirty="0">
              <a:solidFill>
                <a:srgbClr val="FFFF00"/>
              </a:solidFill>
              <a:latin typeface="宋体" panose="02010600030101010101" pitchFamily="2" charset="-122"/>
              <a:ea typeface="宋体" panose="02010600030101010101" pitchFamily="2" charset="-122"/>
              <a:cs typeface="Times New Roman" panose="02020603050405020304" pitchFamily="18" charset="0"/>
            </a:endParaRPr>
          </a:p>
          <a:p>
            <a:pPr indent="711200" algn="just" eaLnBrk="1" latinLnBrk="0">
              <a:spcAft>
                <a:spcPts val="0"/>
              </a:spcAft>
              <a:extLst>
                <a:ext uri="{35155182-B16C-46BC-9424-99874614C6A1}">
                  <wpsdc:indentchars xmlns:wpsdc="http://www.wps.cn/officeDocument/2017/drawingmlCustomData" xmlns="" val="200" checksum="3773799597"/>
                </a:ext>
              </a:extLst>
            </a:pPr>
            <a:r>
              <a:rPr lang="zh-CN" altLang="en-US" sz="32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32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3200" kern="1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学习过程</a:t>
            </a:r>
            <a:r>
              <a:rPr lang="zh-CN" altLang="en-US" sz="3200" kern="100"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3200"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课前预</a:t>
            </a:r>
            <a:r>
              <a:rPr lang="zh-CN" altLang="en-US" sz="3200" kern="1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习</a:t>
            </a:r>
            <a:r>
              <a:rPr lang="zh-CN" altLang="en-US" sz="3200"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3200" kern="100"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花</a:t>
            </a:r>
            <a:r>
              <a:rPr lang="en-US" altLang="zh-CN" sz="32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en-US" sz="32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分钟左右浏览课本；</a:t>
            </a:r>
            <a:r>
              <a:rPr lang="zh-CN" altLang="en-US" sz="3200"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听课</a:t>
            </a:r>
            <a:r>
              <a:rPr lang="zh-CN" altLang="en-US" sz="3200" kern="1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3200" kern="100"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带好</a:t>
            </a:r>
            <a:r>
              <a:rPr lang="zh-CN" altLang="en-US" sz="32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纸</a:t>
            </a:r>
            <a:r>
              <a:rPr lang="zh-CN" altLang="en-US" sz="3200" kern="100"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质和笔，</a:t>
            </a:r>
            <a:r>
              <a:rPr lang="zh-CN" altLang="en-US" sz="32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脑手联动；</a:t>
            </a:r>
            <a:r>
              <a:rPr lang="zh-CN" altLang="en-US" sz="3200" kern="1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课后：</a:t>
            </a:r>
            <a:r>
              <a:rPr lang="zh-CN" altLang="en-US" sz="3200" kern="100"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及时看书</a:t>
            </a:r>
            <a:r>
              <a:rPr lang="zh-CN" altLang="en-US" sz="32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、梳理札记、完成作业，当天完成当天任务；</a:t>
            </a:r>
            <a:r>
              <a:rPr lang="zh-CN" altLang="en-US" sz="3200" kern="1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实验：</a:t>
            </a:r>
            <a:r>
              <a:rPr lang="zh-CN" altLang="en-US" sz="3200" kern="100"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勤</a:t>
            </a:r>
            <a:r>
              <a:rPr lang="zh-CN" altLang="en-US" sz="32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动手；</a:t>
            </a:r>
            <a:r>
              <a:rPr lang="zh-CN" altLang="en-US" sz="3200"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期中、期末</a:t>
            </a:r>
            <a:r>
              <a:rPr lang="zh-CN" altLang="en-US" sz="3200" kern="1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复习：</a:t>
            </a:r>
            <a:r>
              <a:rPr lang="zh-CN" altLang="en-US" sz="3200" kern="100"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收拢知识；</a:t>
            </a:r>
            <a:endParaRPr lang="en-US" altLang="zh-CN" sz="32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11200" algn="just" eaLnBrk="1" latinLnBrk="0">
              <a:spcAft>
                <a:spcPts val="0"/>
              </a:spcAft>
              <a:extLst>
                <a:ext uri="{35155182-B16C-46BC-9424-99874614C6A1}">
                  <wpsdc:indentchars xmlns:wpsdc="http://www.wps.cn/officeDocument/2017/drawingmlCustomData" xmlns="" val="200" checksum="3773799597"/>
                </a:ext>
              </a:extLst>
            </a:pPr>
            <a:r>
              <a:rPr lang="zh-CN" altLang="en-US" sz="32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32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3200" kern="1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电子札记</a:t>
            </a:r>
            <a:r>
              <a:rPr lang="zh-CN" altLang="en-US" sz="32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：按照模板，严格遵守排版格式，及时梳理知识要点</a:t>
            </a:r>
            <a:r>
              <a:rPr lang="zh-CN" altLang="en-US" sz="3200" kern="100"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kern="100"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11200" algn="just" eaLnBrk="1" latinLnBrk="0">
              <a:spcAft>
                <a:spcPts val="0"/>
              </a:spcAft>
              <a:extLst>
                <a:ext uri="{35155182-B16C-46BC-9424-99874614C6A1}">
                  <wpsdc:indentchars xmlns:wpsdc="http://www.wps.cn/officeDocument/2017/drawingmlCustomData" xmlns="" val="200" checksum="3773799597"/>
                </a:ext>
              </a:extLst>
            </a:pPr>
            <a:r>
              <a:rPr lang="zh-CN" altLang="en-US" sz="3200" kern="100"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3</a:t>
            </a:r>
            <a:r>
              <a:rPr lang="zh-CN" altLang="en-US" sz="32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3200" kern="1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勤问</a:t>
            </a:r>
            <a:r>
              <a:rPr lang="zh-CN" altLang="en-US" sz="32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：学问学问，一要</a:t>
            </a:r>
            <a:r>
              <a:rPr lang="zh-CN" altLang="en-US" sz="3200" kern="1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学</a:t>
            </a:r>
            <a:r>
              <a:rPr lang="zh-CN" altLang="en-US" sz="32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，二要</a:t>
            </a:r>
            <a:r>
              <a:rPr lang="zh-CN" altLang="en-US" sz="3200" kern="1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问</a:t>
            </a:r>
            <a:r>
              <a:rPr lang="zh-CN" altLang="en-US" sz="32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3200" kern="1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要克服“不问” 之惯性</a:t>
            </a:r>
            <a:r>
              <a:rPr lang="zh-CN" altLang="en-US" sz="32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，问老师、问同学</a:t>
            </a:r>
            <a:r>
              <a:rPr lang="zh-CN" altLang="en-US" sz="3200" dirty="0">
                <a:solidFill>
                  <a:schemeClr val="bg1"/>
                </a:solidFill>
                <a:latin typeface="+mn-lt"/>
                <a:ea typeface="宋体" panose="02010600030101010101" pitchFamily="2" charset="-122"/>
              </a:rPr>
              <a:t>。</a:t>
            </a:r>
            <a:r>
              <a:rPr lang="en-US" altLang="zh-CN" sz="3200" dirty="0">
                <a:solidFill>
                  <a:schemeClr val="bg1"/>
                </a:solidFill>
                <a:latin typeface="+mn-lt"/>
                <a:ea typeface="宋体" panose="02010600030101010101" pitchFamily="2" charset="-122"/>
              </a:rPr>
              <a:t>        </a:t>
            </a:r>
            <a:endParaRPr lang="zh-CN" altLang="en-US" sz="3200" b="0" dirty="0">
              <a:solidFill>
                <a:schemeClr val="accent2"/>
              </a:solidFill>
              <a:latin typeface="+mn-lt"/>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4</a:t>
            </a:fld>
            <a:r>
              <a:rPr lang="zh-CN" altLang="en-US" smtClean="0">
                <a:ea typeface="宋体" panose="02010600030101010101" pitchFamily="2" charset="-122"/>
              </a:rPr>
              <a:t>页 共</a:t>
            </a:r>
            <a:r>
              <a:rPr lang="en-US" altLang="zh-CN" smtClean="0">
                <a:ea typeface="宋体" panose="02010600030101010101" pitchFamily="2" charset="-122"/>
              </a:rPr>
              <a:t>27</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479376" y="2544443"/>
            <a:ext cx="7342544" cy="3417521"/>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algn="just" eaLnBrk="1" latinLnBrk="0">
              <a:spcAft>
                <a:spcPts val="0"/>
              </a:spcAft>
              <a:extLst>
                <a:ext uri="{35155182-B16C-46BC-9424-99874614C6A1}">
                  <wpsdc:indentchars xmlns:wpsdc="http://www.wps.cn/officeDocument/2017/drawingmlCustomData" xmlns="" val="200" checksum="3773799597"/>
                </a:ext>
              </a:extLst>
            </a:pPr>
            <a:r>
              <a:rPr lang="zh-CN" altLang="en-US" sz="2800" kern="1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嵌入式系统</a:t>
            </a:r>
            <a:r>
              <a:rPr lang="zh-CN" altLang="en-US" sz="2800" dirty="0">
                <a:solidFill>
                  <a:schemeClr val="bg1"/>
                </a:solidFill>
                <a:ea typeface="宋体" panose="02010600030101010101" pitchFamily="2" charset="-122"/>
              </a:rPr>
              <a:t>，即嵌入式计算机系统，它是不以计算机形式出现的“计算机”。这类计算机隐含在各种具体产品之中，在这些产品中，计算机程序发挥关键核心作用。</a:t>
            </a:r>
            <a:endParaRPr lang="en-US" altLang="zh-CN" sz="2800" dirty="0">
              <a:solidFill>
                <a:schemeClr val="bg1"/>
              </a:solidFill>
              <a:ea typeface="宋体" panose="02010600030101010101" pitchFamily="2" charset="-122"/>
            </a:endParaRPr>
          </a:p>
          <a:p>
            <a:pPr indent="711200" algn="just" eaLnBrk="1" latinLnBrk="0">
              <a:spcAft>
                <a:spcPts val="0"/>
              </a:spcAft>
              <a:extLst>
                <a:ext uri="{35155182-B16C-46BC-9424-99874614C6A1}">
                  <wpsdc:indentchars xmlns:wpsdc="http://www.wps.cn/officeDocument/2017/drawingmlCustomData" xmlns="" val="200" checksum="3773799597"/>
                </a:ext>
              </a:extLst>
            </a:pPr>
            <a:r>
              <a:rPr lang="zh-CN" altLang="en-US" sz="2800" kern="100" dirty="0">
                <a:solidFill>
                  <a:srgbClr val="FFFF00"/>
                </a:solidFill>
                <a:latin typeface="+mn-lt"/>
                <a:ea typeface="宋体" panose="02010600030101010101" pitchFamily="2" charset="-122"/>
                <a:cs typeface="Times New Roman" panose="02020603050405020304" pitchFamily="18" charset="0"/>
              </a:rPr>
              <a:t>嵌入式处理器</a:t>
            </a:r>
            <a:r>
              <a:rPr lang="zh-CN" altLang="en-US" sz="2800" dirty="0">
                <a:solidFill>
                  <a:schemeClr val="bg1"/>
                </a:solidFill>
                <a:latin typeface="+mn-lt"/>
                <a:ea typeface="宋体" panose="02010600030101010101" pitchFamily="2" charset="-122"/>
              </a:rPr>
              <a:t>按其应用范围可以分为电子系统智能化（</a:t>
            </a:r>
            <a:r>
              <a:rPr lang="zh-CN" altLang="en-US" sz="2800" dirty="0">
                <a:solidFill>
                  <a:srgbClr val="FF0000"/>
                </a:solidFill>
                <a:latin typeface="+mn-lt"/>
                <a:ea typeface="宋体" panose="02010600030101010101" pitchFamily="2" charset="-122"/>
              </a:rPr>
              <a:t>微</a:t>
            </a:r>
            <a:r>
              <a:rPr lang="zh-CN" altLang="en-US" sz="2800" dirty="0" smtClean="0">
                <a:solidFill>
                  <a:srgbClr val="FF0000"/>
                </a:solidFill>
                <a:latin typeface="+mn-lt"/>
                <a:ea typeface="宋体" panose="02010600030101010101" pitchFamily="2" charset="-122"/>
              </a:rPr>
              <a:t>控制器</a:t>
            </a:r>
            <a:r>
              <a:rPr lang="en-US" altLang="zh-CN" sz="2800" dirty="0" smtClean="0">
                <a:solidFill>
                  <a:schemeClr val="bg1"/>
                </a:solidFill>
                <a:latin typeface="+mn-lt"/>
                <a:ea typeface="宋体" panose="02010600030101010101" pitchFamily="2" charset="-122"/>
              </a:rPr>
              <a:t>MCU</a:t>
            </a:r>
            <a:r>
              <a:rPr lang="zh-CN" altLang="en-US" sz="2800" dirty="0" smtClean="0">
                <a:solidFill>
                  <a:schemeClr val="bg1"/>
                </a:solidFill>
                <a:latin typeface="+mn-lt"/>
                <a:ea typeface="宋体" panose="02010600030101010101" pitchFamily="2" charset="-122"/>
              </a:rPr>
              <a:t>）</a:t>
            </a:r>
            <a:r>
              <a:rPr lang="zh-CN" altLang="en-US" sz="2800" dirty="0">
                <a:solidFill>
                  <a:schemeClr val="bg1"/>
                </a:solidFill>
                <a:latin typeface="+mn-lt"/>
                <a:ea typeface="宋体" panose="02010600030101010101" pitchFamily="2" charset="-122"/>
              </a:rPr>
              <a:t>和计算机应用延伸（</a:t>
            </a:r>
            <a:r>
              <a:rPr lang="zh-CN" altLang="en-US" sz="2800" dirty="0">
                <a:solidFill>
                  <a:srgbClr val="FF0000"/>
                </a:solidFill>
                <a:latin typeface="+mn-lt"/>
                <a:ea typeface="宋体" panose="02010600030101010101" pitchFamily="2" charset="-122"/>
              </a:rPr>
              <a:t>应用</a:t>
            </a:r>
            <a:r>
              <a:rPr lang="zh-CN" altLang="en-US" sz="2800" dirty="0" smtClean="0">
                <a:solidFill>
                  <a:srgbClr val="FF0000"/>
                </a:solidFill>
                <a:latin typeface="+mn-lt"/>
                <a:ea typeface="宋体" panose="02010600030101010101" pitchFamily="2" charset="-122"/>
              </a:rPr>
              <a:t>处理器</a:t>
            </a:r>
            <a:r>
              <a:rPr lang="en-US" altLang="zh-CN" sz="2800" dirty="0" smtClean="0">
                <a:solidFill>
                  <a:schemeClr val="bg1"/>
                </a:solidFill>
                <a:latin typeface="+mn-lt"/>
                <a:ea typeface="宋体" panose="02010600030101010101" pitchFamily="2" charset="-122"/>
              </a:rPr>
              <a:t>MAP</a:t>
            </a:r>
            <a:r>
              <a:rPr lang="zh-CN" altLang="en-US" sz="2800" dirty="0" smtClean="0">
                <a:solidFill>
                  <a:schemeClr val="bg1"/>
                </a:solidFill>
                <a:latin typeface="+mn-lt"/>
                <a:ea typeface="宋体" panose="02010600030101010101" pitchFamily="2" charset="-122"/>
              </a:rPr>
              <a:t>）</a:t>
            </a:r>
            <a:r>
              <a:rPr lang="zh-CN" altLang="en-US" sz="2800" dirty="0">
                <a:solidFill>
                  <a:schemeClr val="bg1"/>
                </a:solidFill>
                <a:latin typeface="+mn-lt"/>
                <a:ea typeface="宋体" panose="02010600030101010101" pitchFamily="2" charset="-122"/>
              </a:rPr>
              <a:t>两大类。</a:t>
            </a: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8" name="圆角矩形 7"/>
          <p:cNvSpPr/>
          <p:nvPr/>
        </p:nvSpPr>
        <p:spPr bwMode="auto">
          <a:xfrm>
            <a:off x="479377" y="1044447"/>
            <a:ext cx="10987630"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a:solidFill>
                  <a:schemeClr val="accent6"/>
                </a:solidFill>
                <a:latin typeface="+mn-lt"/>
                <a:ea typeface="黑体" panose="02010609060101010101" pitchFamily="49" charset="-122"/>
              </a:rPr>
              <a:t>1.1 </a:t>
            </a:r>
            <a:r>
              <a:rPr lang="zh-CN" altLang="en-US" sz="3600" b="0" dirty="0">
                <a:solidFill>
                  <a:schemeClr val="accent6"/>
                </a:solidFill>
                <a:latin typeface="+mn-lt"/>
                <a:ea typeface="黑体" panose="02010609060101010101" pitchFamily="49" charset="-122"/>
              </a:rPr>
              <a:t>实时操作系统的基本含义</a:t>
            </a:r>
          </a:p>
        </p:txBody>
      </p: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62874" y="2735585"/>
            <a:ext cx="1504132" cy="1117160"/>
          </a:xfrm>
          <a:prstGeom prst="rect">
            <a:avLst/>
          </a:prstGeom>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91943" y="4343725"/>
            <a:ext cx="2304415" cy="1564005"/>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67496" y="2629585"/>
            <a:ext cx="1477254" cy="1254776"/>
          </a:xfrm>
          <a:prstGeom prst="rect">
            <a:avLst/>
          </a:prstGeom>
        </p:spPr>
      </p:pic>
      <p:sp>
        <p:nvSpPr>
          <p:cNvPr id="14" name="圆角矩形 13"/>
          <p:cNvSpPr/>
          <p:nvPr/>
        </p:nvSpPr>
        <p:spPr bwMode="auto">
          <a:xfrm>
            <a:off x="479376" y="1921103"/>
            <a:ext cx="5256584"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1.1.1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无操作系统与实时操作系统</a:t>
            </a: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5</a:t>
            </a:fld>
            <a:r>
              <a:rPr lang="zh-CN" altLang="en-US" smtClean="0">
                <a:ea typeface="宋体" panose="02010600030101010101" pitchFamily="2" charset="-122"/>
              </a:rPr>
              <a:t>页 共</a:t>
            </a:r>
            <a:r>
              <a:rPr lang="en-US" altLang="zh-CN" smtClean="0">
                <a:ea typeface="宋体" panose="02010600030101010101" pitchFamily="2" charset="-122"/>
              </a:rPr>
              <a:t>27</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461547" y="1349763"/>
            <a:ext cx="11305256" cy="4468304"/>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406400" algn="just" eaLnBrk="1" latinLnBrk="0">
              <a:spcAft>
                <a:spcPts val="0"/>
              </a:spcAft>
              <a:extLst>
                <a:ext uri="{35155182-B16C-46BC-9424-99874614C6A1}">
                  <wpsdc:indentchars xmlns:wpsdc="http://www.wps.cn/officeDocument/2017/drawingmlCustomData" xmlns="" val="200" checksum="1740828767"/>
                </a:ext>
              </a:extLst>
            </a:pPr>
            <a:endParaRPr lang="zh-CN" altLang="en-US" sz="1600" dirty="0">
              <a:solidFill>
                <a:schemeClr val="bg1"/>
              </a:solidFill>
              <a:latin typeface="宋体" panose="02010600030101010101" pitchFamily="2" charset="-122"/>
              <a:ea typeface="宋体" panose="02010600030101010101" pitchFamily="2" charset="-122"/>
            </a:endParaRPr>
          </a:p>
          <a:p>
            <a:pPr indent="406400" algn="just" eaLnBrk="1" latinLnBrk="0">
              <a:spcAft>
                <a:spcPts val="0"/>
              </a:spcAft>
              <a:extLst>
                <a:ext uri="{35155182-B16C-46BC-9424-99874614C6A1}">
                  <wpsdc:indentchars xmlns:wpsdc="http://www.wps.cn/officeDocument/2017/drawingmlCustomData" xmlns="" val="200" checksum="1740828767"/>
                </a:ext>
              </a:extLst>
            </a:pPr>
            <a:endParaRPr lang="zh-CN" altLang="en-US" sz="1600" dirty="0">
              <a:solidFill>
                <a:schemeClr val="bg1"/>
              </a:solidFill>
              <a:latin typeface="宋体" panose="02010600030101010101" pitchFamily="2" charset="-122"/>
              <a:ea typeface="宋体" panose="02010600030101010101" pitchFamily="2" charset="-122"/>
            </a:endParaRPr>
          </a:p>
          <a:p>
            <a:pPr indent="406400" algn="just" eaLnBrk="1" latinLnBrk="0">
              <a:spcAft>
                <a:spcPts val="0"/>
              </a:spcAft>
              <a:extLst>
                <a:ext uri="{35155182-B16C-46BC-9424-99874614C6A1}">
                  <wpsdc:indentchars xmlns:wpsdc="http://www.wps.cn/officeDocument/2017/drawingmlCustomData" xmlns="" val="200" checksum="1740828767"/>
                </a:ext>
              </a:extLst>
            </a:pPr>
            <a:endParaRPr lang="zh-CN" altLang="en-US" sz="1600" dirty="0">
              <a:solidFill>
                <a:schemeClr val="bg1"/>
              </a:solidFill>
              <a:latin typeface="宋体" panose="02010600030101010101" pitchFamily="2" charset="-122"/>
              <a:ea typeface="宋体" panose="02010600030101010101" pitchFamily="2" charset="-122"/>
            </a:endParaRPr>
          </a:p>
          <a:p>
            <a:pPr indent="406400" algn="just" eaLnBrk="1" latinLnBrk="0">
              <a:spcAft>
                <a:spcPts val="0"/>
              </a:spcAft>
              <a:extLst>
                <a:ext uri="{35155182-B16C-46BC-9424-99874614C6A1}">
                  <wpsdc:indentchars xmlns:wpsdc="http://www.wps.cn/officeDocument/2017/drawingmlCustomData" xmlns="" val="200" checksum="1740828767"/>
                </a:ext>
              </a:extLst>
            </a:pPr>
            <a:endParaRPr lang="zh-CN" altLang="en-US" sz="1600" dirty="0">
              <a:solidFill>
                <a:schemeClr val="bg1"/>
              </a:solidFill>
              <a:latin typeface="宋体" panose="02010600030101010101" pitchFamily="2" charset="-122"/>
              <a:ea typeface="宋体" panose="02010600030101010101" pitchFamily="2" charset="-122"/>
            </a:endParaRPr>
          </a:p>
          <a:p>
            <a:pPr indent="406400" algn="just" eaLnBrk="1" latinLnBrk="0">
              <a:spcAft>
                <a:spcPts val="0"/>
              </a:spcAft>
              <a:extLst>
                <a:ext uri="{35155182-B16C-46BC-9424-99874614C6A1}">
                  <wpsdc:indentchars xmlns:wpsdc="http://www.wps.cn/officeDocument/2017/drawingmlCustomData" xmlns="" val="200" checksum="1740828767"/>
                </a:ext>
              </a:extLst>
            </a:pPr>
            <a:endParaRPr lang="zh-CN" altLang="en-US" sz="1600" dirty="0">
              <a:solidFill>
                <a:schemeClr val="bg1"/>
              </a:solidFill>
              <a:latin typeface="宋体" panose="02010600030101010101" pitchFamily="2" charset="-122"/>
              <a:ea typeface="宋体" panose="02010600030101010101" pitchFamily="2" charset="-122"/>
            </a:endParaRPr>
          </a:p>
          <a:p>
            <a:pPr indent="406400" algn="just" eaLnBrk="1" latinLnBrk="0">
              <a:spcAft>
                <a:spcPts val="0"/>
              </a:spcAft>
              <a:extLst>
                <a:ext uri="{35155182-B16C-46BC-9424-99874614C6A1}">
                  <wpsdc:indentchars xmlns:wpsdc="http://www.wps.cn/officeDocument/2017/drawingmlCustomData" xmlns="" val="200" checksum="1740828767"/>
                </a:ext>
              </a:extLst>
            </a:pPr>
            <a:endParaRPr lang="zh-CN" altLang="en-US" sz="1600" dirty="0">
              <a:solidFill>
                <a:schemeClr val="bg1"/>
              </a:solidFill>
              <a:latin typeface="宋体" panose="02010600030101010101" pitchFamily="2" charset="-122"/>
              <a:ea typeface="宋体" panose="02010600030101010101" pitchFamily="2" charset="-122"/>
            </a:endParaRPr>
          </a:p>
          <a:p>
            <a:pPr indent="406400" algn="just" eaLnBrk="1" latinLnBrk="0">
              <a:spcAft>
                <a:spcPts val="0"/>
              </a:spcAft>
              <a:extLst>
                <a:ext uri="{35155182-B16C-46BC-9424-99874614C6A1}">
                  <wpsdc:indentchars xmlns:wpsdc="http://www.wps.cn/officeDocument/2017/drawingmlCustomData" xmlns="" val="200" checksum="1740828767"/>
                </a:ext>
              </a:extLst>
            </a:pPr>
            <a:endParaRPr lang="zh-CN" altLang="en-US" sz="1600" dirty="0">
              <a:solidFill>
                <a:schemeClr val="bg1"/>
              </a:solidFill>
              <a:latin typeface="宋体" panose="02010600030101010101" pitchFamily="2" charset="-122"/>
              <a:ea typeface="宋体" panose="02010600030101010101" pitchFamily="2" charset="-122"/>
            </a:endParaRPr>
          </a:p>
          <a:p>
            <a:pPr indent="406400" algn="just" eaLnBrk="1" latinLnBrk="0">
              <a:spcAft>
                <a:spcPts val="0"/>
              </a:spcAft>
              <a:extLst>
                <a:ext uri="{35155182-B16C-46BC-9424-99874614C6A1}">
                  <wpsdc:indentchars xmlns:wpsdc="http://www.wps.cn/officeDocument/2017/drawingmlCustomData" xmlns="" val="200" checksum="1740828767"/>
                </a:ext>
              </a:extLst>
            </a:pPr>
            <a:endParaRPr lang="zh-CN" altLang="en-US" sz="1600" dirty="0">
              <a:solidFill>
                <a:schemeClr val="bg1"/>
              </a:solidFill>
              <a:latin typeface="宋体" panose="02010600030101010101" pitchFamily="2" charset="-122"/>
              <a:ea typeface="宋体" panose="02010600030101010101" pitchFamily="2" charset="-122"/>
            </a:endParaRPr>
          </a:p>
          <a:p>
            <a:pPr indent="406400" algn="just" eaLnBrk="1" latinLnBrk="0">
              <a:spcAft>
                <a:spcPts val="0"/>
              </a:spcAft>
              <a:extLst>
                <a:ext uri="{35155182-B16C-46BC-9424-99874614C6A1}">
                  <wpsdc:indentchars xmlns:wpsdc="http://www.wps.cn/officeDocument/2017/drawingmlCustomData" xmlns="" val="200" checksum="1740828767"/>
                </a:ext>
              </a:extLst>
            </a:pPr>
            <a:endParaRPr lang="zh-CN" altLang="en-US" sz="1600" dirty="0">
              <a:solidFill>
                <a:schemeClr val="bg1"/>
              </a:solidFill>
              <a:latin typeface="宋体" panose="02010600030101010101" pitchFamily="2" charset="-122"/>
              <a:ea typeface="宋体" panose="02010600030101010101" pitchFamily="2" charset="-122"/>
            </a:endParaRPr>
          </a:p>
          <a:p>
            <a:pPr indent="406400" algn="just" eaLnBrk="1" latinLnBrk="0">
              <a:spcAft>
                <a:spcPts val="0"/>
              </a:spcAft>
              <a:extLst>
                <a:ext uri="{35155182-B16C-46BC-9424-99874614C6A1}">
                  <wpsdc:indentchars xmlns:wpsdc="http://www.wps.cn/officeDocument/2017/drawingmlCustomData" xmlns="" val="200" checksum="1740828767"/>
                </a:ext>
              </a:extLst>
            </a:pPr>
            <a:endParaRPr lang="zh-CN" altLang="en-US" sz="1600" dirty="0">
              <a:solidFill>
                <a:schemeClr val="bg1"/>
              </a:solidFill>
              <a:latin typeface="宋体" panose="02010600030101010101" pitchFamily="2" charset="-122"/>
              <a:ea typeface="宋体" panose="02010600030101010101" pitchFamily="2" charset="-122"/>
            </a:endParaRPr>
          </a:p>
          <a:p>
            <a:pPr indent="406400" algn="just" eaLnBrk="1" latinLnBrk="0">
              <a:spcAft>
                <a:spcPts val="0"/>
              </a:spcAft>
              <a:extLst>
                <a:ext uri="{35155182-B16C-46BC-9424-99874614C6A1}">
                  <wpsdc:indentchars xmlns:wpsdc="http://www.wps.cn/officeDocument/2017/drawingmlCustomData" xmlns="" val="200" checksum="1740828767"/>
                </a:ext>
              </a:extLst>
            </a:pPr>
            <a:endParaRPr lang="zh-CN" altLang="en-US" sz="1600" dirty="0">
              <a:solidFill>
                <a:schemeClr val="bg1"/>
              </a:solidFill>
              <a:latin typeface="宋体" panose="02010600030101010101" pitchFamily="2" charset="-122"/>
              <a:ea typeface="宋体" panose="02010600030101010101" pitchFamily="2" charset="-122"/>
            </a:endParaRPr>
          </a:p>
          <a:p>
            <a:pPr indent="406400" algn="just" eaLnBrk="1" latinLnBrk="0">
              <a:spcAft>
                <a:spcPts val="0"/>
              </a:spcAft>
              <a:extLst>
                <a:ext uri="{35155182-B16C-46BC-9424-99874614C6A1}">
                  <wpsdc:indentchars xmlns:wpsdc="http://www.wps.cn/officeDocument/2017/drawingmlCustomData" xmlns="" val="200" checksum="1740828767"/>
                </a:ext>
              </a:extLst>
            </a:pPr>
            <a:endParaRPr lang="zh-CN" altLang="en-US" sz="1600" dirty="0">
              <a:solidFill>
                <a:schemeClr val="bg1"/>
              </a:solidFill>
              <a:latin typeface="宋体" panose="02010600030101010101" pitchFamily="2" charset="-122"/>
              <a:ea typeface="宋体" panose="02010600030101010101" pitchFamily="2" charset="-122"/>
            </a:endParaRPr>
          </a:p>
          <a:p>
            <a:pPr indent="406400" algn="just" eaLnBrk="1" latinLnBrk="0">
              <a:spcAft>
                <a:spcPts val="0"/>
              </a:spcAft>
              <a:extLst>
                <a:ext uri="{35155182-B16C-46BC-9424-99874614C6A1}">
                  <wpsdc:indentchars xmlns:wpsdc="http://www.wps.cn/officeDocument/2017/drawingmlCustomData" xmlns="" val="200" checksum="1740828767"/>
                </a:ext>
              </a:extLst>
            </a:pPr>
            <a:endParaRPr lang="zh-CN" altLang="en-US" sz="1600" dirty="0">
              <a:solidFill>
                <a:schemeClr val="bg1"/>
              </a:solidFill>
              <a:latin typeface="宋体" panose="02010600030101010101" pitchFamily="2" charset="-122"/>
              <a:ea typeface="宋体" panose="02010600030101010101" pitchFamily="2" charset="-122"/>
            </a:endParaRPr>
          </a:p>
          <a:p>
            <a:pPr indent="406400" algn="just" eaLnBrk="1" latinLnBrk="0">
              <a:spcAft>
                <a:spcPts val="0"/>
              </a:spcAft>
              <a:extLst>
                <a:ext uri="{35155182-B16C-46BC-9424-99874614C6A1}">
                  <wpsdc:indentchars xmlns:wpsdc="http://www.wps.cn/officeDocument/2017/drawingmlCustomData" xmlns="" val="200" checksum="1740828767"/>
                </a:ext>
              </a:extLst>
            </a:pPr>
            <a:endParaRPr lang="zh-CN" altLang="en-US" sz="1600" dirty="0">
              <a:solidFill>
                <a:schemeClr val="bg1"/>
              </a:solidFill>
              <a:latin typeface="宋体" panose="02010600030101010101" pitchFamily="2" charset="-122"/>
              <a:ea typeface="宋体" panose="02010600030101010101" pitchFamily="2" charset="-122"/>
            </a:endParaRPr>
          </a:p>
          <a:p>
            <a:pPr indent="406400" algn="just" eaLnBrk="1" latinLnBrk="0">
              <a:spcAft>
                <a:spcPts val="0"/>
              </a:spcAft>
              <a:extLst>
                <a:ext uri="{35155182-B16C-46BC-9424-99874614C6A1}">
                  <wpsdc:indentchars xmlns:wpsdc="http://www.wps.cn/officeDocument/2017/drawingmlCustomData" xmlns="" val="200" checksum="1740828767"/>
                </a:ext>
              </a:extLst>
            </a:pPr>
            <a:endParaRPr lang="zh-CN" altLang="en-US" sz="1600" dirty="0">
              <a:solidFill>
                <a:schemeClr val="bg1"/>
              </a:solidFill>
              <a:latin typeface="宋体" panose="02010600030101010101" pitchFamily="2" charset="-122"/>
              <a:ea typeface="宋体" panose="02010600030101010101" pitchFamily="2" charset="-122"/>
            </a:endParaRPr>
          </a:p>
          <a:p>
            <a:pPr indent="406400" algn="just" eaLnBrk="1" latinLnBrk="0">
              <a:spcAft>
                <a:spcPts val="0"/>
              </a:spcAft>
              <a:extLst>
                <a:ext uri="{35155182-B16C-46BC-9424-99874614C6A1}">
                  <wpsdc:indentchars xmlns:wpsdc="http://www.wps.cn/officeDocument/2017/drawingmlCustomData" xmlns="" val="200" checksum="1740828767"/>
                </a:ext>
              </a:extLst>
            </a:pPr>
            <a:endParaRPr lang="zh-CN" altLang="en-US" sz="1600" dirty="0">
              <a:solidFill>
                <a:schemeClr val="bg1"/>
              </a:solidFill>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2" name="文本框 1"/>
          <p:cNvSpPr txBox="1"/>
          <p:nvPr/>
        </p:nvSpPr>
        <p:spPr>
          <a:xfrm>
            <a:off x="680656" y="1418152"/>
            <a:ext cx="10793095" cy="4399915"/>
          </a:xfrm>
          <a:prstGeom prst="rect">
            <a:avLst/>
          </a:prstGeom>
          <a:noFill/>
        </p:spPr>
        <p:txBody>
          <a:bodyPr wrap="square" rtlCol="0">
            <a:spAutoFit/>
          </a:bodyPr>
          <a:lstStyle/>
          <a:p>
            <a:pPr indent="711200" algn="just" eaLnBrk="1" latinLnBrk="0">
              <a:spcAft>
                <a:spcPts val="0"/>
              </a:spcAft>
            </a:pPr>
            <a:r>
              <a:rPr lang="en-US" altLang="zh-CN" sz="2800" kern="100" dirty="0">
                <a:solidFill>
                  <a:srgbClr val="FFFF00"/>
                </a:solidFill>
                <a:latin typeface="+mn-lt"/>
                <a:ea typeface="黑体" panose="02010609060101010101" pitchFamily="49" charset="-122"/>
                <a:cs typeface="Times New Roman" panose="02020603050405020304" pitchFamily="18" charset="0"/>
                <a:sym typeface="+mn-ea"/>
              </a:rPr>
              <a:t>1</a:t>
            </a:r>
            <a:r>
              <a:rPr lang="zh-CN" altLang="en-US" sz="2800" kern="100" dirty="0">
                <a:solidFill>
                  <a:srgbClr val="FFFF00"/>
                </a:solidFill>
                <a:latin typeface="+mn-lt"/>
                <a:ea typeface="黑体" panose="02010609060101010101" pitchFamily="49" charset="-122"/>
                <a:cs typeface="Times New Roman" panose="02020603050405020304" pitchFamily="18" charset="0"/>
                <a:sym typeface="+mn-ea"/>
              </a:rPr>
              <a:t>．</a:t>
            </a:r>
            <a:r>
              <a:rPr lang="zh-CN" sz="2800" kern="100" dirty="0">
                <a:solidFill>
                  <a:srgbClr val="FFFF00"/>
                </a:solidFill>
                <a:latin typeface="+mn-lt"/>
                <a:ea typeface="黑体" panose="02010609060101010101" pitchFamily="49" charset="-122"/>
                <a:cs typeface="Times New Roman" panose="02020603050405020304" pitchFamily="18" charset="0"/>
                <a:sym typeface="+mn-ea"/>
              </a:rPr>
              <a:t>无操作系统下程序运行流程</a:t>
            </a:r>
            <a:endParaRPr lang="zh-CN" altLang="en-US" sz="2800" kern="100" dirty="0">
              <a:solidFill>
                <a:srgbClr val="FFFF00"/>
              </a:solidFill>
              <a:latin typeface="+mn-lt"/>
              <a:ea typeface="黑体" panose="02010609060101010101" pitchFamily="49" charset="-122"/>
              <a:cs typeface="Times New Roman" panose="02020603050405020304" pitchFamily="18" charset="0"/>
            </a:endParaRPr>
          </a:p>
          <a:p>
            <a:pPr indent="711200" algn="just" eaLnBrk="1" latinLnBrk="0">
              <a:spcAft>
                <a:spcPts val="0"/>
              </a:spcAft>
              <a:extLst>
                <a:ext uri="{35155182-B16C-46BC-9424-99874614C6A1}">
                  <wpsdc:indentchars xmlns:wpsdc="http://www.wps.cn/officeDocument/2017/drawingmlCustomData" xmlns="" val="200" checksum="3773799597"/>
                </a:ext>
              </a:extLst>
            </a:pP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无操作系统（</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No Operating System</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NOS</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）的嵌入式系统中，在系统复位后，首先进行堆栈、中断向量、系统时钟、内存变量、部分硬件模块等初始化工作，然后进入“无限循环”，在这个无限循环中，</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CPU</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一般根据一些全局变量的值决定执行各种功能程序（线程），这是</a:t>
            </a:r>
            <a:r>
              <a:rPr lang="zh-CN" altLang="en-US" sz="2800" kern="1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第一条</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运行路线。若发生中断，将响应中断，执行</a:t>
            </a:r>
            <a:r>
              <a:rPr lang="zh-CN" altLang="en-US" sz="2800"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中断服务例程（</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Interrupt Service Routines</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ISR</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），这是</a:t>
            </a:r>
            <a:r>
              <a:rPr lang="zh-CN" altLang="en-US" sz="2800" kern="1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第二条</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运行路线，执行完</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ISR</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后，返回中断处继续执行。从操作系统的调度功能角度理解，</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NOS</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中的主程序，可以被简单地理解为一个</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RTOS</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内核，这个内核负责系统初始化和调度其它线程。</a:t>
            </a:r>
            <a:endParaRPr lang="zh-CN" altLang="en-US" sz="2800" dirty="0">
              <a:latin typeface="Times New Roman" panose="02020603050405020304" pitchFamily="18" charset="0"/>
              <a:cs typeface="Times New Roman" panose="02020603050405020304" pitchFamily="18" charset="0"/>
            </a:endParaRPr>
          </a:p>
        </p:txBody>
      </p:sp>
      <p:sp>
        <p:nvSpPr>
          <p:cNvPr id="10" name="横卷形 9"/>
          <p:cNvSpPr/>
          <p:nvPr/>
        </p:nvSpPr>
        <p:spPr bwMode="auto">
          <a:xfrm>
            <a:off x="680655" y="6003791"/>
            <a:ext cx="11086147" cy="437963"/>
          </a:xfrm>
          <a:prstGeom prst="horizontalScroll">
            <a:avLst/>
          </a:prstGeom>
          <a:gradFill>
            <a:gsLst>
              <a:gs pos="0">
                <a:schemeClr val="accent3">
                  <a:lumMod val="95000"/>
                </a:schemeClr>
              </a:gs>
              <a:gs pos="100000">
                <a:schemeClr val="bg1">
                  <a:lumMod val="85000"/>
                </a:schemeClr>
              </a:gs>
            </a:gsLst>
            <a:lin ang="5400000" scaled="1"/>
          </a:gradFill>
          <a:ln w="9525" cap="flat" cmpd="sng" algn="ctr">
            <a:solidFill>
              <a:schemeClr val="bg1">
                <a:lumMod val="50000"/>
              </a:schemeClr>
            </a:solidFill>
            <a:prstDash val="solid"/>
            <a:miter lim="800000"/>
            <a:headEnd type="none" w="med" len="med"/>
            <a:tailEnd type="none" w="med" len="med"/>
          </a:ln>
          <a:effectLst/>
        </p:spPr>
        <p:txBody>
          <a:bodyPr vert="horz" wrap="square" lIns="18000" tIns="10800" rIns="18000" bIns="10800" numCol="1" rtlCol="0" anchor="t" anchorCtr="0" compatLnSpc="1">
            <a:spAutoFit/>
          </a:bodyPr>
          <a:lstStyle/>
          <a:p>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注：</a:t>
            </a:r>
            <a:r>
              <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NOS</a:t>
            </a:r>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实例演示</a:t>
            </a:r>
            <a:r>
              <a:rPr lang="zh-CN" altLang="en-US" sz="2000" b="0" kern="100" dirty="0" smtClean="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000" b="0" kern="100" dirty="0" smtClean="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..\03-Software\CH02\NOS</a:t>
            </a:r>
            <a:r>
              <a:rPr lang="zh-CN" altLang="en-US" sz="2000" b="0" kern="100" dirty="0" smtClean="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灯片编号占位符 2"/>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6</a:t>
            </a:fld>
            <a:r>
              <a:rPr lang="zh-CN" altLang="en-US" smtClean="0">
                <a:ea typeface="宋体" panose="02010600030101010101" pitchFamily="2" charset="-122"/>
              </a:rPr>
              <a:t>页 共</a:t>
            </a:r>
            <a:r>
              <a:rPr lang="en-US" altLang="zh-CN" smtClean="0">
                <a:ea typeface="宋体" panose="02010600030101010101" pitchFamily="2" charset="-122"/>
              </a:rPr>
              <a:t>27</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461547" y="1558563"/>
            <a:ext cx="11305256" cy="389424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algn="just" eaLnBrk="1" latinLnBrk="0">
              <a:spcAft>
                <a:spcPts val="0"/>
              </a:spcAft>
              <a:extLst>
                <a:ext uri="{35155182-B16C-46BC-9424-99874614C6A1}">
                  <wpsdc:indentchars xmlns:wpsdc="http://www.wps.cn/officeDocument/2017/drawingmlCustomData" xmlns="" val="200" checksum="3773799597"/>
                </a:ext>
              </a:extLst>
            </a:pPr>
            <a:r>
              <a:rPr lang="en-US" altLang="zh-CN" sz="2800" kern="100" dirty="0">
                <a:solidFill>
                  <a:srgbClr val="FFFF00"/>
                </a:solidFill>
                <a:latin typeface="+mn-lt"/>
                <a:ea typeface="黑体" panose="02010609060101010101" pitchFamily="49" charset="-122"/>
                <a:cs typeface="Times New Roman" panose="02020603050405020304" pitchFamily="18" charset="0"/>
                <a:sym typeface="+mn-ea"/>
              </a:rPr>
              <a:t>2</a:t>
            </a:r>
            <a:r>
              <a:rPr lang="zh-CN" altLang="en-US" sz="2800" kern="100" dirty="0">
                <a:solidFill>
                  <a:srgbClr val="FFFF00"/>
                </a:solidFill>
                <a:latin typeface="+mn-lt"/>
                <a:ea typeface="黑体" panose="02010609060101010101" pitchFamily="49" charset="-122"/>
                <a:cs typeface="Times New Roman" panose="02020603050405020304" pitchFamily="18" charset="0"/>
                <a:sym typeface="+mn-ea"/>
              </a:rPr>
              <a:t>．</a:t>
            </a:r>
            <a:r>
              <a:rPr lang="en-US" altLang="zh-CN" sz="2800" kern="100" dirty="0">
                <a:solidFill>
                  <a:srgbClr val="FFFF00"/>
                </a:solidFill>
                <a:latin typeface="+mn-lt"/>
                <a:ea typeface="黑体" panose="02010609060101010101" pitchFamily="49" charset="-122"/>
                <a:cs typeface="Times New Roman" panose="02020603050405020304" pitchFamily="18" charset="0"/>
                <a:sym typeface="+mn-ea"/>
              </a:rPr>
              <a:t>RTOS</a:t>
            </a:r>
            <a:r>
              <a:rPr lang="zh-CN" altLang="en-US" sz="2800" kern="100" dirty="0">
                <a:solidFill>
                  <a:srgbClr val="FFFF00"/>
                </a:solidFill>
                <a:latin typeface="+mn-lt"/>
                <a:ea typeface="黑体" panose="02010609060101010101" pitchFamily="49" charset="-122"/>
                <a:cs typeface="Times New Roman" panose="02020603050405020304" pitchFamily="18" charset="0"/>
                <a:sym typeface="+mn-ea"/>
              </a:rPr>
              <a:t>下程序运行</a:t>
            </a:r>
            <a:r>
              <a:rPr lang="zh-CN" altLang="en-US" sz="2800" kern="100" dirty="0" smtClean="0">
                <a:solidFill>
                  <a:srgbClr val="FFFF00"/>
                </a:solidFill>
                <a:latin typeface="+mn-lt"/>
                <a:ea typeface="黑体" panose="02010609060101010101" pitchFamily="49" charset="-122"/>
                <a:cs typeface="Times New Roman" panose="02020603050405020304" pitchFamily="18" charset="0"/>
                <a:sym typeface="+mn-ea"/>
              </a:rPr>
              <a:t>流程</a:t>
            </a:r>
            <a:endParaRPr lang="en-US" altLang="zh-CN" sz="2800" kern="100" dirty="0" smtClean="0">
              <a:solidFill>
                <a:srgbClr val="FFFF00"/>
              </a:solidFill>
              <a:latin typeface="+mn-lt"/>
              <a:ea typeface="黑体" panose="02010609060101010101" pitchFamily="49" charset="-122"/>
              <a:cs typeface="Times New Roman" panose="02020603050405020304" pitchFamily="18" charset="0"/>
              <a:sym typeface="+mn-ea"/>
            </a:endParaRPr>
          </a:p>
          <a:p>
            <a:pPr indent="711200" algn="just" eaLnBrk="1" latinLnBrk="0">
              <a:spcAft>
                <a:spcPts val="0"/>
              </a:spcAft>
              <a:extLst>
                <a:ext uri="{35155182-B16C-46BC-9424-99874614C6A1}">
                  <wpsdc:indentchars xmlns:wpsdc="http://www.wps.cn/officeDocument/2017/drawingmlCustomData" xmlns="" val="200" checksum="3773799597"/>
                </a:ext>
              </a:extLst>
            </a:pPr>
            <a:r>
              <a:rPr lang="zh-CN" altLang="en-US" sz="2800" dirty="0" smtClean="0">
                <a:solidFill>
                  <a:schemeClr val="bg1"/>
                </a:solidFill>
                <a:latin typeface="+mn-lt"/>
                <a:ea typeface="宋体" panose="02010600030101010101" pitchFamily="2" charset="-122"/>
              </a:rPr>
              <a:t>本</a:t>
            </a:r>
            <a:r>
              <a:rPr lang="zh-CN" altLang="en-US" sz="2800" dirty="0">
                <a:solidFill>
                  <a:schemeClr val="bg1"/>
                </a:solidFill>
                <a:latin typeface="+mn-lt"/>
                <a:ea typeface="宋体" panose="02010600030101010101" pitchFamily="2" charset="-122"/>
              </a:rPr>
              <a:t>书主要阐述面向嵌入式人工智能与物联网领域的实时操作系统（</a:t>
            </a:r>
            <a:r>
              <a:rPr lang="en-US" altLang="zh-CN" sz="2800" dirty="0">
                <a:solidFill>
                  <a:schemeClr val="bg1"/>
                </a:solidFill>
                <a:latin typeface="+mn-lt"/>
                <a:ea typeface="宋体" panose="02010600030101010101" pitchFamily="2" charset="-122"/>
              </a:rPr>
              <a:t>RTOS</a:t>
            </a:r>
            <a:r>
              <a:rPr lang="zh-CN" altLang="en-US" sz="2800" dirty="0">
                <a:solidFill>
                  <a:schemeClr val="bg1"/>
                </a:solidFill>
                <a:latin typeface="+mn-lt"/>
                <a:ea typeface="宋体" panose="02010600030101010101" pitchFamily="2" charset="-122"/>
              </a:rPr>
              <a:t>）的应用方法与原理。</a:t>
            </a:r>
          </a:p>
          <a:p>
            <a:pPr indent="711200" algn="just" eaLnBrk="1" latinLnBrk="0">
              <a:spcAft>
                <a:spcPts val="0"/>
              </a:spcAft>
              <a:extLst>
                <a:ext uri="{35155182-B16C-46BC-9424-99874614C6A1}">
                  <wpsdc:indentchars xmlns:wpsdc="http://www.wps.cn/officeDocument/2017/drawingmlCustomData" xmlns="" val="200" checksum="3773799597"/>
                </a:ext>
              </a:extLst>
            </a:pPr>
            <a:r>
              <a:rPr lang="zh-CN" altLang="en-US" sz="2800" dirty="0">
                <a:solidFill>
                  <a:schemeClr val="bg1"/>
                </a:solidFill>
                <a:latin typeface="+mn-lt"/>
                <a:ea typeface="宋体" panose="02010600030101010101" pitchFamily="2" charset="-122"/>
              </a:rPr>
              <a:t>在基于</a:t>
            </a:r>
            <a:r>
              <a:rPr lang="en-US" altLang="zh-CN" sz="2800" dirty="0">
                <a:solidFill>
                  <a:schemeClr val="bg1"/>
                </a:solidFill>
                <a:latin typeface="+mn-lt"/>
                <a:ea typeface="宋体" panose="02010600030101010101" pitchFamily="2" charset="-122"/>
              </a:rPr>
              <a:t>RTOS</a:t>
            </a:r>
            <a:r>
              <a:rPr lang="zh-CN" altLang="en-US" sz="2800" dirty="0">
                <a:solidFill>
                  <a:schemeClr val="bg1"/>
                </a:solidFill>
                <a:latin typeface="+mn-lt"/>
                <a:ea typeface="宋体" panose="02010600030101010101" pitchFamily="2" charset="-122"/>
              </a:rPr>
              <a:t>的编程模式下，同样有两条线路：</a:t>
            </a:r>
            <a:r>
              <a:rPr lang="zh-CN" altLang="en-US" sz="2800" kern="100" dirty="0">
                <a:solidFill>
                  <a:srgbClr val="FFFF00"/>
                </a:solidFill>
                <a:latin typeface="+mn-lt"/>
                <a:ea typeface="宋体" panose="02010600030101010101" pitchFamily="2" charset="-122"/>
                <a:cs typeface="Times New Roman" panose="02020603050405020304" pitchFamily="18" charset="0"/>
              </a:rPr>
              <a:t>一条</a:t>
            </a:r>
            <a:r>
              <a:rPr lang="zh-CN" altLang="en-US" sz="2800" dirty="0">
                <a:solidFill>
                  <a:schemeClr val="bg1"/>
                </a:solidFill>
                <a:latin typeface="+mn-lt"/>
                <a:ea typeface="宋体" panose="02010600030101010101" pitchFamily="2" charset="-122"/>
              </a:rPr>
              <a:t>是线程线，编程时把一个较大工程分解成几个较小的工程（被称为线程或任务），有个调度者负责这些线程的执行；</a:t>
            </a:r>
            <a:r>
              <a:rPr lang="zh-CN" altLang="en-US" sz="2800" kern="100" dirty="0">
                <a:solidFill>
                  <a:srgbClr val="FFFF00"/>
                </a:solidFill>
                <a:latin typeface="+mn-lt"/>
                <a:ea typeface="宋体" panose="02010600030101010101" pitchFamily="2" charset="-122"/>
                <a:cs typeface="Times New Roman" panose="02020603050405020304" pitchFamily="18" charset="0"/>
              </a:rPr>
              <a:t>另一条</a:t>
            </a:r>
            <a:r>
              <a:rPr lang="zh-CN" altLang="en-US" sz="2800" dirty="0">
                <a:solidFill>
                  <a:schemeClr val="bg1"/>
                </a:solidFill>
                <a:latin typeface="+mn-lt"/>
                <a:ea typeface="宋体" panose="02010600030101010101" pitchFamily="2" charset="-122"/>
              </a:rPr>
              <a:t>线路是中断线，与</a:t>
            </a:r>
            <a:r>
              <a:rPr lang="en-US" altLang="zh-CN" sz="2800" dirty="0">
                <a:solidFill>
                  <a:schemeClr val="bg1"/>
                </a:solidFill>
                <a:latin typeface="+mn-lt"/>
                <a:ea typeface="宋体" panose="02010600030101010101" pitchFamily="2" charset="-122"/>
              </a:rPr>
              <a:t>NOS</a:t>
            </a:r>
            <a:r>
              <a:rPr lang="zh-CN" altLang="en-US" sz="2800" dirty="0">
                <a:solidFill>
                  <a:schemeClr val="bg1"/>
                </a:solidFill>
                <a:latin typeface="+mn-lt"/>
                <a:ea typeface="宋体" panose="02010600030101010101" pitchFamily="2" charset="-122"/>
              </a:rPr>
              <a:t>情况一致，若发生中断，将响应中断，执行中断服务程序（</a:t>
            </a:r>
            <a:r>
              <a:rPr lang="en-US" altLang="zh-CN" sz="2800" dirty="0">
                <a:solidFill>
                  <a:schemeClr val="bg1"/>
                </a:solidFill>
                <a:latin typeface="+mn-lt"/>
                <a:ea typeface="宋体" panose="02010600030101010101" pitchFamily="2" charset="-122"/>
              </a:rPr>
              <a:t>ISR</a:t>
            </a:r>
            <a:r>
              <a:rPr lang="zh-CN" altLang="en-US" sz="2800" dirty="0">
                <a:solidFill>
                  <a:schemeClr val="bg1"/>
                </a:solidFill>
                <a:latin typeface="+mn-lt"/>
                <a:ea typeface="宋体" panose="02010600030101010101" pitchFamily="2" charset="-122"/>
              </a:rPr>
              <a:t>），然后返回中断处继续执行。</a:t>
            </a: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8" name="横卷形 7"/>
          <p:cNvSpPr/>
          <p:nvPr/>
        </p:nvSpPr>
        <p:spPr bwMode="auto">
          <a:xfrm>
            <a:off x="695400" y="5805264"/>
            <a:ext cx="7956884" cy="437963"/>
          </a:xfrm>
          <a:prstGeom prst="horizontalScroll">
            <a:avLst/>
          </a:prstGeom>
          <a:gradFill>
            <a:gsLst>
              <a:gs pos="0">
                <a:schemeClr val="accent3">
                  <a:lumMod val="95000"/>
                </a:schemeClr>
              </a:gs>
              <a:gs pos="100000">
                <a:schemeClr val="bg1">
                  <a:lumMod val="85000"/>
                </a:schemeClr>
              </a:gs>
            </a:gsLst>
            <a:lin ang="5400000" scaled="1"/>
          </a:gradFill>
          <a:ln w="9525" cap="flat" cmpd="sng" algn="ctr">
            <a:solidFill>
              <a:schemeClr val="bg1">
                <a:lumMod val="50000"/>
              </a:schemeClr>
            </a:solidFill>
            <a:prstDash val="solid"/>
            <a:miter lim="800000"/>
            <a:headEnd type="none" w="med" len="med"/>
            <a:tailEnd type="none" w="med" len="med"/>
          </a:ln>
          <a:effectLst/>
        </p:spPr>
        <p:txBody>
          <a:bodyPr vert="horz" wrap="square" lIns="18000" tIns="10800" rIns="18000" bIns="10800" numCol="1" rtlCol="0" anchor="t" anchorCtr="0" compatLnSpc="1">
            <a:spAutoFit/>
          </a:bodyPr>
          <a:lstStyle/>
          <a:p>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注：</a:t>
            </a:r>
            <a:r>
              <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RT-Thread</a:t>
            </a:r>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实例演示</a:t>
            </a:r>
            <a:r>
              <a:rPr lang="zh-CN" altLang="en-US" sz="2000" b="0" kern="100" dirty="0" smtClean="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 ..\03-Software\CH02\NOS </a:t>
            </a:r>
            <a:r>
              <a:rPr lang="en-US" altLang="zh-CN" sz="2000" b="0" kern="100" dirty="0" smtClean="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RT-Thread</a:t>
            </a:r>
            <a:r>
              <a:rPr lang="zh-CN" altLang="en-US" sz="2000" b="0" kern="100" dirty="0" smtClean="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7</a:t>
            </a:fld>
            <a:r>
              <a:rPr lang="zh-CN" altLang="en-US" smtClean="0">
                <a:ea typeface="宋体" panose="02010600030101010101" pitchFamily="2" charset="-122"/>
              </a:rPr>
              <a:t>页 共</a:t>
            </a:r>
            <a:r>
              <a:rPr lang="en-US" altLang="zh-CN" smtClean="0">
                <a:ea typeface="宋体" panose="02010600030101010101" pitchFamily="2" charset="-122"/>
              </a:rPr>
              <a:t>27</a:t>
            </a:r>
            <a:r>
              <a:rPr lang="zh-CN" altLang="en-US" smtClean="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5779761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461547" y="1628800"/>
            <a:ext cx="11305256" cy="294079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algn="just" eaLnBrk="1" latinLnBrk="0">
              <a:spcAft>
                <a:spcPts val="0"/>
              </a:spcAft>
              <a:extLst>
                <a:ext uri="{35155182-B16C-46BC-9424-99874614C6A1}">
                  <wpsdc:indentchars xmlns:wpsdc="http://www.wps.cn/officeDocument/2017/drawingmlCustomData" xmlns="" val="200" checksum="3773799597"/>
                </a:ext>
              </a:extLst>
            </a:pPr>
            <a:r>
              <a:rPr lang="en-US" altLang="zh-CN" sz="2800" kern="100" dirty="0" smtClean="0">
                <a:solidFill>
                  <a:srgbClr val="FFFF00"/>
                </a:solidFill>
                <a:latin typeface="+mn-lt"/>
                <a:ea typeface="黑体" panose="02010609060101010101" pitchFamily="49" charset="-122"/>
                <a:cs typeface="Times New Roman" panose="02020603050405020304" pitchFamily="18" charset="0"/>
                <a:sym typeface="+mn-ea"/>
              </a:rPr>
              <a:t>3</a:t>
            </a:r>
            <a:r>
              <a:rPr lang="zh-CN" altLang="en-US" sz="2800" kern="100" dirty="0">
                <a:solidFill>
                  <a:srgbClr val="FFFF00"/>
                </a:solidFill>
                <a:latin typeface="+mn-lt"/>
                <a:ea typeface="黑体" panose="02010609060101010101" pitchFamily="49" charset="-122"/>
                <a:cs typeface="Times New Roman" panose="02020603050405020304" pitchFamily="18" charset="0"/>
                <a:sym typeface="+mn-ea"/>
              </a:rPr>
              <a:t>．</a:t>
            </a:r>
            <a:r>
              <a:rPr lang="en-US" altLang="zh-CN" sz="2800" kern="100" dirty="0">
                <a:solidFill>
                  <a:srgbClr val="FFFF00"/>
                </a:solidFill>
                <a:latin typeface="+mn-lt"/>
                <a:ea typeface="黑体" panose="02010609060101010101" pitchFamily="49" charset="-122"/>
                <a:cs typeface="Times New Roman" panose="02020603050405020304" pitchFamily="18" charset="0"/>
                <a:sym typeface="+mn-ea"/>
              </a:rPr>
              <a:t>RTOS</a:t>
            </a:r>
            <a:r>
              <a:rPr lang="zh-CN" altLang="en-US" sz="2800" kern="100" dirty="0">
                <a:solidFill>
                  <a:srgbClr val="FFFF00"/>
                </a:solidFill>
                <a:latin typeface="+mn-lt"/>
                <a:ea typeface="黑体" panose="02010609060101010101" pitchFamily="49" charset="-122"/>
                <a:cs typeface="Times New Roman" panose="02020603050405020304" pitchFamily="18" charset="0"/>
                <a:sym typeface="+mn-ea"/>
              </a:rPr>
              <a:t>的基本功能</a:t>
            </a:r>
            <a:endParaRPr lang="en-US" altLang="zh-CN" sz="2800" kern="100" dirty="0" smtClean="0">
              <a:solidFill>
                <a:srgbClr val="FFFF00"/>
              </a:solidFill>
              <a:latin typeface="+mn-lt"/>
              <a:ea typeface="黑体" panose="02010609060101010101" pitchFamily="49" charset="-122"/>
              <a:cs typeface="Times New Roman" panose="02020603050405020304" pitchFamily="18" charset="0"/>
              <a:sym typeface="+mn-ea"/>
            </a:endParaRPr>
          </a:p>
          <a:p>
            <a:pPr indent="711200" algn="just" eaLnBrk="1" latinLnBrk="0">
              <a:spcAft>
                <a:spcPts val="0"/>
              </a:spcAft>
              <a:extLst>
                <a:ext uri="{35155182-B16C-46BC-9424-99874614C6A1}">
                  <wpsdc:indentchars xmlns:wpsdc="http://www.wps.cn/officeDocument/2017/drawingmlCustomData" xmlns="" val="200" checksum="3773799597"/>
                </a:ext>
              </a:extLst>
            </a:pPr>
            <a:r>
              <a:rPr lang="zh-CN" altLang="en-US" sz="2800" dirty="0">
                <a:solidFill>
                  <a:schemeClr val="bg1"/>
                </a:solidFill>
                <a:latin typeface="+mn-lt"/>
                <a:ea typeface="宋体" panose="02010600030101010101" pitchFamily="2" charset="-122"/>
              </a:rPr>
              <a:t>线程管理与调度、线程间的同步与通信、存储管理、时间管理、中断管理等</a:t>
            </a:r>
            <a:r>
              <a:rPr lang="zh-CN" altLang="en-US" sz="2800" dirty="0" smtClean="0">
                <a:solidFill>
                  <a:schemeClr val="bg1"/>
                </a:solidFill>
                <a:latin typeface="+mn-lt"/>
                <a:ea typeface="宋体" panose="02010600030101010101" pitchFamily="2" charset="-122"/>
              </a:rPr>
              <a:t>。</a:t>
            </a:r>
            <a:endParaRPr lang="en-US" altLang="zh-CN" sz="2800" dirty="0" smtClean="0">
              <a:solidFill>
                <a:schemeClr val="bg1"/>
              </a:solidFill>
              <a:latin typeface="+mn-lt"/>
              <a:ea typeface="宋体" panose="02010600030101010101" pitchFamily="2" charset="-122"/>
            </a:endParaRPr>
          </a:p>
          <a:p>
            <a:pPr indent="711200" algn="just" eaLnBrk="1">
              <a:spcAft>
                <a:spcPts val="0"/>
              </a:spcAft>
              <a:extLst>
                <a:ext uri="{35155182-B16C-46BC-9424-99874614C6A1}">
                  <wpsdc:indentchars xmlns:wpsdc="http://www.wps.cn/officeDocument/2017/drawingmlCustomData" xmlns="" val="200" checksum="3773799597"/>
                </a:ext>
              </a:extLst>
            </a:pPr>
            <a:r>
              <a:rPr lang="en-US" altLang="zh-CN" sz="2800" kern="100" dirty="0" smtClean="0">
                <a:solidFill>
                  <a:srgbClr val="FFFF00"/>
                </a:solidFill>
                <a:latin typeface="+mn-lt"/>
                <a:ea typeface="黑体" panose="02010609060101010101" pitchFamily="49" charset="-122"/>
                <a:cs typeface="Times New Roman" panose="02020603050405020304" pitchFamily="18" charset="0"/>
                <a:sym typeface="+mn-ea"/>
              </a:rPr>
              <a:t>4</a:t>
            </a:r>
            <a:r>
              <a:rPr lang="zh-CN" altLang="en-US" sz="2800" kern="100" dirty="0" smtClean="0">
                <a:solidFill>
                  <a:srgbClr val="FFFF00"/>
                </a:solidFill>
                <a:latin typeface="+mn-lt"/>
                <a:ea typeface="黑体" panose="02010609060101010101" pitchFamily="49" charset="-122"/>
                <a:cs typeface="Times New Roman" panose="02020603050405020304" pitchFamily="18" charset="0"/>
                <a:sym typeface="+mn-ea"/>
              </a:rPr>
              <a:t>．</a:t>
            </a:r>
            <a:r>
              <a:rPr lang="en-US" altLang="zh-CN" sz="2800" kern="100" dirty="0">
                <a:solidFill>
                  <a:srgbClr val="FFFF00"/>
                </a:solidFill>
                <a:latin typeface="+mn-lt"/>
                <a:ea typeface="黑体" panose="02010609060101010101" pitchFamily="49" charset="-122"/>
                <a:cs typeface="Times New Roman" panose="02020603050405020304" pitchFamily="18" charset="0"/>
                <a:sym typeface="+mn-ea"/>
              </a:rPr>
              <a:t>RTOS</a:t>
            </a:r>
            <a:r>
              <a:rPr lang="zh-CN" altLang="en-US" sz="2800" kern="100" dirty="0">
                <a:solidFill>
                  <a:srgbClr val="FFFF00"/>
                </a:solidFill>
                <a:latin typeface="+mn-lt"/>
                <a:ea typeface="黑体" panose="02010609060101010101" pitchFamily="49" charset="-122"/>
                <a:cs typeface="Times New Roman" panose="02020603050405020304" pitchFamily="18" charset="0"/>
                <a:sym typeface="+mn-ea"/>
              </a:rPr>
              <a:t>的应用场合</a:t>
            </a:r>
            <a:endParaRPr lang="zh-CN" altLang="en-US" sz="2800" dirty="0">
              <a:solidFill>
                <a:schemeClr val="bg1"/>
              </a:solidFill>
              <a:latin typeface="+mn-lt"/>
              <a:ea typeface="宋体" panose="02010600030101010101" pitchFamily="2" charset="-122"/>
            </a:endParaRPr>
          </a:p>
          <a:p>
            <a:pPr indent="711200" algn="just" eaLnBrk="1" latinLnBrk="0">
              <a:spcAft>
                <a:spcPts val="0"/>
              </a:spcAft>
              <a:extLst>
                <a:ext uri="{35155182-B16C-46BC-9424-99874614C6A1}">
                  <wpsdc:indentchars xmlns:wpsdc="http://www.wps.cn/officeDocument/2017/drawingmlCustomData" xmlns="" val="200" checksum="3773799597"/>
                </a:ext>
              </a:extLst>
            </a:pPr>
            <a:r>
              <a:rPr lang="zh-CN" altLang="en-US" sz="2800" dirty="0" smtClean="0">
                <a:solidFill>
                  <a:schemeClr val="bg1"/>
                </a:solidFill>
                <a:latin typeface="+mn-lt"/>
                <a:ea typeface="宋体" panose="02010600030101010101" pitchFamily="2" charset="-122"/>
              </a:rPr>
              <a:t>将成为未来</a:t>
            </a:r>
            <a:r>
              <a:rPr lang="en-US" altLang="zh-CN" sz="2800" dirty="0" smtClean="0">
                <a:solidFill>
                  <a:schemeClr val="bg1"/>
                </a:solidFill>
                <a:latin typeface="+mn-lt"/>
                <a:ea typeface="宋体" panose="02010600030101010101" pitchFamily="2" charset="-122"/>
              </a:rPr>
              <a:t>MCU</a:t>
            </a:r>
            <a:r>
              <a:rPr lang="zh-CN" altLang="en-US" sz="2800" dirty="0" smtClean="0">
                <a:solidFill>
                  <a:schemeClr val="bg1"/>
                </a:solidFill>
                <a:latin typeface="+mn-lt"/>
                <a:ea typeface="宋体" panose="02010600030101010101" pitchFamily="2" charset="-122"/>
              </a:rPr>
              <a:t>应用开发的标准配置。</a:t>
            </a:r>
            <a:endParaRPr lang="en-US" altLang="zh-CN" sz="2800" dirty="0" smtClean="0">
              <a:solidFill>
                <a:schemeClr val="bg1"/>
              </a:solidFill>
              <a:latin typeface="+mn-lt"/>
              <a:ea typeface="宋体" panose="02010600030101010101" pitchFamily="2" charset="-122"/>
            </a:endParaRPr>
          </a:p>
          <a:p>
            <a:pPr indent="711200" algn="just" eaLnBrk="1" latinLnBrk="0">
              <a:spcAft>
                <a:spcPts val="0"/>
              </a:spcAft>
              <a:extLst>
                <a:ext uri="{35155182-B16C-46BC-9424-99874614C6A1}">
                  <wpsdc:indentchars xmlns:wpsdc="http://www.wps.cn/officeDocument/2017/drawingmlCustomData" xmlns="" val="200" checksum="3773799597"/>
                </a:ext>
              </a:extLst>
            </a:pPr>
            <a:r>
              <a:rPr lang="zh-CN" altLang="en-US" sz="2800" dirty="0" smtClean="0">
                <a:solidFill>
                  <a:srgbClr val="FF0000"/>
                </a:solidFill>
                <a:latin typeface="+mn-lt"/>
                <a:ea typeface="宋体" panose="02010600030101010101" pitchFamily="2" charset="-122"/>
              </a:rPr>
              <a:t>（选择具体的</a:t>
            </a:r>
            <a:r>
              <a:rPr lang="en-US" altLang="zh-CN" sz="2800" dirty="0" smtClean="0">
                <a:solidFill>
                  <a:srgbClr val="FF0000"/>
                </a:solidFill>
                <a:latin typeface="+mn-lt"/>
                <a:ea typeface="宋体" panose="02010600030101010101" pitchFamily="2" charset="-122"/>
              </a:rPr>
              <a:t>RTOS</a:t>
            </a:r>
            <a:r>
              <a:rPr lang="zh-CN" altLang="en-US" sz="2800" dirty="0" smtClean="0">
                <a:solidFill>
                  <a:srgbClr val="FF0000"/>
                </a:solidFill>
                <a:latin typeface="+mn-lt"/>
                <a:ea typeface="宋体" panose="02010600030101010101" pitchFamily="2" charset="-122"/>
              </a:rPr>
              <a:t>时，注意避免收费陷阱）</a:t>
            </a:r>
            <a:endParaRPr lang="zh-CN" altLang="en-US" sz="2800" dirty="0">
              <a:solidFill>
                <a:srgbClr val="FF0000"/>
              </a:solidFill>
              <a:latin typeface="+mn-lt"/>
              <a:ea typeface="宋体" panose="02010600030101010101" pitchFamily="2"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pPr/>
              <a:t>8</a:t>
            </a:fld>
            <a:r>
              <a:rPr lang="zh-CN" altLang="en-US" smtClean="0">
                <a:ea typeface="宋体" panose="02010600030101010101" pitchFamily="2" charset="-122"/>
              </a:rPr>
              <a:t>页 共</a:t>
            </a:r>
            <a:r>
              <a:rPr lang="en-US" altLang="zh-CN" smtClean="0">
                <a:ea typeface="宋体" panose="02010600030101010101" pitchFamily="2" charset="-122"/>
              </a:rPr>
              <a:t>27</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jdkNDI2YmY4YWI5YmU1MTg2YmEyYTI5N2Q4MmMwM2QifQ=="/>
</p:tagLst>
</file>

<file path=ppt/theme/theme1.xml><?xml version="1.0" encoding="utf-8"?>
<a:theme xmlns:a="http://schemas.openxmlformats.org/drawingml/2006/main" name="1_模板">
  <a:themeElements>
    <a:clrScheme name="网络管理讲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网络管理讲稿">
      <a:majorFont>
        <a:latin typeface="华文新魏"/>
        <a:ea typeface="华文新魏"/>
        <a:cs typeface=""/>
      </a:majorFont>
      <a:minorFont>
        <a:latin typeface="Times New Roman"/>
        <a:ea typeface="Gulim"/>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0"/>
          <a:tileRect/>
        </a:gradFill>
        <a:ln w="9525" cap="flat" cmpd="sng" algn="ctr">
          <a:noFill/>
          <a:prstDash val="solid"/>
          <a:miter lim="800000"/>
          <a:headEnd type="none" w="med" len="med"/>
          <a:tailEnd type="none" w="med" len="med"/>
        </a:ln>
        <a:effectLst>
          <a:glow rad="139700">
            <a:srgbClr val="FF0000">
              <a:alpha val="40000"/>
            </a:srgbClr>
          </a:glow>
          <a:innerShdw blurRad="63500" dist="50800" dir="18900000">
            <a:prstClr val="black">
              <a:alpha val="50000"/>
            </a:prstClr>
          </a:innerShdw>
        </a:effectLst>
      </a:spPr>
      <a:bodyPr vert="horz" wrap="none" lIns="91440" tIns="45720" rIns="91440" bIns="45720" numCol="1" rtlCol="0" anchor="t" anchorCtr="0" compatLnSpc="1"/>
      <a:lstStyle>
        <a:defPPr>
          <a:defRPr sz="3200" b="0" dirty="0">
            <a:solidFill>
              <a:schemeClr val="accent2"/>
            </a:solidFill>
            <a:latin typeface="+mn-lt"/>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spPr>
      <a:bodyPr vert="horz" wrap="non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Copperplate Gothic Bold" panose="020E0705020206020404" pitchFamily="34" charset="0"/>
            <a:ea typeface="Gulim" pitchFamily="34" charset="-127"/>
          </a:defRPr>
        </a:defPPr>
      </a:lstStyle>
    </a:lnDef>
  </a:objectDefaults>
  <a:extraClrSchemeLst>
    <a:extraClrScheme>
      <a:clrScheme name="网络管理讲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网络管理讲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网络管理讲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网络管理讲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网络管理讲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网络管理讲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网络管理讲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227</TotalTime>
  <Words>2926</Words>
  <Application>Microsoft Office PowerPoint</Application>
  <PresentationFormat>宽屏</PresentationFormat>
  <Paragraphs>404</Paragraphs>
  <Slides>28</Slides>
  <Notes>28</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28</vt:i4>
      </vt:variant>
    </vt:vector>
  </HeadingPairs>
  <TitlesOfParts>
    <vt:vector size="35" baseType="lpstr">
      <vt:lpstr>Gulim</vt:lpstr>
      <vt:lpstr>黑体</vt:lpstr>
      <vt:lpstr>华文新魏</vt:lpstr>
      <vt:lpstr>宋体</vt:lpstr>
      <vt:lpstr>Copperplate Gothic Bold</vt:lpstr>
      <vt:lpstr>Times New Roman</vt:lpstr>
      <vt:lpstr>1_模板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《物联网工程导论》</dc:title>
  <dc:creator>WUGY</dc:creator>
  <cp:lastModifiedBy>Administrator</cp:lastModifiedBy>
  <cp:revision>877</cp:revision>
  <cp:lastPrinted>1999-06-03T07:41:00Z</cp:lastPrinted>
  <dcterms:created xsi:type="dcterms:W3CDTF">2012-05-08T02:40:00Z</dcterms:created>
  <dcterms:modified xsi:type="dcterms:W3CDTF">2024-05-16T00:30:17Z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2052-11.1.0.11636</vt:lpwstr>
  </property>
  <property fmtid="{D5CDD505-2E9C-101B-9397-08002B2CF9AE}" pid="3" name="ICV">
    <vt:lpwstr>AD5F1D6F05B24EABA8FF366DF062A3A2</vt:lpwstr>
  </property>
</Properties>
</file>