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bookmarkIdSeed="3">
  <p:sldMasterIdLst>
    <p:sldMasterId id="2147483650" r:id="rId1"/>
  </p:sldMasterIdLst>
  <p:notesMasterIdLst>
    <p:notesMasterId r:id="rId25"/>
  </p:notesMasterIdLst>
  <p:handoutMasterIdLst>
    <p:handoutMasterId r:id="rId26"/>
  </p:handoutMasterIdLst>
  <p:sldIdLst>
    <p:sldId id="819" r:id="rId2"/>
    <p:sldId id="820" r:id="rId3"/>
    <p:sldId id="821" r:id="rId4"/>
    <p:sldId id="822" r:id="rId5"/>
    <p:sldId id="823" r:id="rId6"/>
    <p:sldId id="824" r:id="rId7"/>
    <p:sldId id="825" r:id="rId8"/>
    <p:sldId id="827" r:id="rId9"/>
    <p:sldId id="828" r:id="rId10"/>
    <p:sldId id="829" r:id="rId11"/>
    <p:sldId id="830" r:id="rId12"/>
    <p:sldId id="831" r:id="rId13"/>
    <p:sldId id="833" r:id="rId14"/>
    <p:sldId id="834" r:id="rId15"/>
    <p:sldId id="835" r:id="rId16"/>
    <p:sldId id="836" r:id="rId17"/>
    <p:sldId id="837" r:id="rId18"/>
    <p:sldId id="838" r:id="rId19"/>
    <p:sldId id="839" r:id="rId20"/>
    <p:sldId id="840" r:id="rId21"/>
    <p:sldId id="841" r:id="rId22"/>
    <p:sldId id="842" r:id="rId23"/>
    <p:sldId id="843" r:id="rId24"/>
  </p:sldIdLst>
  <p:sldSz cx="12192000" cy="6858000"/>
  <p:notesSz cx="6858000" cy="9144000"/>
  <p:custDataLst>
    <p:tags r:id="rId27"/>
  </p:custDataLst>
  <p:defaultTextStyle>
    <a:defPPr>
      <a:defRPr lang="zh-CN"/>
    </a:defPPr>
    <a:lvl1pPr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1pPr>
    <a:lvl2pPr marL="4572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2pPr>
    <a:lvl3pPr marL="9144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3pPr>
    <a:lvl4pPr marL="13716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4pPr>
    <a:lvl5pPr marL="18288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5pPr>
    <a:lvl6pPr marL="22860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6pPr>
    <a:lvl7pPr marL="27432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7pPr>
    <a:lvl8pPr marL="32004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8pPr>
    <a:lvl9pPr marL="36576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9pPr>
  </p:defaultTextStyle>
  <p:extLst>
    <p:ext uri="{EFAFB233-063F-42B5-8137-9DF3F51BA10A}">
      <p15:sldGuideLst xmlns:p15="http://schemas.microsoft.com/office/powerpoint/2012/main">
        <p15:guide id="1" orient="horz" pos="2163">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施黎伟 施" initials="施黎伟"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D0CC34"/>
    <a:srgbClr val="9F231B"/>
    <a:srgbClr val="3C658E"/>
    <a:srgbClr val="024C89"/>
    <a:srgbClr val="1B4B7B"/>
    <a:srgbClr val="37618B"/>
    <a:srgbClr val="3D668E"/>
    <a:srgbClr val="406890"/>
    <a:srgbClr val="4E73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92" autoAdjust="0"/>
    <p:restoredTop sz="85664" autoAdjust="0"/>
  </p:normalViewPr>
  <p:slideViewPr>
    <p:cSldViewPr>
      <p:cViewPr varScale="1">
        <p:scale>
          <a:sx n="75" d="100"/>
          <a:sy n="75" d="100"/>
        </p:scale>
        <p:origin x="763" y="10"/>
      </p:cViewPr>
      <p:guideLst>
        <p:guide orient="horz" pos="2163"/>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19" name="Rectangle 3"/>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21" name="Rectangle 5"/>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04A7A861-DEED-4722-B1F1-502F1D837F5C}" type="slidenum">
              <a:rPr lang="en-US" altLang="zh-CN"/>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11885EC4-2E48-4EAD-BBD4-5D9010318CA2}" type="slidenum">
              <a:rPr lang="en-US" altLang="zh-CN"/>
              <a:t>‹#›</a:t>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0</a:t>
            </a:fld>
            <a:endParaRPr lang="en-US" altLang="zh-CN"/>
          </a:p>
        </p:txBody>
      </p:sp>
    </p:spTree>
    <p:extLst>
      <p:ext uri="{BB962C8B-B14F-4D97-AF65-F5344CB8AC3E}">
        <p14:creationId xmlns:p14="http://schemas.microsoft.com/office/powerpoint/2010/main" val="3905942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a:t>
            </a:fld>
            <a:endParaRPr lang="en-US" altLang="zh-CN"/>
          </a:p>
        </p:txBody>
      </p:sp>
    </p:spTree>
    <p:extLst>
      <p:ext uri="{BB962C8B-B14F-4D97-AF65-F5344CB8AC3E}">
        <p14:creationId xmlns:p14="http://schemas.microsoft.com/office/powerpoint/2010/main" val="4260209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10</a:t>
            </a:fld>
            <a:endParaRPr lang="en-US" altLang="zh-CN"/>
          </a:p>
        </p:txBody>
      </p:sp>
    </p:spTree>
    <p:extLst>
      <p:ext uri="{BB962C8B-B14F-4D97-AF65-F5344CB8AC3E}">
        <p14:creationId xmlns:p14="http://schemas.microsoft.com/office/powerpoint/2010/main" val="275729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11</a:t>
            </a:fld>
            <a:endParaRPr lang="en-US" altLang="zh-CN"/>
          </a:p>
        </p:txBody>
      </p:sp>
    </p:spTree>
    <p:extLst>
      <p:ext uri="{BB962C8B-B14F-4D97-AF65-F5344CB8AC3E}">
        <p14:creationId xmlns:p14="http://schemas.microsoft.com/office/powerpoint/2010/main" val="3858862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12</a:t>
            </a:fld>
            <a:endParaRPr lang="en-US" altLang="zh-CN"/>
          </a:p>
        </p:txBody>
      </p:sp>
    </p:spTree>
    <p:extLst>
      <p:ext uri="{BB962C8B-B14F-4D97-AF65-F5344CB8AC3E}">
        <p14:creationId xmlns:p14="http://schemas.microsoft.com/office/powerpoint/2010/main" val="11175119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13</a:t>
            </a:fld>
            <a:endParaRPr lang="en-US" altLang="zh-CN"/>
          </a:p>
        </p:txBody>
      </p:sp>
    </p:spTree>
    <p:extLst>
      <p:ext uri="{BB962C8B-B14F-4D97-AF65-F5344CB8AC3E}">
        <p14:creationId xmlns:p14="http://schemas.microsoft.com/office/powerpoint/2010/main" val="1931307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14</a:t>
            </a:fld>
            <a:endParaRPr lang="en-US" altLang="zh-CN"/>
          </a:p>
        </p:txBody>
      </p:sp>
    </p:spTree>
    <p:extLst>
      <p:ext uri="{BB962C8B-B14F-4D97-AF65-F5344CB8AC3E}">
        <p14:creationId xmlns:p14="http://schemas.microsoft.com/office/powerpoint/2010/main" val="1292582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15</a:t>
            </a:fld>
            <a:endParaRPr lang="en-US" altLang="zh-CN"/>
          </a:p>
        </p:txBody>
      </p:sp>
    </p:spTree>
    <p:extLst>
      <p:ext uri="{BB962C8B-B14F-4D97-AF65-F5344CB8AC3E}">
        <p14:creationId xmlns:p14="http://schemas.microsoft.com/office/powerpoint/2010/main" val="973562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16</a:t>
            </a:fld>
            <a:endParaRPr lang="en-US" altLang="zh-CN"/>
          </a:p>
        </p:txBody>
      </p:sp>
    </p:spTree>
    <p:extLst>
      <p:ext uri="{BB962C8B-B14F-4D97-AF65-F5344CB8AC3E}">
        <p14:creationId xmlns:p14="http://schemas.microsoft.com/office/powerpoint/2010/main" val="2242862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17</a:t>
            </a:fld>
            <a:endParaRPr lang="en-US" altLang="zh-CN"/>
          </a:p>
        </p:txBody>
      </p:sp>
    </p:spTree>
    <p:extLst>
      <p:ext uri="{BB962C8B-B14F-4D97-AF65-F5344CB8AC3E}">
        <p14:creationId xmlns:p14="http://schemas.microsoft.com/office/powerpoint/2010/main" val="542418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18</a:t>
            </a:fld>
            <a:endParaRPr lang="en-US" altLang="zh-CN"/>
          </a:p>
        </p:txBody>
      </p:sp>
    </p:spTree>
    <p:extLst>
      <p:ext uri="{BB962C8B-B14F-4D97-AF65-F5344CB8AC3E}">
        <p14:creationId xmlns:p14="http://schemas.microsoft.com/office/powerpoint/2010/main" val="3774246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A8F66220-688E-47F4-A4B7-87720CFD683C}" type="slidenum">
              <a:rPr lang="en-US" altLang="zh-CN" smtClean="0"/>
              <a:t>1</a:t>
            </a:fld>
            <a:endParaRPr lang="en-US" altLang="zh-CN" dirty="0"/>
          </a:p>
        </p:txBody>
      </p:sp>
      <p:sp>
        <p:nvSpPr>
          <p:cNvPr id="36867" name="Rectangle 2"/>
          <p:cNvSpPr>
            <a:spLocks noGrp="1" noRot="1" noChangeAspect="1" noChangeArrowheads="1" noTextEdit="1"/>
          </p:cNvSpPr>
          <p:nvPr>
            <p:ph type="sldImg"/>
          </p:nvPr>
        </p:nvSpPr>
        <p:spPr>
          <a:xfrm>
            <a:off x="381000" y="685800"/>
            <a:ext cx="6096000" cy="3429000"/>
          </a:xfrm>
        </p:spPr>
      </p:sp>
      <p:sp>
        <p:nvSpPr>
          <p:cNvPr id="36868" name="Rectangle 3"/>
          <p:cNvSpPr>
            <a:spLocks noGrp="1" noChangeArrowheads="1"/>
          </p:cNvSpPr>
          <p:nvPr>
            <p:ph type="body" idx="1"/>
          </p:nvPr>
        </p:nvSpPr>
        <p:spPr>
          <a:noFill/>
        </p:spPr>
        <p:txBody>
          <a:bodyPr/>
          <a:lstStyle/>
          <a:p>
            <a:pPr eaLnBrk="1" hangingPunct="1"/>
            <a:r>
              <a:rPr lang="zh-CN" altLang="en-US" dirty="0"/>
              <a:t>标题封面</a:t>
            </a:r>
          </a:p>
        </p:txBody>
      </p:sp>
    </p:spTree>
    <p:extLst>
      <p:ext uri="{BB962C8B-B14F-4D97-AF65-F5344CB8AC3E}">
        <p14:creationId xmlns:p14="http://schemas.microsoft.com/office/powerpoint/2010/main" val="2610343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19</a:t>
            </a:fld>
            <a:endParaRPr lang="en-US" altLang="zh-CN"/>
          </a:p>
        </p:txBody>
      </p:sp>
    </p:spTree>
    <p:extLst>
      <p:ext uri="{BB962C8B-B14F-4D97-AF65-F5344CB8AC3E}">
        <p14:creationId xmlns:p14="http://schemas.microsoft.com/office/powerpoint/2010/main" val="2071814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20</a:t>
            </a:fld>
            <a:endParaRPr lang="en-US" altLang="zh-CN"/>
          </a:p>
        </p:txBody>
      </p:sp>
    </p:spTree>
    <p:extLst>
      <p:ext uri="{BB962C8B-B14F-4D97-AF65-F5344CB8AC3E}">
        <p14:creationId xmlns:p14="http://schemas.microsoft.com/office/powerpoint/2010/main" val="2265117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21</a:t>
            </a:fld>
            <a:endParaRPr lang="en-US" altLang="zh-CN"/>
          </a:p>
        </p:txBody>
      </p:sp>
    </p:spTree>
    <p:extLst>
      <p:ext uri="{BB962C8B-B14F-4D97-AF65-F5344CB8AC3E}">
        <p14:creationId xmlns:p14="http://schemas.microsoft.com/office/powerpoint/2010/main" val="16951258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22</a:t>
            </a:fld>
            <a:endParaRPr lang="en-US" altLang="zh-CN"/>
          </a:p>
        </p:txBody>
      </p:sp>
    </p:spTree>
    <p:extLst>
      <p:ext uri="{BB962C8B-B14F-4D97-AF65-F5344CB8AC3E}">
        <p14:creationId xmlns:p14="http://schemas.microsoft.com/office/powerpoint/2010/main" val="1348933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a:t>
            </a:fld>
            <a:endParaRPr lang="en-US" altLang="zh-CN"/>
          </a:p>
        </p:txBody>
      </p:sp>
    </p:spTree>
    <p:extLst>
      <p:ext uri="{BB962C8B-B14F-4D97-AF65-F5344CB8AC3E}">
        <p14:creationId xmlns:p14="http://schemas.microsoft.com/office/powerpoint/2010/main" val="3256335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a:t>
            </a:fld>
            <a:endParaRPr lang="en-US" altLang="zh-CN"/>
          </a:p>
        </p:txBody>
      </p:sp>
    </p:spTree>
    <p:extLst>
      <p:ext uri="{BB962C8B-B14F-4D97-AF65-F5344CB8AC3E}">
        <p14:creationId xmlns:p14="http://schemas.microsoft.com/office/powerpoint/2010/main" val="3180244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a:t>
            </a:fld>
            <a:endParaRPr lang="en-US" altLang="zh-CN"/>
          </a:p>
        </p:txBody>
      </p:sp>
    </p:spTree>
    <p:extLst>
      <p:ext uri="{BB962C8B-B14F-4D97-AF65-F5344CB8AC3E}">
        <p14:creationId xmlns:p14="http://schemas.microsoft.com/office/powerpoint/2010/main" val="3646425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a:t>
            </a:fld>
            <a:endParaRPr lang="en-US" altLang="zh-CN"/>
          </a:p>
        </p:txBody>
      </p:sp>
    </p:spTree>
    <p:extLst>
      <p:ext uri="{BB962C8B-B14F-4D97-AF65-F5344CB8AC3E}">
        <p14:creationId xmlns:p14="http://schemas.microsoft.com/office/powerpoint/2010/main" val="3510368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a:t>
            </a:fld>
            <a:endParaRPr lang="en-US" altLang="zh-CN"/>
          </a:p>
        </p:txBody>
      </p:sp>
    </p:spTree>
    <p:extLst>
      <p:ext uri="{BB962C8B-B14F-4D97-AF65-F5344CB8AC3E}">
        <p14:creationId xmlns:p14="http://schemas.microsoft.com/office/powerpoint/2010/main" val="3028061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a:t>
            </a:fld>
            <a:endParaRPr lang="en-US" altLang="zh-CN"/>
          </a:p>
        </p:txBody>
      </p:sp>
    </p:spTree>
    <p:extLst>
      <p:ext uri="{BB962C8B-B14F-4D97-AF65-F5344CB8AC3E}">
        <p14:creationId xmlns:p14="http://schemas.microsoft.com/office/powerpoint/2010/main" val="83640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a:t>
            </a:fld>
            <a:endParaRPr lang="en-US" altLang="zh-CN"/>
          </a:p>
        </p:txBody>
      </p:sp>
    </p:spTree>
    <p:extLst>
      <p:ext uri="{BB962C8B-B14F-4D97-AF65-F5344CB8AC3E}">
        <p14:creationId xmlns:p14="http://schemas.microsoft.com/office/powerpoint/2010/main" val="35364789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256240" y="6492875"/>
            <a:ext cx="2743200" cy="365125"/>
          </a:xfrm>
          <a:prstGeom prst="rect">
            <a:avLst/>
          </a:prstGeom>
        </p:spPr>
        <p:txBody>
          <a:bodyPr vert="horz" lIns="91440" tIns="45720" rIns="91440" bIns="45720" rtlCol="0" anchor="ctr"/>
          <a:lstStyle>
            <a:lvl1pPr algn="r">
              <a:defRPr sz="1800" b="1">
                <a:solidFill>
                  <a:schemeClr val="bg1"/>
                </a:solidFill>
                <a:latin typeface="+mn-lt"/>
                <a:cs typeface="+mn-lt"/>
              </a:defRPr>
            </a:lvl1pPr>
          </a:lstStyle>
          <a:p>
            <a:r>
              <a:rPr lang="zh-CN" altLang="en-US" dirty="0" smtClean="0">
                <a:ea typeface="宋体" panose="02010600030101010101" pitchFamily="2" charset="-122"/>
              </a:rPr>
              <a:t>第</a:t>
            </a:r>
            <a:fld id="{7D9BB5D0-35E4-459D-AEF3-FE4D7C45CC19}" type="slidenum">
              <a:rPr lang="zh-CN" altLang="en-US" smtClean="0"/>
              <a:pPr/>
              <a:t>‹#›</a:t>
            </a:fld>
            <a:r>
              <a:rPr lang="zh-CN" altLang="en-US" dirty="0" smtClean="0">
                <a:ea typeface="宋体" panose="02010600030101010101" pitchFamily="2" charset="-122"/>
              </a:rPr>
              <a:t>页 共</a:t>
            </a:r>
            <a:r>
              <a:rPr lang="en-US" altLang="zh-CN" dirty="0" smtClean="0">
                <a:ea typeface="宋体" panose="02010600030101010101" pitchFamily="2" charset="-122"/>
              </a:rPr>
              <a:t>22</a:t>
            </a:r>
            <a:r>
              <a:rPr lang="zh-CN" altLang="en-US" dirty="0"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738802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241155" y="6684645"/>
            <a:ext cx="2743835" cy="260985"/>
          </a:xfrm>
          <a:prstGeom prst="rect">
            <a:avLst/>
          </a:prstGeom>
        </p:spPr>
        <p:txBody>
          <a:bodyPr vert="horz" lIns="91440" tIns="45720" rIns="91440" bIns="45720" rtlCol="0" anchor="ctr"/>
          <a:lstStyle>
            <a:lvl1pPr algn="r">
              <a:defRPr sz="1200">
                <a:solidFill>
                  <a:schemeClr val="bg1"/>
                </a:solidFill>
              </a:defRPr>
            </a:lvl1pPr>
          </a:lstStyle>
          <a:p>
            <a:pPr defTabSz="457200" eaLnBrk="1" hangingPunct="1">
              <a:defRPr/>
            </a:pPr>
            <a:r>
              <a:rPr lang="zh-CN" altLang="en-US" b="0" dirty="0" smtClean="0">
                <a:solidFill>
                  <a:srgbClr val="FFFFFF"/>
                </a:solidFill>
                <a:latin typeface="Times New Roman" panose="02020603050405020304" pitchFamily="18" charset="0"/>
                <a:sym typeface="+mn-ea"/>
              </a:rPr>
              <a:t>第</a:t>
            </a:r>
            <a:fld id="{7D9BB5D0-35E4-459D-AEF3-FE4D7C45CC19}" type="slidenum">
              <a:rPr lang="zh-CN" altLang="en-US" b="0" smtClean="0">
                <a:solidFill>
                  <a:srgbClr val="FFFFFF"/>
                </a:solidFill>
                <a:latin typeface="Times New Roman" panose="02020603050405020304" pitchFamily="18" charset="0"/>
              </a:rPr>
              <a:pPr defTabSz="457200" eaLnBrk="1" hangingPunct="1">
                <a:defRPr/>
              </a:pPr>
              <a:t>‹#›</a:t>
            </a:fld>
            <a:r>
              <a:rPr lang="zh-CN" altLang="en-US" b="0" dirty="0" smtClean="0">
                <a:solidFill>
                  <a:srgbClr val="FFFFFF"/>
                </a:solidFill>
                <a:latin typeface="Times New Roman" panose="02020603050405020304" pitchFamily="18" charset="0"/>
                <a:sym typeface="+mn-ea"/>
              </a:rPr>
              <a:t>页/共</a:t>
            </a:r>
            <a:r>
              <a:rPr lang="en-US" altLang="zh-CN" b="0" dirty="0" smtClean="0">
                <a:solidFill>
                  <a:srgbClr val="FFFFFF"/>
                </a:solidFill>
                <a:latin typeface="Times New Roman" panose="02020603050405020304" pitchFamily="18" charset="0"/>
                <a:sym typeface="+mn-ea"/>
              </a:rPr>
              <a:t>27</a:t>
            </a:r>
            <a:r>
              <a:rPr lang="zh-CN" altLang="en-US" b="0" dirty="0" smtClean="0">
                <a:solidFill>
                  <a:srgbClr val="FFFFFF"/>
                </a:solidFill>
                <a:latin typeface="Times New Roman" panose="02020603050405020304" pitchFamily="18" charset="0"/>
                <a:sym typeface="+mn-ea"/>
              </a:rPr>
              <a:t>页</a:t>
            </a:r>
            <a:endParaRPr lang="en-US" altLang="zh-CN" b="0" dirty="0" smtClean="0">
              <a:solidFill>
                <a:srgbClr val="FFFFFF"/>
              </a:solidFill>
              <a:latin typeface="Times New Roman" panose="02020603050405020304" pitchFamily="18" charset="0"/>
            </a:endParaRPr>
          </a:p>
          <a:p>
            <a:pPr defTabSz="457200" eaLnBrk="1" hangingPunct="1">
              <a:defRPr/>
            </a:pPr>
            <a:endParaRPr lang="en-US" altLang="zh-CN" b="0"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2263138697"/>
      </p:ext>
    </p:extLst>
  </p:cSld>
  <p:clrMap bg1="lt1" tx1="dk1" bg2="lt2" tx2="dk2" accent1="accent1" accent2="accent2" accent3="accent3" accent4="accent4" accent5="accent5" accent6="accent6" hlink="hlink" folHlink="folHlink"/>
  <p:sldLayoutIdLst>
    <p:sldLayoutId id="2147483652" r:id="rId1"/>
  </p:sldLayoutIdLst>
  <p:timing>
    <p:tnLst>
      <p:par>
        <p:cTn id="1" dur="indefinite" restart="never" nodeType="tmRoot"/>
      </p:par>
    </p:tnLst>
  </p:timing>
  <p:hf hdr="0" ftr="0" dt="0"/>
  <p:txStyles>
    <p:titleStyle>
      <a:lvl1pPr algn="ctr" rtl="0" fontAlgn="base">
        <a:spcBef>
          <a:spcPct val="0"/>
        </a:spcBef>
        <a:spcAft>
          <a:spcPct val="0"/>
        </a:spcAft>
        <a:defRPr sz="4400" b="1">
          <a:solidFill>
            <a:schemeClr val="accent2"/>
          </a:solidFill>
          <a:latin typeface="+mj-lt"/>
          <a:ea typeface="+mj-ea"/>
          <a:cs typeface="+mj-cs"/>
        </a:defRPr>
      </a:lvl1pPr>
      <a:lvl2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2pPr>
      <a:lvl3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3pPr>
      <a:lvl4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4pPr>
      <a:lvl5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5pPr>
      <a:lvl6pPr marL="4572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6pPr>
      <a:lvl7pPr marL="9144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7pPr>
      <a:lvl8pPr marL="13716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8pPr>
      <a:lvl9pPr marL="18288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9" name="圆角矩形 18"/>
          <p:cNvSpPr/>
          <p:nvPr/>
        </p:nvSpPr>
        <p:spPr bwMode="auto">
          <a:xfrm>
            <a:off x="767409" y="2204864"/>
            <a:ext cx="10801200"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本章导引</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pPr indent="720090" algn="just" eaLnBrk="1">
              <a:spcAft>
                <a:spcPts val="0"/>
              </a:spcAft>
            </a:pPr>
            <a:r>
              <a:rPr lang="zh-CN" altLang="en-US" sz="2800" dirty="0">
                <a:solidFill>
                  <a:schemeClr val="bg1"/>
                </a:solidFill>
                <a:latin typeface="+mn-lt"/>
                <a:ea typeface="宋体" panose="02010600030101010101" pitchFamily="2" charset="-122"/>
              </a:rPr>
              <a:t>对应用程序设计来说，</a:t>
            </a:r>
            <a:r>
              <a:rPr lang="en-US" altLang="zh-CN" sz="2800" dirty="0">
                <a:solidFill>
                  <a:schemeClr val="bg1"/>
                </a:solidFill>
                <a:latin typeface="+mn-lt"/>
                <a:ea typeface="宋体" panose="02010600030101010101" pitchFamily="2" charset="-122"/>
              </a:rPr>
              <a:t>RTOS</a:t>
            </a:r>
            <a:r>
              <a:rPr lang="zh-CN" altLang="en-US" sz="2800" dirty="0">
                <a:solidFill>
                  <a:schemeClr val="bg1"/>
                </a:solidFill>
                <a:latin typeface="+mn-lt"/>
                <a:ea typeface="宋体" panose="02010600030101010101" pitchFamily="2" charset="-122"/>
              </a:rPr>
              <a:t>是一种工具，是为应用程序服务的，它不该成为应用程序的负担。而我们必须基本掌握这个工具的使用方法，才能使它为我们服务，否则它会成为负担。本章详细介绍</a:t>
            </a:r>
            <a:r>
              <a:rPr lang="zh-CN" altLang="en-US" sz="2800" dirty="0">
                <a:solidFill>
                  <a:srgbClr val="FF0000"/>
                </a:solidFill>
                <a:latin typeface="+mn-lt"/>
                <a:ea typeface="宋体" panose="02010600030101010101" pitchFamily="2" charset="-122"/>
              </a:rPr>
              <a:t>中断系统、时间嘀嗒、延时函数、调度策略、线程优先级和常用列表</a:t>
            </a:r>
            <a:r>
              <a:rPr lang="zh-CN" altLang="en-US" sz="2800" dirty="0">
                <a:solidFill>
                  <a:schemeClr val="bg1"/>
                </a:solidFill>
                <a:latin typeface="+mn-lt"/>
                <a:ea typeface="宋体" panose="02010600030101010101" pitchFamily="2" charset="-122"/>
              </a:rPr>
              <a:t>等</a:t>
            </a:r>
            <a:r>
              <a:rPr lang="en-US" altLang="zh-CN" sz="2800" dirty="0">
                <a:solidFill>
                  <a:schemeClr val="bg1"/>
                </a:solidFill>
                <a:latin typeface="+mn-lt"/>
                <a:ea typeface="宋体" panose="02010600030101010101" pitchFamily="2" charset="-122"/>
              </a:rPr>
              <a:t>RTOS</a:t>
            </a:r>
            <a:r>
              <a:rPr lang="zh-CN" altLang="en-US" sz="2800" dirty="0">
                <a:solidFill>
                  <a:schemeClr val="bg1"/>
                </a:solidFill>
                <a:latin typeface="+mn-lt"/>
                <a:ea typeface="宋体" panose="02010600030101010101" pitchFamily="2" charset="-122"/>
              </a:rPr>
              <a:t>下应用程序的基本要素，带领大家掌握</a:t>
            </a:r>
            <a:r>
              <a:rPr lang="en-US" altLang="zh-CN" sz="2800" dirty="0">
                <a:solidFill>
                  <a:schemeClr val="bg1"/>
                </a:solidFill>
                <a:latin typeface="+mn-lt"/>
                <a:ea typeface="宋体" panose="02010600030101010101" pitchFamily="2" charset="-122"/>
              </a:rPr>
              <a:t>RTOS</a:t>
            </a:r>
            <a:r>
              <a:rPr lang="zh-CN" altLang="en-US" sz="2800" dirty="0">
                <a:solidFill>
                  <a:schemeClr val="bg1"/>
                </a:solidFill>
                <a:latin typeface="+mn-lt"/>
                <a:ea typeface="宋体" panose="02010600030101010101" pitchFamily="2" charset="-122"/>
              </a:rPr>
              <a:t>的使用方法。</a:t>
            </a:r>
          </a:p>
        </p:txBody>
      </p:sp>
      <p:sp>
        <p:nvSpPr>
          <p:cNvPr id="9" name="圆角矩形 10"/>
          <p:cNvSpPr/>
          <p:nvPr/>
        </p:nvSpPr>
        <p:spPr bwMode="auto">
          <a:xfrm>
            <a:off x="767409" y="1109754"/>
            <a:ext cx="10801200" cy="717857"/>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smtClean="0">
                <a:solidFill>
                  <a:srgbClr val="FFFF00"/>
                </a:solidFill>
                <a:latin typeface="+mn-lt"/>
                <a:ea typeface="黑体" panose="02010609060101010101" pitchFamily="49" charset="-122"/>
              </a:rPr>
              <a:t>第</a:t>
            </a:r>
            <a:r>
              <a:rPr lang="en-US" altLang="zh-CN" sz="3600" b="0" dirty="0" smtClean="0">
                <a:solidFill>
                  <a:srgbClr val="FFFF00"/>
                </a:solidFill>
                <a:latin typeface="+mn-lt"/>
                <a:ea typeface="黑体" panose="02010609060101010101" pitchFamily="49" charset="-122"/>
              </a:rPr>
              <a:t>3</a:t>
            </a:r>
            <a:r>
              <a:rPr lang="zh-CN" altLang="en-US" sz="3600" b="0" dirty="0" smtClean="0">
                <a:solidFill>
                  <a:srgbClr val="FFFF00"/>
                </a:solidFill>
                <a:latin typeface="+mn-lt"/>
                <a:ea typeface="黑体" panose="02010609060101010101" pitchFamily="49" charset="-122"/>
              </a:rPr>
              <a:t>章 </a:t>
            </a:r>
            <a:r>
              <a:rPr lang="en-US" altLang="zh-CN" sz="3600" b="0" dirty="0">
                <a:solidFill>
                  <a:srgbClr val="FFFF00"/>
                </a:solidFill>
                <a:latin typeface="+mn-lt"/>
                <a:ea typeface="黑体" panose="02010609060101010101" pitchFamily="49" charset="-122"/>
              </a:rPr>
              <a:t>RTOS</a:t>
            </a:r>
            <a:r>
              <a:rPr lang="zh-CN" altLang="en-US" sz="3600" b="0" dirty="0">
                <a:solidFill>
                  <a:srgbClr val="FFFF00"/>
                </a:solidFill>
                <a:latin typeface="+mn-lt"/>
                <a:ea typeface="黑体" panose="02010609060101010101" pitchFamily="49" charset="-122"/>
              </a:rPr>
              <a:t>下应用程序的基本要素</a:t>
            </a:r>
          </a:p>
        </p:txBody>
      </p:sp>
    </p:spTree>
    <p:extLst>
      <p:ext uri="{BB962C8B-B14F-4D97-AF65-F5344CB8AC3E}">
        <p14:creationId xmlns:p14="http://schemas.microsoft.com/office/powerpoint/2010/main" val="10985097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564370" y="2689094"/>
            <a:ext cx="11040110"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pPr>
            <a:r>
              <a:rPr lang="zh-CN" altLang="en-US" sz="2800" dirty="0">
                <a:solidFill>
                  <a:srgbClr val="FFFF00"/>
                </a:solidFill>
                <a:ea typeface="宋体" panose="02010600030101010101" pitchFamily="2" charset="-122"/>
              </a:rPr>
              <a:t>时钟嘀嗒</a:t>
            </a:r>
            <a:r>
              <a:rPr lang="zh-CN" altLang="en-US" sz="2800" dirty="0">
                <a:solidFill>
                  <a:schemeClr val="bg1"/>
                </a:solidFill>
                <a:ea typeface="宋体" panose="02010600030101010101" pitchFamily="2" charset="-122"/>
              </a:rPr>
              <a:t>（</a:t>
            </a:r>
            <a:r>
              <a:rPr lang="en-US" altLang="zh-CN" sz="2800" dirty="0">
                <a:solidFill>
                  <a:schemeClr val="bg1"/>
                </a:solidFill>
                <a:latin typeface="+mn-lt"/>
                <a:ea typeface="宋体" panose="02010600030101010101" pitchFamily="2" charset="-122"/>
              </a:rPr>
              <a:t>Time tick</a:t>
            </a:r>
            <a:r>
              <a:rPr lang="zh-CN" altLang="en-US" sz="2800" dirty="0">
                <a:solidFill>
                  <a:schemeClr val="bg1"/>
                </a:solidFill>
                <a:ea typeface="宋体" panose="02010600030101010101" pitchFamily="2" charset="-122"/>
              </a:rPr>
              <a:t>），是</a:t>
            </a:r>
            <a:r>
              <a:rPr lang="en-US" altLang="zh-CN" sz="2800" dirty="0">
                <a:solidFill>
                  <a:schemeClr val="bg1"/>
                </a:solidFill>
                <a:latin typeface="+mn-lt"/>
                <a:ea typeface="宋体" panose="02010600030101010101" pitchFamily="2" charset="-122"/>
              </a:rPr>
              <a:t>RTOS</a:t>
            </a:r>
            <a:r>
              <a:rPr lang="zh-CN" altLang="en-US" sz="2800" dirty="0">
                <a:solidFill>
                  <a:schemeClr val="bg1"/>
                </a:solidFill>
                <a:ea typeface="宋体" panose="02010600030101010101" pitchFamily="2" charset="-122"/>
              </a:rPr>
              <a:t>中时间的</a:t>
            </a:r>
            <a:r>
              <a:rPr lang="zh-CN" altLang="en-US" sz="2800" dirty="0">
                <a:solidFill>
                  <a:srgbClr val="FFFF00"/>
                </a:solidFill>
                <a:ea typeface="宋体" panose="02010600030101010101" pitchFamily="2" charset="-122"/>
              </a:rPr>
              <a:t>最小度量单位</a:t>
            </a:r>
            <a:r>
              <a:rPr lang="en-US" altLang="zh-CN" sz="2800" dirty="0">
                <a:solidFill>
                  <a:schemeClr val="bg1"/>
                </a:solidFill>
                <a:ea typeface="宋体" panose="02010600030101010101" pitchFamily="2" charset="-122"/>
              </a:rPr>
              <a:t>,</a:t>
            </a:r>
            <a:r>
              <a:rPr lang="zh-CN" altLang="en-US" sz="2800" dirty="0">
                <a:solidFill>
                  <a:schemeClr val="bg1"/>
                </a:solidFill>
                <a:ea typeface="宋体" panose="02010600030101010101" pitchFamily="2" charset="-122"/>
              </a:rPr>
              <a:t>是线程调度的</a:t>
            </a:r>
            <a:r>
              <a:rPr lang="zh-CN" altLang="en-US" sz="2800" dirty="0">
                <a:solidFill>
                  <a:srgbClr val="FFFF00"/>
                </a:solidFill>
                <a:ea typeface="宋体" panose="02010600030101010101" pitchFamily="2" charset="-122"/>
              </a:rPr>
              <a:t>基本时间单元</a:t>
            </a:r>
            <a:r>
              <a:rPr lang="zh-CN" altLang="en-US" sz="2800" dirty="0">
                <a:solidFill>
                  <a:schemeClr val="bg1"/>
                </a:solidFill>
                <a:ea typeface="宋体" panose="02010600030101010101" pitchFamily="2" charset="-122"/>
              </a:rPr>
              <a:t>。主要用于系统计时、线程调度等。要进行线程切换，至少等一个时间嘀嗒。</a:t>
            </a:r>
            <a:endParaRPr lang="en-US" altLang="zh-CN" sz="2800" dirty="0">
              <a:solidFill>
                <a:schemeClr val="bg1"/>
              </a:solidFill>
              <a:ea typeface="宋体" panose="02010600030101010101" pitchFamily="2" charset="-122"/>
            </a:endParaRPr>
          </a:p>
          <a:p>
            <a:pPr indent="720090" algn="just" eaLnBrk="1">
              <a:spcAft>
                <a:spcPts val="0"/>
              </a:spcAft>
              <a:buClrTx/>
              <a:buSzTx/>
              <a:buFontTx/>
            </a:pPr>
            <a:r>
              <a:rPr lang="zh-CN" altLang="en-US" sz="2800" dirty="0">
                <a:solidFill>
                  <a:schemeClr val="bg1"/>
                </a:solidFill>
                <a:ea typeface="宋体" panose="02010600030101010101" pitchFamily="2" charset="-122"/>
              </a:rPr>
              <a:t>时钟嘀嗒由硬件定时器产生，一般以</a:t>
            </a:r>
            <a:r>
              <a:rPr lang="zh-CN" altLang="en-US" sz="2800" dirty="0">
                <a:solidFill>
                  <a:srgbClr val="FFFF00"/>
                </a:solidFill>
                <a:ea typeface="宋体" panose="02010600030101010101" pitchFamily="2" charset="-122"/>
              </a:rPr>
              <a:t>毫秒（</a:t>
            </a:r>
            <a:r>
              <a:rPr lang="en-US" altLang="zh-CN" sz="2800" dirty="0" err="1">
                <a:solidFill>
                  <a:srgbClr val="FFFF00"/>
                </a:solidFill>
                <a:latin typeface="+mn-lt"/>
                <a:ea typeface="宋体" panose="02010600030101010101" pitchFamily="2" charset="-122"/>
              </a:rPr>
              <a:t>ms</a:t>
            </a:r>
            <a:r>
              <a:rPr lang="zh-CN" altLang="en-US" sz="2800" dirty="0">
                <a:solidFill>
                  <a:srgbClr val="FFFF00"/>
                </a:solidFill>
                <a:ea typeface="宋体" panose="02010600030101010101" pitchFamily="2" charset="-122"/>
              </a:rPr>
              <a:t>）</a:t>
            </a:r>
            <a:r>
              <a:rPr lang="zh-CN" altLang="en-US" sz="2800" dirty="0">
                <a:solidFill>
                  <a:schemeClr val="bg1"/>
                </a:solidFill>
                <a:ea typeface="宋体" panose="02010600030101010101" pitchFamily="2" charset="-122"/>
              </a:rPr>
              <a:t>为单位。在</a:t>
            </a:r>
            <a:r>
              <a:rPr lang="en-US" altLang="zh-CN" sz="2800" dirty="0">
                <a:solidFill>
                  <a:schemeClr val="bg1"/>
                </a:solidFill>
                <a:latin typeface="+mn-lt"/>
                <a:ea typeface="宋体" panose="02010600030101010101" pitchFamily="2" charset="-122"/>
              </a:rPr>
              <a:t>RT-Thread</a:t>
            </a:r>
            <a:r>
              <a:rPr lang="zh-CN" altLang="en-US" sz="2800" dirty="0">
                <a:solidFill>
                  <a:schemeClr val="bg1"/>
                </a:solidFill>
                <a:ea typeface="宋体" panose="02010600030101010101" pitchFamily="2" charset="-122"/>
              </a:rPr>
              <a:t>中，由于</a:t>
            </a:r>
            <a:r>
              <a:rPr lang="en-US" altLang="zh-CN" sz="2800" dirty="0">
                <a:solidFill>
                  <a:schemeClr val="bg1"/>
                </a:solidFill>
                <a:latin typeface="+mn-lt"/>
                <a:ea typeface="宋体" panose="02010600030101010101" pitchFamily="2" charset="-122"/>
              </a:rPr>
              <a:t>Arm Cortex-M</a:t>
            </a:r>
            <a:r>
              <a:rPr lang="zh-CN" altLang="en-US" sz="2800" dirty="0">
                <a:solidFill>
                  <a:schemeClr val="bg1"/>
                </a:solidFill>
                <a:ea typeface="宋体" panose="02010600030101010101" pitchFamily="2" charset="-122"/>
              </a:rPr>
              <a:t>内核中含有</a:t>
            </a:r>
            <a:r>
              <a:rPr lang="en-US" altLang="zh-CN" sz="2800" dirty="0" err="1">
                <a:solidFill>
                  <a:schemeClr val="bg1"/>
                </a:solidFill>
                <a:latin typeface="+mn-lt"/>
                <a:ea typeface="宋体" panose="02010600030101010101" pitchFamily="2" charset="-122"/>
              </a:rPr>
              <a:t>SysTick</a:t>
            </a:r>
            <a:r>
              <a:rPr lang="zh-CN" altLang="en-US" sz="2800" dirty="0">
                <a:solidFill>
                  <a:schemeClr val="bg1"/>
                </a:solidFill>
                <a:ea typeface="宋体" panose="02010600030101010101" pitchFamily="2" charset="-122"/>
              </a:rPr>
              <a:t>定时器，为了操作系统在芯片之间移植方便，时钟嘀嗒由对</a:t>
            </a:r>
            <a:r>
              <a:rPr lang="en-US" altLang="zh-CN" sz="2800" dirty="0" err="1">
                <a:solidFill>
                  <a:schemeClr val="bg1"/>
                </a:solidFill>
                <a:latin typeface="+mn-lt"/>
                <a:ea typeface="宋体" panose="02010600030101010101" pitchFamily="2" charset="-122"/>
              </a:rPr>
              <a:t>SysTick</a:t>
            </a:r>
            <a:r>
              <a:rPr lang="zh-CN" altLang="en-US" sz="2800" dirty="0">
                <a:solidFill>
                  <a:schemeClr val="bg1"/>
                </a:solidFill>
                <a:ea typeface="宋体" panose="02010600030101010101" pitchFamily="2" charset="-122"/>
              </a:rPr>
              <a:t>定时器编程产生。</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401833" y="1140542"/>
            <a:ext cx="11202648"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3.2 </a:t>
            </a:r>
            <a:r>
              <a:rPr lang="zh-CN" altLang="en-US" sz="3600" b="0" dirty="0">
                <a:solidFill>
                  <a:schemeClr val="accent6"/>
                </a:solidFill>
                <a:latin typeface="+mn-lt"/>
                <a:ea typeface="黑体" panose="02010609060101010101" pitchFamily="49" charset="-122"/>
              </a:rPr>
              <a:t>时间嘀嗒与延时函数</a:t>
            </a:r>
          </a:p>
        </p:txBody>
      </p:sp>
      <p:sp>
        <p:nvSpPr>
          <p:cNvPr id="9" name="圆角矩形 8"/>
          <p:cNvSpPr/>
          <p:nvPr/>
        </p:nvSpPr>
        <p:spPr bwMode="auto">
          <a:xfrm>
            <a:off x="401833" y="2014861"/>
            <a:ext cx="888111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3.2.1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时间嘀嗒</a:t>
            </a:r>
            <a:r>
              <a:rPr lang="zh-CN" altLang="en-US" sz="2800" b="0" dirty="0">
                <a:solidFill>
                  <a:srgbClr val="FF0000"/>
                </a:solidFill>
                <a:latin typeface="+mn-lt"/>
                <a:ea typeface="黑体" panose="02010609060101010101" pitchFamily="49" charset="-122"/>
                <a:sym typeface="+mn-ea"/>
              </a:rPr>
              <a:t>（重点）</a:t>
            </a:r>
            <a:endParaRPr lang="zh-CN" altLang="en-US" sz="2800" b="0" dirty="0">
              <a:solidFill>
                <a:srgbClr val="FF0000"/>
              </a:solidFill>
              <a:latin typeface="+mn-lt"/>
              <a:ea typeface="黑体" panose="02010609060101010101" pitchFamily="49" charset="-122"/>
            </a:endParaRPr>
          </a:p>
          <a:p>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9</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6164380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圆角矩形 2"/>
          <p:cNvSpPr/>
          <p:nvPr/>
        </p:nvSpPr>
        <p:spPr bwMode="auto">
          <a:xfrm>
            <a:off x="594120" y="1505684"/>
            <a:ext cx="11040110"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mn-lt"/>
                <a:ea typeface="黑体" panose="02010609060101010101" pitchFamily="49" charset="-122"/>
              </a:rPr>
              <a:t>1</a:t>
            </a:r>
            <a:r>
              <a:rPr lang="zh-CN" altLang="zh-CN" sz="2800" b="0" dirty="0">
                <a:solidFill>
                  <a:srgbClr val="FFFF00"/>
                </a:solidFill>
                <a:latin typeface="+mn-lt"/>
                <a:ea typeface="黑体" panose="02010609060101010101" pitchFamily="49" charset="-122"/>
              </a:rPr>
              <a:t>．</a:t>
            </a:r>
            <a:r>
              <a:rPr lang="en-US" altLang="zh-CN" sz="2800" b="0" dirty="0">
                <a:solidFill>
                  <a:srgbClr val="FFFF00"/>
                </a:solidFill>
                <a:latin typeface="+mn-lt"/>
                <a:ea typeface="黑体" panose="02010609060101010101" pitchFamily="49" charset="-122"/>
              </a:rPr>
              <a:t>RTOS</a:t>
            </a:r>
            <a:r>
              <a:rPr lang="zh-CN" altLang="zh-CN" sz="2800" b="0" dirty="0">
                <a:solidFill>
                  <a:srgbClr val="FFFF00"/>
                </a:solidFill>
                <a:latin typeface="+mn-lt"/>
                <a:ea typeface="黑体" panose="02010609060101010101" pitchFamily="49" charset="-122"/>
              </a:rPr>
              <a:t>下延时函数的基本内涵</a:t>
            </a:r>
          </a:p>
          <a:p>
            <a:pPr indent="720090" algn="just" eaLnBrk="1">
              <a:spcAft>
                <a:spcPts val="0"/>
              </a:spcAft>
            </a:pPr>
            <a:r>
              <a:rPr lang="zh-CN" altLang="en-US" sz="2800" dirty="0" smtClean="0">
                <a:solidFill>
                  <a:schemeClr val="bg1"/>
                </a:solidFill>
                <a:latin typeface="+mn-lt"/>
                <a:ea typeface="宋体" panose="02010600030101010101" pitchFamily="2" charset="-122"/>
              </a:rPr>
              <a:t>在</a:t>
            </a:r>
            <a:r>
              <a:rPr lang="zh-CN" altLang="en-US" sz="2800" dirty="0">
                <a:solidFill>
                  <a:schemeClr val="bg1"/>
                </a:solidFill>
                <a:latin typeface="+mn-lt"/>
                <a:ea typeface="宋体" panose="02010600030101010101" pitchFamily="2" charset="-122"/>
              </a:rPr>
              <a:t>有操作系统的情况下，线程一般不采用</a:t>
            </a:r>
            <a:r>
              <a:rPr lang="zh-CN" altLang="en-US" sz="2800" dirty="0">
                <a:solidFill>
                  <a:srgbClr val="FFFF00"/>
                </a:solidFill>
                <a:latin typeface="+mn-lt"/>
                <a:ea typeface="宋体" panose="02010600030101010101" pitchFamily="2" charset="-122"/>
              </a:rPr>
              <a:t>原地空跑</a:t>
            </a:r>
            <a:r>
              <a:rPr lang="zh-CN" altLang="en-US" sz="2800" dirty="0">
                <a:solidFill>
                  <a:schemeClr val="bg1"/>
                </a:solidFill>
                <a:latin typeface="+mn-lt"/>
                <a:ea typeface="宋体" panose="02010600030101010101" pitchFamily="2" charset="-122"/>
              </a:rPr>
              <a:t>（</a:t>
            </a:r>
            <a:r>
              <a:rPr lang="zh-CN" altLang="en-US" sz="2800" dirty="0">
                <a:solidFill>
                  <a:srgbClr val="FFFF00"/>
                </a:solidFill>
                <a:latin typeface="+mn-lt"/>
                <a:ea typeface="宋体" panose="02010600030101010101" pitchFamily="2" charset="-122"/>
              </a:rPr>
              <a:t>空循环</a:t>
            </a:r>
            <a:r>
              <a:rPr lang="zh-CN" altLang="en-US" sz="2800" dirty="0">
                <a:solidFill>
                  <a:schemeClr val="bg1"/>
                </a:solidFill>
                <a:latin typeface="+mn-lt"/>
                <a:ea typeface="宋体" panose="02010600030101010101" pitchFamily="2" charset="-122"/>
              </a:rPr>
              <a:t>）的方式进行延时（</a:t>
            </a:r>
            <a:r>
              <a:rPr lang="zh-CN" altLang="en-US" sz="2800" dirty="0">
                <a:solidFill>
                  <a:srgbClr val="FFFF00"/>
                </a:solidFill>
                <a:latin typeface="+mn-lt"/>
                <a:ea typeface="宋体" panose="02010600030101010101" pitchFamily="2" charset="-122"/>
              </a:rPr>
              <a:t>该方式线程仍然占用</a:t>
            </a:r>
            <a:r>
              <a:rPr lang="en-US" altLang="zh-CN" sz="2800" dirty="0">
                <a:solidFill>
                  <a:srgbClr val="FFFF00"/>
                </a:solidFill>
                <a:latin typeface="+mn-lt"/>
                <a:ea typeface="宋体" panose="02010600030101010101" pitchFamily="2" charset="-122"/>
              </a:rPr>
              <a:t>CPU</a:t>
            </a:r>
            <a:r>
              <a:rPr lang="zh-CN" altLang="en-US" sz="2800" dirty="0">
                <a:solidFill>
                  <a:srgbClr val="FFFF00"/>
                </a:solidFill>
                <a:latin typeface="+mn-lt"/>
                <a:ea typeface="宋体" panose="02010600030101010101" pitchFamily="2" charset="-122"/>
              </a:rPr>
              <a:t>的使用权</a:t>
            </a:r>
            <a:r>
              <a:rPr lang="zh-CN" altLang="en-US" sz="2800" dirty="0">
                <a:solidFill>
                  <a:schemeClr val="bg1"/>
                </a:solidFill>
                <a:latin typeface="+mn-lt"/>
                <a:ea typeface="宋体" panose="02010600030101010101" pitchFamily="2" charset="-122"/>
              </a:rPr>
              <a:t>），而往往会使用到</a:t>
            </a:r>
            <a:r>
              <a:rPr lang="zh-CN" altLang="en-US" sz="2800" dirty="0">
                <a:solidFill>
                  <a:srgbClr val="FFFF00"/>
                </a:solidFill>
                <a:latin typeface="+mn-lt"/>
                <a:ea typeface="宋体" panose="02010600030101010101" pitchFamily="2" charset="-122"/>
              </a:rPr>
              <a:t>延时函数</a:t>
            </a:r>
            <a:r>
              <a:rPr lang="zh-CN" altLang="en-US" sz="2800" dirty="0">
                <a:solidFill>
                  <a:schemeClr val="bg1"/>
                </a:solidFill>
                <a:latin typeface="+mn-lt"/>
                <a:ea typeface="宋体" panose="02010600030101010101" pitchFamily="2" charset="-122"/>
              </a:rPr>
              <a:t>（</a:t>
            </a:r>
            <a:r>
              <a:rPr lang="zh-CN" altLang="en-US" sz="2800" dirty="0">
                <a:solidFill>
                  <a:srgbClr val="FFFF00"/>
                </a:solidFill>
                <a:latin typeface="+mn-lt"/>
                <a:ea typeface="宋体" panose="02010600030101010101" pitchFamily="2" charset="-122"/>
              </a:rPr>
              <a:t>该方式线程会让出</a:t>
            </a:r>
            <a:r>
              <a:rPr lang="en-US" altLang="zh-CN" sz="2800" dirty="0">
                <a:solidFill>
                  <a:srgbClr val="FFFF00"/>
                </a:solidFill>
                <a:latin typeface="+mn-lt"/>
                <a:ea typeface="宋体" panose="02010600030101010101" pitchFamily="2" charset="-122"/>
              </a:rPr>
              <a:t>CPU</a:t>
            </a:r>
            <a:r>
              <a:rPr lang="zh-CN" altLang="en-US" sz="2800" dirty="0">
                <a:solidFill>
                  <a:srgbClr val="FFFF00"/>
                </a:solidFill>
                <a:latin typeface="+mn-lt"/>
                <a:ea typeface="宋体" panose="02010600030101010101" pitchFamily="2" charset="-122"/>
              </a:rPr>
              <a:t>使用权</a:t>
            </a:r>
            <a:r>
              <a:rPr lang="zh-CN" altLang="en-US" sz="2800" dirty="0">
                <a:solidFill>
                  <a:schemeClr val="bg1"/>
                </a:solidFill>
                <a:latin typeface="+mn-lt"/>
                <a:ea typeface="宋体" panose="02010600030101010101" pitchFamily="2" charset="-122"/>
              </a:rPr>
              <a:t>），通过使用延时列表管理延时线程，从而实现对线程的延时</a:t>
            </a:r>
            <a:r>
              <a:rPr lang="zh-CN" altLang="en-US" sz="2800" dirty="0" smtClean="0">
                <a:solidFill>
                  <a:schemeClr val="bg1"/>
                </a:solidFill>
                <a:latin typeface="+mn-lt"/>
                <a:ea typeface="宋体" panose="02010600030101010101" pitchFamily="2" charset="-122"/>
              </a:rPr>
              <a:t>。</a:t>
            </a:r>
            <a:endParaRPr lang="en-US" altLang="zh-CN" sz="2800" dirty="0" smtClean="0">
              <a:solidFill>
                <a:schemeClr val="bg1"/>
              </a:solidFill>
              <a:latin typeface="+mn-lt"/>
              <a:ea typeface="宋体" panose="02010600030101010101" pitchFamily="2" charset="-122"/>
            </a:endParaRPr>
          </a:p>
          <a:p>
            <a:pPr indent="720090" algn="just" eaLnBrk="1">
              <a:spcAft>
                <a:spcPts val="0"/>
              </a:spcAft>
            </a:pPr>
            <a:r>
              <a:rPr lang="zh-CN" altLang="en-US" sz="2800" dirty="0" smtClean="0">
                <a:solidFill>
                  <a:schemeClr val="bg1"/>
                </a:solidFill>
                <a:ea typeface="宋体" panose="02010600030101010101" pitchFamily="2" charset="-122"/>
              </a:rPr>
              <a:t>在</a:t>
            </a:r>
            <a:r>
              <a:rPr lang="en-US" altLang="zh-CN" sz="2800" dirty="0">
                <a:solidFill>
                  <a:schemeClr val="bg1"/>
                </a:solidFill>
                <a:latin typeface="+mn-lt"/>
                <a:ea typeface="宋体" panose="02010600030101010101" pitchFamily="2" charset="-122"/>
              </a:rPr>
              <a:t>RT-Thread</a:t>
            </a:r>
            <a:r>
              <a:rPr lang="zh-CN" altLang="en-US" sz="2800" dirty="0">
                <a:solidFill>
                  <a:schemeClr val="bg1"/>
                </a:solidFill>
                <a:ea typeface="宋体" panose="02010600030101010101" pitchFamily="2" charset="-122"/>
              </a:rPr>
              <a:t>中，提供了一个延时函数</a:t>
            </a:r>
            <a:r>
              <a:rPr lang="en-US" altLang="zh-CN" sz="2800" dirty="0" err="1">
                <a:solidFill>
                  <a:schemeClr val="bg1"/>
                </a:solidFill>
                <a:latin typeface="+mn-lt"/>
                <a:ea typeface="宋体" panose="02010600030101010101" pitchFamily="2" charset="-122"/>
              </a:rPr>
              <a:t>rt_thread_delay</a:t>
            </a:r>
            <a:r>
              <a:rPr lang="zh-CN" altLang="en-US" sz="2800" dirty="0">
                <a:solidFill>
                  <a:schemeClr val="bg1"/>
                </a:solidFill>
                <a:ea typeface="宋体" panose="02010600030101010101" pitchFamily="2" charset="-122"/>
              </a:rPr>
              <a:t>，为了直观与通用，</a:t>
            </a:r>
            <a:r>
              <a:rPr lang="zh-CN" altLang="en-US" sz="2800" dirty="0">
                <a:solidFill>
                  <a:srgbClr val="FFFF00"/>
                </a:solidFill>
                <a:ea typeface="宋体" panose="02010600030101010101" pitchFamily="2" charset="-122"/>
              </a:rPr>
              <a:t>在</a:t>
            </a:r>
            <a:r>
              <a:rPr lang="en-US" altLang="zh-CN" sz="2800" dirty="0" err="1">
                <a:solidFill>
                  <a:srgbClr val="FFFF00"/>
                </a:solidFill>
                <a:latin typeface="+mn-lt"/>
                <a:ea typeface="宋体" panose="02010600030101010101" pitchFamily="2" charset="-122"/>
              </a:rPr>
              <a:t>Os_United_API.h</a:t>
            </a:r>
            <a:r>
              <a:rPr lang="zh-CN" altLang="en-US" sz="2800" dirty="0">
                <a:solidFill>
                  <a:srgbClr val="FFFF00"/>
                </a:solidFill>
                <a:latin typeface="+mn-lt"/>
                <a:ea typeface="宋体" panose="02010600030101010101" pitchFamily="2" charset="-122"/>
              </a:rPr>
              <a:t>文件</a:t>
            </a:r>
            <a:r>
              <a:rPr lang="zh-CN" altLang="en-US" sz="2800" dirty="0">
                <a:solidFill>
                  <a:srgbClr val="FFFF00"/>
                </a:solidFill>
                <a:ea typeface="宋体" panose="02010600030101010101" pitchFamily="2" charset="-122"/>
              </a:rPr>
              <a:t>中将该函数宏定义为</a:t>
            </a:r>
            <a:r>
              <a:rPr lang="en-US" altLang="zh-CN" sz="2800" dirty="0" err="1">
                <a:solidFill>
                  <a:srgbClr val="FFFF00"/>
                </a:solidFill>
                <a:latin typeface="+mn-lt"/>
                <a:ea typeface="宋体" panose="02010600030101010101" pitchFamily="2" charset="-122"/>
              </a:rPr>
              <a:t>delay_ms</a:t>
            </a:r>
            <a:r>
              <a:rPr lang="zh-CN" altLang="en-US" sz="2800" dirty="0">
                <a:solidFill>
                  <a:schemeClr val="bg1"/>
                </a:solidFill>
                <a:ea typeface="宋体" panose="02010600030101010101" pitchFamily="2" charset="-122"/>
              </a:rPr>
              <a:t>。执行该函数时，将当前线程的定时器按其延时参数指示的时间插入到延时列表的相应位置，当延时时间到达时，线程进入就绪列表，等待</a:t>
            </a:r>
            <a:r>
              <a:rPr lang="en-US" altLang="zh-CN" sz="2800" dirty="0">
                <a:solidFill>
                  <a:schemeClr val="bg1"/>
                </a:solidFill>
                <a:latin typeface="+mn-lt"/>
                <a:ea typeface="宋体" panose="02010600030101010101" pitchFamily="2" charset="-122"/>
              </a:rPr>
              <a:t>RT-Thread</a:t>
            </a:r>
            <a:r>
              <a:rPr lang="zh-CN" altLang="en-US" sz="2800" dirty="0">
                <a:solidFill>
                  <a:schemeClr val="bg1"/>
                </a:solidFill>
                <a:ea typeface="宋体" panose="02010600030101010101" pitchFamily="2" charset="-122"/>
              </a:rPr>
              <a:t>调度运行。</a:t>
            </a:r>
          </a:p>
        </p:txBody>
      </p:sp>
      <p:sp>
        <p:nvSpPr>
          <p:cNvPr id="8" name="圆角矩形 7"/>
          <p:cNvSpPr/>
          <p:nvPr/>
        </p:nvSpPr>
        <p:spPr bwMode="auto">
          <a:xfrm>
            <a:off x="479377" y="883664"/>
            <a:ext cx="288032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3.2.2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延时函数</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10</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5542124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圆角矩形 2"/>
          <p:cNvSpPr/>
          <p:nvPr/>
        </p:nvSpPr>
        <p:spPr bwMode="auto">
          <a:xfrm>
            <a:off x="749406" y="1032146"/>
            <a:ext cx="10693188" cy="546063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mn-lt"/>
                <a:ea typeface="黑体" panose="02010609060101010101" pitchFamily="49" charset="-122"/>
              </a:rPr>
              <a:t>2</a:t>
            </a:r>
            <a:r>
              <a:rPr lang="zh-CN" altLang="zh-CN" sz="2800" b="0" dirty="0">
                <a:solidFill>
                  <a:srgbClr val="FFFF00"/>
                </a:solidFill>
                <a:latin typeface="+mn-lt"/>
                <a:ea typeface="黑体" panose="02010609060101010101" pitchFamily="49" charset="-122"/>
              </a:rPr>
              <a:t>．使用</a:t>
            </a:r>
            <a:r>
              <a:rPr lang="en-US" altLang="zh-CN" sz="2800" b="0" dirty="0">
                <a:solidFill>
                  <a:srgbClr val="FFFF00"/>
                </a:solidFill>
                <a:latin typeface="+mn-lt"/>
                <a:ea typeface="黑体" panose="02010609060101010101" pitchFamily="49" charset="-122"/>
              </a:rPr>
              <a:t>RTOS</a:t>
            </a:r>
            <a:r>
              <a:rPr lang="zh-CN" altLang="zh-CN" sz="2800" b="0" dirty="0">
                <a:solidFill>
                  <a:srgbClr val="FFFF00"/>
                </a:solidFill>
                <a:latin typeface="+mn-lt"/>
                <a:ea typeface="黑体" panose="02010609060101010101" pitchFamily="49" charset="-122"/>
              </a:rPr>
              <a:t>下延时函数的注意点</a:t>
            </a:r>
          </a:p>
          <a:p>
            <a:pPr indent="720090" algn="just" eaLnBrk="1">
              <a:spcAft>
                <a:spcPts val="0"/>
              </a:spcAft>
            </a:pPr>
            <a:r>
              <a:rPr lang="en-US" altLang="zh-CN" dirty="0">
                <a:solidFill>
                  <a:schemeClr val="bg1"/>
                </a:solidFill>
                <a:latin typeface="+mn-lt"/>
                <a:ea typeface="宋体" panose="02010600030101010101" pitchFamily="2" charset="-122"/>
              </a:rPr>
              <a:t>1</a:t>
            </a:r>
            <a:r>
              <a:rPr lang="zh-CN" altLang="en-US" dirty="0">
                <a:solidFill>
                  <a:schemeClr val="bg1"/>
                </a:solidFill>
                <a:latin typeface="+mn-lt"/>
                <a:ea typeface="宋体" panose="02010600030101010101" pitchFamily="2" charset="-122"/>
              </a:rPr>
              <a:t>）</a:t>
            </a:r>
            <a:r>
              <a:rPr lang="en-US" altLang="zh-CN" dirty="0" err="1">
                <a:solidFill>
                  <a:schemeClr val="bg1"/>
                </a:solidFill>
                <a:latin typeface="+mn-lt"/>
                <a:ea typeface="宋体" panose="02010600030101010101" pitchFamily="2" charset="-122"/>
              </a:rPr>
              <a:t>delay_ms</a:t>
            </a:r>
            <a:r>
              <a:rPr lang="zh-CN" altLang="en-US" dirty="0">
                <a:solidFill>
                  <a:schemeClr val="bg1"/>
                </a:solidFill>
                <a:latin typeface="+mn-lt"/>
                <a:ea typeface="宋体" panose="02010600030101010101" pitchFamily="2" charset="-122"/>
              </a:rPr>
              <a:t>只能用在对时间精度要求不高或者时间间隔较长的场合</a:t>
            </a:r>
            <a:r>
              <a:rPr lang="zh-CN" altLang="en-US" dirty="0" smtClean="0">
                <a:solidFill>
                  <a:schemeClr val="bg1"/>
                </a:solidFill>
                <a:latin typeface="+mn-lt"/>
                <a:ea typeface="宋体" panose="02010600030101010101" pitchFamily="2" charset="-122"/>
              </a:rPr>
              <a:t>。延时</a:t>
            </a:r>
            <a:r>
              <a:rPr lang="zh-CN" altLang="en-US" dirty="0">
                <a:solidFill>
                  <a:schemeClr val="bg1"/>
                </a:solidFill>
                <a:latin typeface="+mn-lt"/>
                <a:ea typeface="宋体" panose="02010600030101010101" pitchFamily="2" charset="-122"/>
              </a:rPr>
              <a:t>时长</a:t>
            </a:r>
            <a:r>
              <a:rPr lang="zh-CN" altLang="en-US" dirty="0" smtClean="0">
                <a:solidFill>
                  <a:schemeClr val="bg1"/>
                </a:solidFill>
                <a:latin typeface="+mn-lt"/>
                <a:ea typeface="宋体" panose="02010600030101010101" pitchFamily="2" charset="-122"/>
              </a:rPr>
              <a:t>参数以</a:t>
            </a:r>
            <a:r>
              <a:rPr lang="zh-CN" altLang="en-US" dirty="0">
                <a:solidFill>
                  <a:schemeClr val="bg1"/>
                </a:solidFill>
                <a:latin typeface="+mn-lt"/>
                <a:ea typeface="宋体" panose="02010600030101010101" pitchFamily="2" charset="-122"/>
              </a:rPr>
              <a:t>时钟嘀嗒为单位，在</a:t>
            </a:r>
            <a:r>
              <a:rPr lang="en-US" altLang="zh-CN" dirty="0">
                <a:solidFill>
                  <a:schemeClr val="bg1"/>
                </a:solidFill>
                <a:latin typeface="+mn-lt"/>
                <a:ea typeface="宋体" panose="02010600030101010101" pitchFamily="2" charset="-122"/>
              </a:rPr>
              <a:t>RT-Thread</a:t>
            </a:r>
            <a:r>
              <a:rPr lang="zh-CN" altLang="en-US" dirty="0">
                <a:solidFill>
                  <a:schemeClr val="bg1"/>
                </a:solidFill>
                <a:latin typeface="+mn-lt"/>
                <a:ea typeface="宋体" panose="02010600030101010101" pitchFamily="2" charset="-122"/>
              </a:rPr>
              <a:t>中</a:t>
            </a:r>
            <a:r>
              <a:rPr lang="en-US" altLang="zh-CN" dirty="0">
                <a:solidFill>
                  <a:schemeClr val="bg1"/>
                </a:solidFill>
                <a:latin typeface="+mn-lt"/>
                <a:ea typeface="宋体" panose="02010600030101010101" pitchFamily="2" charset="-122"/>
              </a:rPr>
              <a:t>1</a:t>
            </a:r>
            <a:r>
              <a:rPr lang="zh-CN" altLang="en-US" dirty="0">
                <a:solidFill>
                  <a:schemeClr val="bg1"/>
                </a:solidFill>
                <a:latin typeface="+mn-lt"/>
                <a:ea typeface="宋体" panose="02010600030101010101" pitchFamily="2" charset="-122"/>
              </a:rPr>
              <a:t>个时钟嘀嗒等于</a:t>
            </a:r>
            <a:r>
              <a:rPr lang="en-US" altLang="zh-CN" dirty="0">
                <a:solidFill>
                  <a:schemeClr val="bg1"/>
                </a:solidFill>
                <a:latin typeface="+mn-lt"/>
                <a:ea typeface="宋体" panose="02010600030101010101" pitchFamily="2" charset="-122"/>
              </a:rPr>
              <a:t>1ms</a:t>
            </a:r>
            <a:r>
              <a:rPr lang="zh-CN" altLang="en-US" dirty="0">
                <a:solidFill>
                  <a:schemeClr val="bg1"/>
                </a:solidFill>
                <a:latin typeface="+mn-lt"/>
                <a:ea typeface="宋体" panose="02010600030101010101" pitchFamily="2" charset="-122"/>
              </a:rPr>
              <a:t>，这样对延时时长参数就可以理解为是以</a:t>
            </a:r>
            <a:r>
              <a:rPr lang="en-US" altLang="zh-CN" dirty="0" err="1">
                <a:solidFill>
                  <a:schemeClr val="bg1"/>
                </a:solidFill>
                <a:latin typeface="+mn-lt"/>
                <a:ea typeface="宋体" panose="02010600030101010101" pitchFamily="2" charset="-122"/>
              </a:rPr>
              <a:t>ms</a:t>
            </a:r>
            <a:r>
              <a:rPr lang="zh-CN" altLang="en-US" dirty="0">
                <a:solidFill>
                  <a:schemeClr val="bg1"/>
                </a:solidFill>
                <a:latin typeface="+mn-lt"/>
                <a:ea typeface="宋体" panose="02010600030101010101" pitchFamily="2" charset="-122"/>
              </a:rPr>
              <a:t>为单位，此时实际延时时间与希望延时时间相等。但如果</a:t>
            </a:r>
            <a:r>
              <a:rPr lang="en-US" altLang="zh-CN" dirty="0">
                <a:solidFill>
                  <a:schemeClr val="bg1"/>
                </a:solidFill>
                <a:latin typeface="+mn-lt"/>
                <a:ea typeface="宋体" panose="02010600030101010101" pitchFamily="2" charset="-122"/>
              </a:rPr>
              <a:t>1</a:t>
            </a:r>
            <a:r>
              <a:rPr lang="zh-CN" altLang="en-US" dirty="0">
                <a:solidFill>
                  <a:schemeClr val="bg1"/>
                </a:solidFill>
                <a:latin typeface="+mn-lt"/>
                <a:ea typeface="宋体" panose="02010600030101010101" pitchFamily="2" charset="-122"/>
              </a:rPr>
              <a:t>个时钟嘀嗒大于</a:t>
            </a:r>
            <a:r>
              <a:rPr lang="en-US" altLang="zh-CN" dirty="0">
                <a:solidFill>
                  <a:schemeClr val="bg1"/>
                </a:solidFill>
                <a:latin typeface="+mn-lt"/>
                <a:ea typeface="宋体" panose="02010600030101010101" pitchFamily="2" charset="-122"/>
              </a:rPr>
              <a:t>1ms</a:t>
            </a:r>
            <a:r>
              <a:rPr lang="zh-CN" altLang="en-US" dirty="0">
                <a:solidFill>
                  <a:schemeClr val="bg1"/>
                </a:solidFill>
                <a:latin typeface="+mn-lt"/>
                <a:ea typeface="宋体" panose="02010600030101010101" pitchFamily="2" charset="-122"/>
              </a:rPr>
              <a:t>时，而对希望延时的时间精度有较高要求时（如延时时间不是时钟嘀嗒的整数倍），由于内核是在每个时钟嘀嗒到来时（</a:t>
            </a:r>
            <a:r>
              <a:rPr lang="zh-CN" altLang="en-US" dirty="0" smtClean="0">
                <a:solidFill>
                  <a:schemeClr val="bg1"/>
                </a:solidFill>
                <a:latin typeface="+mn-lt"/>
                <a:ea typeface="宋体" panose="02010600030101010101" pitchFamily="2" charset="-122"/>
              </a:rPr>
              <a:t>即</a:t>
            </a:r>
            <a:r>
              <a:rPr lang="en-US" altLang="zh-CN" dirty="0" err="1" smtClean="0">
                <a:solidFill>
                  <a:schemeClr val="bg1"/>
                </a:solidFill>
                <a:latin typeface="+mn-lt"/>
                <a:ea typeface="宋体" panose="02010600030101010101" pitchFamily="2" charset="-122"/>
              </a:rPr>
              <a:t>SysTick</a:t>
            </a:r>
            <a:r>
              <a:rPr lang="zh-CN" altLang="en-US" dirty="0">
                <a:solidFill>
                  <a:schemeClr val="bg1"/>
                </a:solidFill>
                <a:latin typeface="+mn-lt"/>
                <a:ea typeface="宋体" panose="02010600030101010101" pitchFamily="2" charset="-122"/>
              </a:rPr>
              <a:t>中断）才会去检查延时列表，</a:t>
            </a:r>
            <a:r>
              <a:rPr lang="zh-CN" altLang="en-US" dirty="0" smtClean="0">
                <a:solidFill>
                  <a:schemeClr val="bg1"/>
                </a:solidFill>
                <a:latin typeface="+mn-lt"/>
                <a:ea typeface="宋体" panose="02010600030101010101" pitchFamily="2" charset="-122"/>
              </a:rPr>
              <a:t>此时实际</a:t>
            </a:r>
            <a:r>
              <a:rPr lang="zh-CN" altLang="en-US" dirty="0">
                <a:solidFill>
                  <a:schemeClr val="bg1"/>
                </a:solidFill>
                <a:latin typeface="+mn-lt"/>
                <a:ea typeface="宋体" panose="02010600030101010101" pitchFamily="2" charset="-122"/>
              </a:rPr>
              <a:t>延时时间与希望延时时间可能会有误差，</a:t>
            </a:r>
            <a:r>
              <a:rPr lang="zh-CN" altLang="en-US" dirty="0" smtClean="0">
                <a:solidFill>
                  <a:schemeClr val="bg1"/>
                </a:solidFill>
                <a:latin typeface="+mn-lt"/>
                <a:ea typeface="宋体" panose="02010600030101010101" pitchFamily="2" charset="-122"/>
              </a:rPr>
              <a:t>最坏情况</a:t>
            </a:r>
            <a:r>
              <a:rPr lang="zh-CN" altLang="en-US" dirty="0">
                <a:solidFill>
                  <a:schemeClr val="bg1"/>
                </a:solidFill>
                <a:latin typeface="+mn-lt"/>
                <a:ea typeface="宋体" panose="02010600030101010101" pitchFamily="2" charset="-122"/>
              </a:rPr>
              <a:t>下的误差接近一个时钟嘀嗒。所以</a:t>
            </a:r>
            <a:r>
              <a:rPr lang="zh-CN" altLang="en-US" dirty="0" smtClean="0">
                <a:solidFill>
                  <a:schemeClr val="bg1"/>
                </a:solidFill>
                <a:latin typeface="+mn-lt"/>
                <a:ea typeface="宋体" panose="02010600030101010101" pitchFamily="2" charset="-122"/>
              </a:rPr>
              <a:t>，只能</a:t>
            </a:r>
            <a:r>
              <a:rPr lang="zh-CN" altLang="en-US" dirty="0">
                <a:solidFill>
                  <a:schemeClr val="bg1"/>
                </a:solidFill>
                <a:latin typeface="+mn-lt"/>
                <a:ea typeface="宋体" panose="02010600030101010101" pitchFamily="2" charset="-122"/>
              </a:rPr>
              <a:t>用在对时间精度要求不</a:t>
            </a:r>
            <a:r>
              <a:rPr lang="zh-CN" altLang="en-US" dirty="0" smtClean="0">
                <a:solidFill>
                  <a:schemeClr val="bg1"/>
                </a:solidFill>
                <a:latin typeface="+mn-lt"/>
                <a:ea typeface="宋体" panose="02010600030101010101" pitchFamily="2" charset="-122"/>
              </a:rPr>
              <a:t>高或者</a:t>
            </a:r>
            <a:r>
              <a:rPr lang="zh-CN" altLang="en-US" dirty="0">
                <a:solidFill>
                  <a:schemeClr val="bg1"/>
                </a:solidFill>
                <a:latin typeface="+mn-lt"/>
                <a:ea typeface="宋体" panose="02010600030101010101" pitchFamily="2" charset="-122"/>
              </a:rPr>
              <a:t>时间间隔较长的场合。</a:t>
            </a:r>
          </a:p>
          <a:p>
            <a:pPr indent="720090" algn="just" eaLnBrk="1">
              <a:spcAft>
                <a:spcPts val="0"/>
              </a:spcAft>
            </a:pPr>
            <a:r>
              <a:rPr lang="en-US" altLang="zh-CN" dirty="0">
                <a:solidFill>
                  <a:schemeClr val="bg1"/>
                </a:solidFill>
                <a:latin typeface="+mn-lt"/>
                <a:ea typeface="宋体" panose="02010600030101010101" pitchFamily="2" charset="-122"/>
              </a:rPr>
              <a:t>2</a:t>
            </a:r>
            <a:r>
              <a:rPr lang="zh-CN" altLang="en-US" dirty="0">
                <a:solidFill>
                  <a:schemeClr val="bg1"/>
                </a:solidFill>
                <a:latin typeface="+mn-lt"/>
                <a:ea typeface="宋体" panose="02010600030101010101" pitchFamily="2" charset="-122"/>
              </a:rPr>
              <a:t>）延时小于</a:t>
            </a:r>
            <a:r>
              <a:rPr lang="en-US" altLang="zh-CN" dirty="0">
                <a:solidFill>
                  <a:schemeClr val="bg1"/>
                </a:solidFill>
                <a:latin typeface="+mn-lt"/>
                <a:ea typeface="宋体" panose="02010600030101010101" pitchFamily="2" charset="-122"/>
              </a:rPr>
              <a:t>1</a:t>
            </a:r>
            <a:r>
              <a:rPr lang="zh-CN" altLang="en-US" dirty="0">
                <a:solidFill>
                  <a:schemeClr val="bg1"/>
                </a:solidFill>
                <a:latin typeface="+mn-lt"/>
                <a:ea typeface="宋体" panose="02010600030101010101" pitchFamily="2" charset="-122"/>
              </a:rPr>
              <a:t>个时钟嘀嗒，不使用</a:t>
            </a:r>
            <a:r>
              <a:rPr lang="en-US" altLang="zh-CN" dirty="0" err="1">
                <a:solidFill>
                  <a:schemeClr val="bg1"/>
                </a:solidFill>
                <a:latin typeface="+mn-lt"/>
                <a:ea typeface="宋体" panose="02010600030101010101" pitchFamily="2" charset="-122"/>
              </a:rPr>
              <a:t>delay_ms</a:t>
            </a:r>
            <a:r>
              <a:rPr lang="zh-CN" altLang="en-US" dirty="0">
                <a:solidFill>
                  <a:schemeClr val="bg1"/>
                </a:solidFill>
                <a:latin typeface="+mn-lt"/>
                <a:ea typeface="宋体" panose="02010600030101010101" pitchFamily="2" charset="-122"/>
              </a:rPr>
              <a:t>函数。若需延时的时间小于</a:t>
            </a:r>
            <a:r>
              <a:rPr lang="en-US" altLang="zh-CN" dirty="0">
                <a:solidFill>
                  <a:schemeClr val="bg1"/>
                </a:solidFill>
                <a:latin typeface="+mn-lt"/>
                <a:ea typeface="宋体" panose="02010600030101010101" pitchFamily="2" charset="-122"/>
              </a:rPr>
              <a:t>1</a:t>
            </a:r>
            <a:r>
              <a:rPr lang="zh-CN" altLang="en-US" dirty="0">
                <a:solidFill>
                  <a:schemeClr val="bg1"/>
                </a:solidFill>
                <a:latin typeface="+mn-lt"/>
                <a:ea typeface="宋体" panose="02010600030101010101" pitchFamily="2" charset="-122"/>
              </a:rPr>
              <a:t>个时间时钟嘀嗒，则不建议使用</a:t>
            </a:r>
            <a:r>
              <a:rPr lang="en-US" altLang="zh-CN" dirty="0" err="1">
                <a:solidFill>
                  <a:schemeClr val="bg1"/>
                </a:solidFill>
                <a:latin typeface="+mn-lt"/>
                <a:ea typeface="宋体" panose="02010600030101010101" pitchFamily="2" charset="-122"/>
              </a:rPr>
              <a:t>delay_ms</a:t>
            </a:r>
            <a:r>
              <a:rPr lang="zh-CN" altLang="en-US" dirty="0">
                <a:solidFill>
                  <a:schemeClr val="bg1"/>
                </a:solidFill>
                <a:latin typeface="+mn-lt"/>
                <a:ea typeface="宋体" panose="02010600030101010101" pitchFamily="2" charset="-122"/>
              </a:rPr>
              <a:t>函数，而是根据具体的延时时间，决定采用变量循环空跑（</a:t>
            </a:r>
            <a:r>
              <a:rPr lang="en-US" altLang="zh-CN" dirty="0">
                <a:solidFill>
                  <a:schemeClr val="bg1"/>
                </a:solidFill>
                <a:latin typeface="+mn-lt"/>
                <a:ea typeface="宋体" panose="02010600030101010101" pitchFamily="2" charset="-122"/>
              </a:rPr>
              <a:t>NOP</a:t>
            </a:r>
            <a:r>
              <a:rPr lang="zh-CN" altLang="en-US" dirty="0">
                <a:solidFill>
                  <a:schemeClr val="bg1"/>
                </a:solidFill>
                <a:latin typeface="+mn-lt"/>
                <a:ea typeface="宋体" panose="02010600030101010101" pitchFamily="2" charset="-122"/>
              </a:rPr>
              <a:t>指令）、插入汇编语言或探索其他更合理的方式来解决。</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11</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6602331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594120" y="2823048"/>
            <a:ext cx="11040110" cy="246406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rgbClr val="FFFF00"/>
                </a:solidFill>
                <a:ea typeface="宋体" panose="02010600030101010101" pitchFamily="2" charset="-122"/>
              </a:rPr>
              <a:t>调度</a:t>
            </a:r>
            <a:r>
              <a:rPr lang="zh-CN" altLang="en-US" sz="2800" dirty="0">
                <a:solidFill>
                  <a:schemeClr val="bg1"/>
                </a:solidFill>
                <a:ea typeface="宋体" panose="02010600030101010101" pitchFamily="2" charset="-122"/>
              </a:rPr>
              <a:t>是内核的主要职责之一，它决定将哪一个线程投入运行、何时投入运行以及运行多久，协调线程对系统资源的合理使用。</a:t>
            </a:r>
          </a:p>
          <a:p>
            <a:pPr indent="720090" algn="just" eaLnBrk="1">
              <a:spcAft>
                <a:spcPts val="0"/>
              </a:spcAft>
              <a:buClrTx/>
              <a:buSzTx/>
              <a:buFontTx/>
            </a:pPr>
            <a:r>
              <a:rPr lang="zh-CN" altLang="en-US" sz="2800" dirty="0" smtClean="0">
                <a:solidFill>
                  <a:schemeClr val="bg1"/>
                </a:solidFill>
                <a:ea typeface="宋体" panose="02010600030101010101" pitchFamily="2" charset="-122"/>
              </a:rPr>
              <a:t>调度</a:t>
            </a:r>
            <a:r>
              <a:rPr lang="zh-CN" altLang="en-US" sz="2800" dirty="0">
                <a:solidFill>
                  <a:schemeClr val="bg1"/>
                </a:solidFill>
                <a:ea typeface="宋体" panose="02010600030101010101" pitchFamily="2" charset="-122"/>
              </a:rPr>
              <a:t>是一种指挥方式，有策略问题。调度策略不同，线程被投入运行时刻也不同。常用的</a:t>
            </a:r>
            <a:r>
              <a:rPr lang="zh-CN" altLang="en-US" sz="2800" dirty="0">
                <a:solidFill>
                  <a:srgbClr val="FFFF00"/>
                </a:solidFill>
                <a:ea typeface="宋体" panose="02010600030101010101" pitchFamily="2" charset="-122"/>
              </a:rPr>
              <a:t>调度策略</a:t>
            </a:r>
            <a:r>
              <a:rPr lang="zh-CN" altLang="en-US" sz="2800" dirty="0">
                <a:solidFill>
                  <a:schemeClr val="bg1"/>
                </a:solidFill>
                <a:ea typeface="宋体" panose="02010600030101010101" pitchFamily="2" charset="-122"/>
              </a:rPr>
              <a:t>主要有：优先级抢占调度与时间片轮转调度等。</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407369" y="1099780"/>
            <a:ext cx="11226862"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3.3 </a:t>
            </a:r>
            <a:r>
              <a:rPr lang="zh-CN" altLang="en-US" sz="3600" b="0" dirty="0">
                <a:solidFill>
                  <a:schemeClr val="accent6"/>
                </a:solidFill>
                <a:latin typeface="+mn-lt"/>
                <a:ea typeface="黑体" panose="02010609060101010101" pitchFamily="49" charset="-122"/>
              </a:rPr>
              <a:t>调度策略</a:t>
            </a:r>
          </a:p>
        </p:txBody>
      </p:sp>
      <p:sp>
        <p:nvSpPr>
          <p:cNvPr id="9" name="圆角矩形 8"/>
          <p:cNvSpPr/>
          <p:nvPr/>
        </p:nvSpPr>
        <p:spPr bwMode="auto">
          <a:xfrm>
            <a:off x="407368" y="2060848"/>
            <a:ext cx="888111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3.3.1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调度基础知识</a:t>
            </a:r>
            <a:r>
              <a:rPr lang="zh-CN" altLang="en-US" sz="2800" b="0" dirty="0">
                <a:solidFill>
                  <a:srgbClr val="FF0000"/>
                </a:solidFill>
                <a:latin typeface="+mn-lt"/>
                <a:ea typeface="黑体" panose="02010609060101010101" pitchFamily="49" charset="-122"/>
                <a:sym typeface="+mn-ea"/>
              </a:rPr>
              <a:t>（重点）</a:t>
            </a:r>
            <a:endParaRPr lang="zh-CN" altLang="en-US" sz="2800" b="0" dirty="0">
              <a:solidFill>
                <a:srgbClr val="FF0000"/>
              </a:solidFill>
              <a:latin typeface="+mn-lt"/>
              <a:ea typeface="黑体" panose="02010609060101010101" pitchFamily="49" charset="-122"/>
            </a:endParaRPr>
          </a:p>
          <a:p>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12</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3869767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743684" y="1259627"/>
            <a:ext cx="10704631"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mn-lt"/>
                <a:ea typeface="黑体" panose="02010609060101010101" pitchFamily="49" charset="-122"/>
              </a:rPr>
              <a:t>1</a:t>
            </a:r>
            <a:r>
              <a:rPr lang="zh-CN" altLang="en-US" sz="2800" b="0" dirty="0">
                <a:solidFill>
                  <a:srgbClr val="FFFF00"/>
                </a:solidFill>
                <a:latin typeface="+mn-lt"/>
                <a:ea typeface="黑体" panose="02010609060101010101" pitchFamily="49" charset="-122"/>
              </a:rPr>
              <a:t>．优先级抢占调度</a:t>
            </a:r>
            <a:endParaRPr lang="en-US" altLang="zh-CN" sz="2800" b="0" dirty="0">
              <a:solidFill>
                <a:srgbClr val="FFFF00"/>
              </a:solidFill>
              <a:latin typeface="+mn-lt"/>
              <a:ea typeface="黑体" panose="02010609060101010101" pitchFamily="49" charset="-122"/>
            </a:endParaRPr>
          </a:p>
          <a:p>
            <a:pPr indent="720090" algn="just" eaLnBrk="1">
              <a:spcAft>
                <a:spcPts val="0"/>
              </a:spcAft>
            </a:pPr>
            <a:r>
              <a:rPr lang="zh-CN" altLang="en-US" sz="2800" dirty="0">
                <a:solidFill>
                  <a:srgbClr val="FFFF00"/>
                </a:solidFill>
                <a:latin typeface="+mn-lt"/>
                <a:ea typeface="宋体" panose="02010600030101010101" pitchFamily="2" charset="-122"/>
              </a:rPr>
              <a:t>优先级抢占调度</a:t>
            </a:r>
            <a:r>
              <a:rPr lang="zh-CN" altLang="en-US" sz="2800" dirty="0">
                <a:solidFill>
                  <a:schemeClr val="bg1"/>
                </a:solidFill>
                <a:latin typeface="+mn-lt"/>
                <a:ea typeface="宋体" panose="02010600030101010101" pitchFamily="2" charset="-122"/>
              </a:rPr>
              <a:t>总是让就绪列表中优先级最高的线程先运行，对于优先级相同的线程，则采用先进先出（</a:t>
            </a:r>
            <a:r>
              <a:rPr lang="en-US" altLang="zh-CN" sz="2800" dirty="0">
                <a:solidFill>
                  <a:schemeClr val="bg1"/>
                </a:solidFill>
                <a:latin typeface="+mn-lt"/>
                <a:ea typeface="宋体" panose="02010600030101010101" pitchFamily="2" charset="-122"/>
              </a:rPr>
              <a:t>First In First Out</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FIFO</a:t>
            </a:r>
            <a:r>
              <a:rPr lang="zh-CN" altLang="en-US" sz="2800" dirty="0">
                <a:solidFill>
                  <a:schemeClr val="bg1"/>
                </a:solidFill>
                <a:latin typeface="+mn-lt"/>
                <a:ea typeface="宋体" panose="02010600030101010101" pitchFamily="2" charset="-122"/>
              </a:rPr>
              <a:t>）的策略。</a:t>
            </a:r>
            <a:endParaRPr lang="en-US" altLang="zh-CN" sz="2800" dirty="0">
              <a:solidFill>
                <a:schemeClr val="bg1"/>
              </a:solidFill>
              <a:latin typeface="+mn-lt"/>
              <a:ea typeface="宋体" panose="02010600030101010101" pitchFamily="2" charset="-122"/>
            </a:endParaRPr>
          </a:p>
          <a:p>
            <a:pPr indent="720090" algn="just" eaLnBrk="1">
              <a:spcAft>
                <a:spcPts val="0"/>
              </a:spcAft>
            </a:pPr>
            <a:r>
              <a:rPr lang="zh-CN" altLang="en-US" sz="2800" dirty="0">
                <a:solidFill>
                  <a:schemeClr val="bg1"/>
                </a:solidFill>
                <a:latin typeface="+mn-lt"/>
                <a:ea typeface="宋体" panose="02010600030101010101" pitchFamily="2" charset="-122"/>
              </a:rPr>
              <a:t>在</a:t>
            </a:r>
            <a:r>
              <a:rPr lang="en-US" altLang="zh-CN" sz="2800" dirty="0">
                <a:solidFill>
                  <a:schemeClr val="bg1"/>
                </a:solidFill>
                <a:latin typeface="+mn-lt"/>
                <a:ea typeface="宋体" panose="02010600030101010101" pitchFamily="2" charset="-122"/>
              </a:rPr>
              <a:t>ARM Cortex-M</a:t>
            </a:r>
            <a:r>
              <a:rPr lang="zh-CN" altLang="en-US" sz="2800" dirty="0">
                <a:solidFill>
                  <a:schemeClr val="bg1"/>
                </a:solidFill>
                <a:latin typeface="+mn-lt"/>
                <a:ea typeface="宋体" panose="02010600030101010101" pitchFamily="2" charset="-122"/>
              </a:rPr>
              <a:t>处理器中，中断（异常）的优先级一般在</a:t>
            </a:r>
            <a:r>
              <a:rPr lang="en-US" altLang="zh-CN" sz="2800" dirty="0">
                <a:solidFill>
                  <a:schemeClr val="bg1"/>
                </a:solidFill>
                <a:latin typeface="+mn-lt"/>
                <a:ea typeface="宋体" panose="02010600030101010101" pitchFamily="2" charset="-122"/>
              </a:rPr>
              <a:t>MCU</a:t>
            </a:r>
            <a:r>
              <a:rPr lang="zh-CN" altLang="en-US" sz="2800" dirty="0">
                <a:solidFill>
                  <a:schemeClr val="bg1"/>
                </a:solidFill>
                <a:latin typeface="+mn-lt"/>
                <a:ea typeface="宋体" panose="02010600030101010101" pitchFamily="2" charset="-122"/>
              </a:rPr>
              <a:t>设计阶段就确定了，优先级编号越小表示中断（异常）的优先级越高，而且高优先级可以抢占低优先级的中断（异常）。在</a:t>
            </a:r>
            <a:r>
              <a:rPr lang="en-US" altLang="zh-CN" sz="2800" dirty="0">
                <a:solidFill>
                  <a:schemeClr val="bg1"/>
                </a:solidFill>
                <a:latin typeface="+mn-lt"/>
                <a:ea typeface="宋体" panose="02010600030101010101" pitchFamily="2" charset="-122"/>
              </a:rPr>
              <a:t>RT-Thread</a:t>
            </a:r>
            <a:r>
              <a:rPr lang="zh-CN" altLang="en-US" sz="2800" dirty="0">
                <a:solidFill>
                  <a:schemeClr val="bg1"/>
                </a:solidFill>
                <a:latin typeface="+mn-lt"/>
                <a:ea typeface="宋体" panose="02010600030101010101" pitchFamily="2" charset="-122"/>
              </a:rPr>
              <a:t>中，通常使用</a:t>
            </a:r>
            <a:r>
              <a:rPr lang="en-US" altLang="zh-CN" sz="2800" dirty="0">
                <a:solidFill>
                  <a:schemeClr val="bg1"/>
                </a:solidFill>
                <a:latin typeface="+mn-lt"/>
                <a:ea typeface="宋体" panose="02010600030101010101" pitchFamily="2" charset="-122"/>
              </a:rPr>
              <a:t>32</a:t>
            </a:r>
            <a:r>
              <a:rPr lang="zh-CN" altLang="en-US" sz="2800" dirty="0">
                <a:solidFill>
                  <a:schemeClr val="bg1"/>
                </a:solidFill>
                <a:latin typeface="+mn-lt"/>
                <a:ea typeface="宋体" panose="02010600030101010101" pitchFamily="2" charset="-122"/>
              </a:rPr>
              <a:t>种优先级，数值分别为</a:t>
            </a:r>
            <a:r>
              <a:rPr lang="en-US" altLang="zh-CN" sz="2800" dirty="0">
                <a:solidFill>
                  <a:schemeClr val="bg1"/>
                </a:solidFill>
                <a:latin typeface="+mn-lt"/>
                <a:ea typeface="宋体" panose="02010600030101010101" pitchFamily="2" charset="-122"/>
              </a:rPr>
              <a:t>1~32</a:t>
            </a:r>
            <a:r>
              <a:rPr lang="zh-CN" altLang="en-US" sz="2800" dirty="0">
                <a:solidFill>
                  <a:schemeClr val="bg1"/>
                </a:solidFill>
                <a:latin typeface="+mn-lt"/>
                <a:ea typeface="宋体" panose="02010600030101010101" pitchFamily="2" charset="-122"/>
              </a:rPr>
              <a:t>，</a:t>
            </a:r>
            <a:r>
              <a:rPr lang="zh-CN" altLang="en-US" sz="2800" dirty="0">
                <a:solidFill>
                  <a:srgbClr val="FFFF00"/>
                </a:solidFill>
                <a:latin typeface="+mn-lt"/>
                <a:ea typeface="宋体" panose="02010600030101010101" pitchFamily="2" charset="-122"/>
              </a:rPr>
              <a:t>优先级数值越小，表示优先级越高</a:t>
            </a:r>
            <a:r>
              <a:rPr lang="zh-CN" altLang="en-US" sz="2800" dirty="0">
                <a:solidFill>
                  <a:schemeClr val="bg1"/>
                </a:solidFill>
                <a:latin typeface="+mn-lt"/>
                <a:ea typeface="宋体" panose="02010600030101010101" pitchFamily="2" charset="-122"/>
              </a:rPr>
              <a:t>。</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13</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881536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594120" y="980728"/>
            <a:ext cx="11040110" cy="532442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ea typeface="宋体" panose="02010600030101010101" pitchFamily="2" charset="-122"/>
              </a:rPr>
              <a:t>基于优先级</a:t>
            </a:r>
            <a:r>
              <a:rPr lang="zh-CN" altLang="en-US" sz="2800" dirty="0" smtClean="0">
                <a:solidFill>
                  <a:schemeClr val="bg1"/>
                </a:solidFill>
                <a:ea typeface="宋体" panose="02010600030101010101" pitchFamily="2" charset="-122"/>
              </a:rPr>
              <a:t>先进先出调度</a:t>
            </a:r>
            <a:r>
              <a:rPr lang="zh-CN" altLang="en-US" sz="2800" dirty="0">
                <a:solidFill>
                  <a:schemeClr val="bg1"/>
                </a:solidFill>
                <a:ea typeface="宋体" panose="02010600030101010101" pitchFamily="2" charset="-122"/>
              </a:rPr>
              <a:t>策略在运行时可分为以下三种情况：</a:t>
            </a:r>
            <a:endParaRPr lang="en-US" altLang="zh-CN" sz="2800" dirty="0">
              <a:solidFill>
                <a:schemeClr val="bg1"/>
              </a:solidFill>
              <a:ea typeface="宋体" panose="02010600030101010101" pitchFamily="2" charset="-122"/>
            </a:endParaRPr>
          </a:p>
          <a:p>
            <a:pPr indent="720090" algn="just" eaLnBrk="1">
              <a:spcAft>
                <a:spcPts val="0"/>
              </a:spcAft>
            </a:pPr>
            <a:r>
              <a:rPr lang="zh-CN" altLang="zh-CN" sz="2800" dirty="0">
                <a:solidFill>
                  <a:schemeClr val="bg1"/>
                </a:solidFill>
                <a:ea typeface="宋体" panose="02010600030101010101" pitchFamily="2" charset="-122"/>
              </a:rPr>
              <a:t>第一种情况，</a:t>
            </a:r>
            <a:r>
              <a:rPr lang="zh-CN" altLang="en-US" sz="2800" dirty="0" smtClean="0">
                <a:solidFill>
                  <a:srgbClr val="FFFF00"/>
                </a:solidFill>
                <a:ea typeface="宋体" panose="02010600030101010101" pitchFamily="2" charset="-122"/>
              </a:rPr>
              <a:t>线程</a:t>
            </a:r>
            <a:r>
              <a:rPr lang="en-US" altLang="zh-CN" sz="2800" dirty="0">
                <a:solidFill>
                  <a:srgbClr val="FFFF00"/>
                </a:solidFill>
                <a:latin typeface="+mn-lt"/>
                <a:ea typeface="宋体" panose="02010600030101010101" pitchFamily="2" charset="-122"/>
              </a:rPr>
              <a:t>B</a:t>
            </a:r>
            <a:r>
              <a:rPr lang="zh-CN" altLang="en-US" sz="2800" dirty="0">
                <a:solidFill>
                  <a:srgbClr val="FFFF00"/>
                </a:solidFill>
                <a:ea typeface="宋体" panose="02010600030101010101" pitchFamily="2" charset="-122"/>
              </a:rPr>
              <a:t>的优先级高于线程</a:t>
            </a:r>
            <a:r>
              <a:rPr lang="en-US" altLang="zh-CN" sz="2800" dirty="0">
                <a:solidFill>
                  <a:srgbClr val="FFFF00"/>
                </a:solidFill>
                <a:latin typeface="+mn-lt"/>
                <a:ea typeface="宋体" panose="02010600030101010101" pitchFamily="2" charset="-122"/>
              </a:rPr>
              <a:t>A</a:t>
            </a:r>
            <a:r>
              <a:rPr lang="zh-CN" altLang="en-US" sz="2800" dirty="0">
                <a:solidFill>
                  <a:schemeClr val="bg1"/>
                </a:solidFill>
                <a:ea typeface="宋体" panose="02010600030101010101" pitchFamily="2" charset="-122"/>
              </a:rPr>
              <a:t>，当线程</a:t>
            </a:r>
            <a:r>
              <a:rPr lang="en-US" altLang="zh-CN" sz="2800" dirty="0">
                <a:solidFill>
                  <a:schemeClr val="bg1"/>
                </a:solidFill>
                <a:latin typeface="+mn-lt"/>
                <a:ea typeface="宋体" panose="02010600030101010101" pitchFamily="2" charset="-122"/>
              </a:rPr>
              <a:t>A</a:t>
            </a:r>
            <a:r>
              <a:rPr lang="zh-CN" altLang="en-US" sz="2800" dirty="0">
                <a:solidFill>
                  <a:schemeClr val="bg1"/>
                </a:solidFill>
                <a:ea typeface="宋体" panose="02010600030101010101" pitchFamily="2" charset="-122"/>
              </a:rPr>
              <a:t>正在运行时，线程</a:t>
            </a:r>
            <a:r>
              <a:rPr lang="en-US" altLang="zh-CN" sz="2800" dirty="0">
                <a:solidFill>
                  <a:schemeClr val="bg1"/>
                </a:solidFill>
                <a:latin typeface="+mn-lt"/>
                <a:ea typeface="宋体" panose="02010600030101010101" pitchFamily="2" charset="-122"/>
              </a:rPr>
              <a:t>B</a:t>
            </a:r>
            <a:r>
              <a:rPr lang="zh-CN" altLang="en-US" sz="2800" dirty="0">
                <a:solidFill>
                  <a:schemeClr val="bg1"/>
                </a:solidFill>
                <a:ea typeface="宋体" panose="02010600030101010101" pitchFamily="2" charset="-122"/>
              </a:rPr>
              <a:t>准备就绪，则调度系统在下一个时间嘀嗒中断发生的时候，会将</a:t>
            </a:r>
            <a:r>
              <a:rPr lang="en-US" altLang="zh-CN" sz="2800" dirty="0">
                <a:solidFill>
                  <a:schemeClr val="bg1"/>
                </a:solidFill>
                <a:latin typeface="+mn-lt"/>
                <a:ea typeface="宋体" panose="02010600030101010101" pitchFamily="2" charset="-122"/>
              </a:rPr>
              <a:t>CPU</a:t>
            </a:r>
            <a:r>
              <a:rPr lang="zh-CN" altLang="en-US" sz="2800" dirty="0">
                <a:solidFill>
                  <a:schemeClr val="bg1"/>
                </a:solidFill>
                <a:ea typeface="宋体" panose="02010600030101010101" pitchFamily="2" charset="-122"/>
              </a:rPr>
              <a:t>的使用权从线程</a:t>
            </a:r>
            <a:r>
              <a:rPr lang="en-US" altLang="zh-CN" sz="2800" dirty="0">
                <a:solidFill>
                  <a:schemeClr val="bg1"/>
                </a:solidFill>
                <a:latin typeface="+mn-lt"/>
                <a:ea typeface="宋体" panose="02010600030101010101" pitchFamily="2" charset="-122"/>
              </a:rPr>
              <a:t>A</a:t>
            </a:r>
            <a:r>
              <a:rPr lang="zh-CN" altLang="en-US" sz="2800" dirty="0">
                <a:solidFill>
                  <a:schemeClr val="bg1"/>
                </a:solidFill>
                <a:ea typeface="宋体" panose="02010600030101010101" pitchFamily="2" charset="-122"/>
              </a:rPr>
              <a:t>处抢夺，将其转入就绪态，并分配</a:t>
            </a:r>
            <a:r>
              <a:rPr lang="en-US" altLang="zh-CN" sz="2800" dirty="0">
                <a:solidFill>
                  <a:schemeClr val="bg1"/>
                </a:solidFill>
                <a:latin typeface="+mn-lt"/>
                <a:ea typeface="宋体" panose="02010600030101010101" pitchFamily="2" charset="-122"/>
              </a:rPr>
              <a:t>CPU</a:t>
            </a:r>
            <a:r>
              <a:rPr lang="zh-CN" altLang="en-US" sz="2800" dirty="0">
                <a:solidFill>
                  <a:schemeClr val="bg1"/>
                </a:solidFill>
                <a:ea typeface="宋体" panose="02010600030101010101" pitchFamily="2" charset="-122"/>
              </a:rPr>
              <a:t>使用权给线程</a:t>
            </a:r>
            <a:r>
              <a:rPr lang="en-US" altLang="zh-CN" sz="2800" dirty="0">
                <a:solidFill>
                  <a:schemeClr val="bg1"/>
                </a:solidFill>
                <a:latin typeface="+mn-lt"/>
                <a:ea typeface="宋体" panose="02010600030101010101" pitchFamily="2" charset="-122"/>
              </a:rPr>
              <a:t>B</a:t>
            </a:r>
            <a:r>
              <a:rPr lang="zh-CN" altLang="en-US" sz="2800" dirty="0">
                <a:solidFill>
                  <a:schemeClr val="bg1"/>
                </a:solidFill>
                <a:ea typeface="宋体" panose="02010600030101010101" pitchFamily="2" charset="-122"/>
              </a:rPr>
              <a:t>。</a:t>
            </a:r>
            <a:endParaRPr lang="en-US" altLang="zh-CN" sz="2800" dirty="0">
              <a:solidFill>
                <a:schemeClr val="bg1"/>
              </a:solidFill>
              <a:ea typeface="宋体" panose="02010600030101010101" pitchFamily="2" charset="-122"/>
            </a:endParaRPr>
          </a:p>
          <a:p>
            <a:pPr indent="720090" algn="just" eaLnBrk="1">
              <a:spcAft>
                <a:spcPts val="0"/>
              </a:spcAft>
            </a:pPr>
            <a:r>
              <a:rPr lang="zh-CN" altLang="zh-CN" sz="2800" dirty="0" smtClean="0">
                <a:solidFill>
                  <a:schemeClr val="bg1"/>
                </a:solidFill>
                <a:ea typeface="宋体" panose="02010600030101010101" pitchFamily="2" charset="-122"/>
              </a:rPr>
              <a:t>第</a:t>
            </a:r>
            <a:r>
              <a:rPr lang="zh-CN" altLang="en-US" sz="2800" dirty="0">
                <a:solidFill>
                  <a:schemeClr val="bg1"/>
                </a:solidFill>
                <a:ea typeface="宋体" panose="02010600030101010101" pitchFamily="2" charset="-122"/>
              </a:rPr>
              <a:t>二</a:t>
            </a:r>
            <a:r>
              <a:rPr lang="zh-CN" altLang="zh-CN" sz="2800" dirty="0" smtClean="0">
                <a:solidFill>
                  <a:schemeClr val="bg1"/>
                </a:solidFill>
                <a:ea typeface="宋体" panose="02010600030101010101" pitchFamily="2" charset="-122"/>
              </a:rPr>
              <a:t>种</a:t>
            </a:r>
            <a:r>
              <a:rPr lang="zh-CN" altLang="zh-CN" sz="2800" dirty="0">
                <a:solidFill>
                  <a:schemeClr val="bg1"/>
                </a:solidFill>
                <a:ea typeface="宋体" panose="02010600030101010101" pitchFamily="2" charset="-122"/>
              </a:rPr>
              <a:t>情况，</a:t>
            </a:r>
            <a:r>
              <a:rPr lang="zh-CN" altLang="en-US" sz="2800" dirty="0" smtClean="0">
                <a:solidFill>
                  <a:schemeClr val="bg1"/>
                </a:solidFill>
                <a:ea typeface="宋体" panose="02010600030101010101" pitchFamily="2" charset="-122"/>
              </a:rPr>
              <a:t>当</a:t>
            </a:r>
            <a:r>
              <a:rPr lang="zh-CN" altLang="en-US" sz="2800" dirty="0">
                <a:solidFill>
                  <a:schemeClr val="bg1"/>
                </a:solidFill>
                <a:ea typeface="宋体" panose="02010600030101010101" pitchFamily="2" charset="-122"/>
              </a:rPr>
              <a:t>线程</a:t>
            </a:r>
            <a:r>
              <a:rPr lang="en-US" altLang="zh-CN" sz="2800" dirty="0">
                <a:solidFill>
                  <a:schemeClr val="bg1"/>
                </a:solidFill>
                <a:latin typeface="+mn-lt"/>
                <a:ea typeface="宋体" panose="02010600030101010101" pitchFamily="2" charset="-122"/>
              </a:rPr>
              <a:t>A</a:t>
            </a:r>
            <a:r>
              <a:rPr lang="zh-CN" altLang="en-US" sz="2800" dirty="0">
                <a:solidFill>
                  <a:schemeClr val="bg1"/>
                </a:solidFill>
                <a:ea typeface="宋体" panose="02010600030101010101" pitchFamily="2" charset="-122"/>
              </a:rPr>
              <a:t>被阻塞后</a:t>
            </a:r>
            <a:r>
              <a:rPr lang="zh-CN" altLang="en-US" sz="2800" dirty="0">
                <a:solidFill>
                  <a:srgbClr val="FFFF00"/>
                </a:solidFill>
                <a:ea typeface="宋体" panose="02010600030101010101" pitchFamily="2" charset="-122"/>
              </a:rPr>
              <a:t>主动放弃</a:t>
            </a:r>
            <a:r>
              <a:rPr lang="en-US" altLang="zh-CN" sz="2800" dirty="0">
                <a:solidFill>
                  <a:schemeClr val="bg1"/>
                </a:solidFill>
                <a:latin typeface="+mn-lt"/>
                <a:ea typeface="宋体" panose="02010600030101010101" pitchFamily="2" charset="-122"/>
              </a:rPr>
              <a:t>CPU</a:t>
            </a:r>
            <a:r>
              <a:rPr lang="zh-CN" altLang="en-US" sz="2800" dirty="0">
                <a:solidFill>
                  <a:schemeClr val="bg1"/>
                </a:solidFill>
                <a:ea typeface="宋体" panose="02010600030101010101" pitchFamily="2" charset="-122"/>
              </a:rPr>
              <a:t>使用权，调度系统将在当前就绪的线程中寻找优先级最高的线程，将</a:t>
            </a:r>
            <a:r>
              <a:rPr lang="en-US" altLang="zh-CN" sz="2800" dirty="0">
                <a:solidFill>
                  <a:schemeClr val="bg1"/>
                </a:solidFill>
                <a:latin typeface="+mn-lt"/>
                <a:ea typeface="宋体" panose="02010600030101010101" pitchFamily="2" charset="-122"/>
              </a:rPr>
              <a:t>CPU</a:t>
            </a:r>
            <a:r>
              <a:rPr lang="zh-CN" altLang="en-US" sz="2800" dirty="0">
                <a:solidFill>
                  <a:schemeClr val="bg1"/>
                </a:solidFill>
                <a:ea typeface="宋体" panose="02010600030101010101" pitchFamily="2" charset="-122"/>
              </a:rPr>
              <a:t>的使用权分配给它。</a:t>
            </a:r>
            <a:endParaRPr lang="en-US" altLang="zh-CN" sz="2800" dirty="0">
              <a:solidFill>
                <a:schemeClr val="bg1"/>
              </a:solidFill>
              <a:ea typeface="宋体" panose="02010600030101010101" pitchFamily="2" charset="-122"/>
            </a:endParaRPr>
          </a:p>
          <a:p>
            <a:pPr indent="720090" algn="just" eaLnBrk="1">
              <a:spcAft>
                <a:spcPts val="0"/>
              </a:spcAft>
            </a:pPr>
            <a:r>
              <a:rPr lang="zh-CN" altLang="zh-CN" sz="2800" dirty="0" smtClean="0">
                <a:solidFill>
                  <a:schemeClr val="bg1"/>
                </a:solidFill>
                <a:ea typeface="宋体" panose="02010600030101010101" pitchFamily="2" charset="-122"/>
              </a:rPr>
              <a:t>第</a:t>
            </a:r>
            <a:r>
              <a:rPr lang="zh-CN" altLang="en-US" sz="2800" dirty="0" smtClean="0">
                <a:solidFill>
                  <a:schemeClr val="bg1"/>
                </a:solidFill>
                <a:ea typeface="宋体" panose="02010600030101010101" pitchFamily="2" charset="-122"/>
              </a:rPr>
              <a:t>三</a:t>
            </a:r>
            <a:r>
              <a:rPr lang="zh-CN" altLang="zh-CN" sz="2800" dirty="0" smtClean="0">
                <a:solidFill>
                  <a:schemeClr val="bg1"/>
                </a:solidFill>
                <a:ea typeface="宋体" panose="02010600030101010101" pitchFamily="2" charset="-122"/>
              </a:rPr>
              <a:t>种</a:t>
            </a:r>
            <a:r>
              <a:rPr lang="zh-CN" altLang="zh-CN" sz="2800" dirty="0">
                <a:solidFill>
                  <a:schemeClr val="bg1"/>
                </a:solidFill>
                <a:ea typeface="宋体" panose="02010600030101010101" pitchFamily="2" charset="-122"/>
              </a:rPr>
              <a:t>情况，</a:t>
            </a:r>
            <a:r>
              <a:rPr lang="zh-CN" altLang="en-US" sz="2800" dirty="0" smtClean="0">
                <a:solidFill>
                  <a:schemeClr val="bg1"/>
                </a:solidFill>
                <a:latin typeface="+mn-lt"/>
                <a:ea typeface="宋体" panose="02010600030101010101" pitchFamily="2" charset="-122"/>
              </a:rPr>
              <a:t>当</a:t>
            </a:r>
            <a:r>
              <a:rPr lang="zh-CN" altLang="en-US" sz="2800" dirty="0">
                <a:solidFill>
                  <a:schemeClr val="bg1"/>
                </a:solidFill>
                <a:latin typeface="+mn-lt"/>
                <a:ea typeface="宋体" panose="02010600030101010101" pitchFamily="2" charset="-122"/>
              </a:rPr>
              <a:t>存在</a:t>
            </a:r>
            <a:r>
              <a:rPr lang="zh-CN" altLang="en-US" sz="2800" dirty="0">
                <a:solidFill>
                  <a:srgbClr val="FFFF00"/>
                </a:solidFill>
                <a:latin typeface="+mn-lt"/>
                <a:ea typeface="宋体" panose="02010600030101010101" pitchFamily="2" charset="-122"/>
              </a:rPr>
              <a:t>同一优先级的多个线程都处于就绪态</a:t>
            </a:r>
            <a:r>
              <a:rPr lang="zh-CN" altLang="en-US" sz="2800" dirty="0">
                <a:solidFill>
                  <a:schemeClr val="bg1"/>
                </a:solidFill>
                <a:latin typeface="+mn-lt"/>
                <a:ea typeface="宋体" panose="02010600030101010101" pitchFamily="2" charset="-122"/>
              </a:rPr>
              <a:t>时，较早进入就绪态的线程优先获得系统分配的一段固定时间片供其运行。</a:t>
            </a:r>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14</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2502186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575945" y="1412776"/>
            <a:ext cx="11040110"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r>
              <a:rPr lang="en-US" altLang="zh-CN" sz="2800" b="0" dirty="0">
                <a:solidFill>
                  <a:srgbClr val="FFFF00"/>
                </a:solidFill>
                <a:latin typeface="+mn-lt"/>
                <a:ea typeface="黑体" panose="02010609060101010101" pitchFamily="49" charset="-122"/>
                <a:cs typeface="Times New Roman" panose="02020603050405020304" pitchFamily="18" charset="0"/>
              </a:rPr>
              <a:t>2</a:t>
            </a:r>
            <a:r>
              <a:rPr lang="zh-CN" altLang="en-US" sz="2800" b="0" dirty="0">
                <a:solidFill>
                  <a:srgbClr val="FFFF00"/>
                </a:solidFill>
                <a:latin typeface="+mn-lt"/>
                <a:ea typeface="黑体" panose="02010609060101010101" pitchFamily="49" charset="-122"/>
                <a:cs typeface="Times New Roman" panose="02020603050405020304" pitchFamily="18" charset="0"/>
              </a:rPr>
              <a:t>．时间片轮询调度</a:t>
            </a: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20090" algn="just" eaLnBrk="1">
              <a:spcAft>
                <a:spcPts val="0"/>
              </a:spcAft>
              <a:buClrTx/>
              <a:buSzTx/>
              <a:buFontTx/>
              <a:buNone/>
            </a:pP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时间片轮转</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mn-lt"/>
                <a:ea typeface="宋体" panose="02010600030101010101" pitchFamily="2" charset="-122"/>
                <a:cs typeface="Times New Roman" panose="02020603050405020304" pitchFamily="18" charset="0"/>
              </a:rPr>
              <a:t>Round Robin</a:t>
            </a:r>
            <a:r>
              <a:rPr lang="zh-CN" altLang="en-US" sz="2800" dirty="0">
                <a:solidFill>
                  <a:schemeClr val="bg1"/>
                </a:solidFill>
                <a:latin typeface="+mn-lt"/>
                <a:ea typeface="宋体" panose="02010600030101010101" pitchFamily="2" charset="-122"/>
                <a:cs typeface="Times New Roman" panose="02020603050405020304" pitchFamily="18" charset="0"/>
              </a:rPr>
              <a:t>，</a:t>
            </a:r>
            <a:r>
              <a:rPr lang="en-US" altLang="zh-CN" sz="2800" dirty="0">
                <a:solidFill>
                  <a:schemeClr val="bg1"/>
                </a:solidFill>
                <a:latin typeface="+mn-lt"/>
                <a:ea typeface="宋体" panose="02010600030101010101" pitchFamily="2" charset="-122"/>
                <a:cs typeface="Times New Roman" panose="02020603050405020304" pitchFamily="18" charset="0"/>
              </a:rPr>
              <a:t>RR</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）调度策略，也总是让就绪列表中优先级最高的线程先运行，但是，对于优先级相同的线程，使用时间片轮转方式，即相同优先级的线程相同时间片方式分享</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CPU</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时间。实际上，当采用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RR</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调度时，</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不同优先级的线程</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是按照</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FIFO</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策略排列的；</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相同优先级的线程</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会才会采用</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时间片轮询</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来调用。</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15</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6796823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407368" y="1692853"/>
            <a:ext cx="10943624" cy="246406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ea typeface="宋体" panose="02010600030101010101" pitchFamily="2" charset="-122"/>
              </a:rPr>
              <a:t>在</a:t>
            </a:r>
            <a:r>
              <a:rPr lang="en-US" altLang="zh-CN" sz="2800" dirty="0">
                <a:solidFill>
                  <a:schemeClr val="bg1"/>
                </a:solidFill>
                <a:latin typeface="+mn-lt"/>
                <a:ea typeface="宋体" panose="02010600030101010101" pitchFamily="2" charset="-122"/>
              </a:rPr>
              <a:t>RT-Thread</a:t>
            </a:r>
            <a:r>
              <a:rPr lang="zh-CN" altLang="en-US" sz="2800" dirty="0">
                <a:solidFill>
                  <a:schemeClr val="bg1"/>
                </a:solidFill>
                <a:ea typeface="宋体" panose="02010600030101010101" pitchFamily="2" charset="-122"/>
              </a:rPr>
              <a:t>中，采用基于优先级先进先出（</a:t>
            </a:r>
            <a:r>
              <a:rPr lang="en-US" altLang="zh-CN" sz="2800" dirty="0">
                <a:solidFill>
                  <a:schemeClr val="bg1"/>
                </a:solidFill>
                <a:latin typeface="+mn-lt"/>
                <a:ea typeface="宋体" panose="02010600030101010101" pitchFamily="2" charset="-122"/>
              </a:rPr>
              <a:t>FIFO</a:t>
            </a:r>
            <a:r>
              <a:rPr lang="zh-CN" altLang="en-US" sz="2800" dirty="0">
                <a:solidFill>
                  <a:schemeClr val="bg1"/>
                </a:solidFill>
                <a:ea typeface="宋体" panose="02010600030101010101" pitchFamily="2" charset="-122"/>
              </a:rPr>
              <a:t>）和时间片轮转（</a:t>
            </a:r>
            <a:r>
              <a:rPr lang="en-US" altLang="zh-CN" sz="2800" dirty="0">
                <a:solidFill>
                  <a:schemeClr val="bg1"/>
                </a:solidFill>
                <a:latin typeface="+mn-lt"/>
                <a:ea typeface="宋体" panose="02010600030101010101" pitchFamily="2" charset="-122"/>
              </a:rPr>
              <a:t>RR</a:t>
            </a:r>
            <a:r>
              <a:rPr lang="zh-CN" altLang="en-US" sz="2800" dirty="0">
                <a:solidFill>
                  <a:schemeClr val="bg1"/>
                </a:solidFill>
                <a:ea typeface="宋体" panose="02010600030101010101" pitchFamily="2" charset="-122"/>
              </a:rPr>
              <a:t>）的综合调度策略，该调度策略为：</a:t>
            </a:r>
            <a:r>
              <a:rPr lang="zh-CN" altLang="en-US" sz="2800" dirty="0">
                <a:solidFill>
                  <a:srgbClr val="FFFF00"/>
                </a:solidFill>
                <a:ea typeface="宋体" panose="02010600030101010101" pitchFamily="2" charset="-122"/>
              </a:rPr>
              <a:t>总是将</a:t>
            </a:r>
            <a:r>
              <a:rPr lang="en-US" altLang="zh-CN" sz="2800" dirty="0">
                <a:solidFill>
                  <a:srgbClr val="FFFF00"/>
                </a:solidFill>
                <a:latin typeface="+mn-lt"/>
                <a:ea typeface="宋体" panose="02010600030101010101" pitchFamily="2" charset="-122"/>
              </a:rPr>
              <a:t>CPU</a:t>
            </a:r>
            <a:r>
              <a:rPr lang="zh-CN" altLang="en-US" sz="2800" dirty="0">
                <a:solidFill>
                  <a:srgbClr val="FFFF00"/>
                </a:solidFill>
                <a:ea typeface="宋体" panose="02010600030101010101" pitchFamily="2" charset="-122"/>
              </a:rPr>
              <a:t>的使用权分配给当前就绪的、优先级最高的且是较先进入就绪态的线程，同一优先级的线程采用时间片轮转的调度算法。</a:t>
            </a:r>
            <a:r>
              <a:rPr lang="zh-CN" altLang="en-US" sz="2800" dirty="0">
                <a:solidFill>
                  <a:schemeClr val="bg1"/>
                </a:solidFill>
                <a:ea typeface="宋体" panose="02010600030101010101" pitchFamily="2" charset="-122"/>
              </a:rPr>
              <a:t>每个轮询线程有最长时间限制（时间片），在此时间片内该线程可以被激活。</a:t>
            </a:r>
          </a:p>
        </p:txBody>
      </p:sp>
      <p:sp>
        <p:nvSpPr>
          <p:cNvPr id="9" name="圆角矩形 8"/>
          <p:cNvSpPr/>
          <p:nvPr/>
        </p:nvSpPr>
        <p:spPr bwMode="auto">
          <a:xfrm>
            <a:off x="335360" y="1003690"/>
            <a:ext cx="954214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3.3.2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中使用的调度策略</a:t>
            </a:r>
            <a:r>
              <a:rPr lang="zh-CN" altLang="en-US" sz="2800" b="0" dirty="0">
                <a:solidFill>
                  <a:srgbClr val="FF0000"/>
                </a:solidFill>
                <a:latin typeface="+mn-lt"/>
                <a:ea typeface="黑体" panose="02010609060101010101" pitchFamily="49" charset="-122"/>
                <a:sym typeface="+mn-ea"/>
              </a:rPr>
              <a:t>（重点、难点）</a:t>
            </a:r>
            <a:endParaRPr lang="zh-CN" altLang="en-US" sz="2800" b="0" dirty="0">
              <a:solidFill>
                <a:srgbClr val="FF0000"/>
              </a:solidFill>
              <a:latin typeface="+mn-lt"/>
              <a:ea typeface="黑体" panose="02010609060101010101" pitchFamily="49" charset="-122"/>
            </a:endParaRPr>
          </a:p>
          <a:p>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圆角矩形 2"/>
          <p:cNvSpPr/>
          <p:nvPr/>
        </p:nvSpPr>
        <p:spPr bwMode="auto">
          <a:xfrm>
            <a:off x="479376" y="4293096"/>
            <a:ext cx="10943624" cy="151061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ea typeface="宋体" panose="02010600030101010101" pitchFamily="2" charset="-122"/>
              </a:rPr>
              <a:t>在</a:t>
            </a:r>
            <a:r>
              <a:rPr lang="en-US" altLang="zh-CN" sz="2800" dirty="0">
                <a:solidFill>
                  <a:schemeClr val="bg1"/>
                </a:solidFill>
                <a:latin typeface="+mn-lt"/>
                <a:ea typeface="宋体" panose="02010600030101010101" pitchFamily="2" charset="-122"/>
              </a:rPr>
              <a:t>RT-Thread</a:t>
            </a:r>
            <a:r>
              <a:rPr lang="zh-CN" altLang="en-US" sz="2800" dirty="0">
                <a:solidFill>
                  <a:schemeClr val="bg1"/>
                </a:solidFill>
                <a:ea typeface="宋体" panose="02010600030101010101" pitchFamily="2" charset="-122"/>
              </a:rPr>
              <a:t>中，调度策略是通过可挂起系统调用</a:t>
            </a:r>
            <a:r>
              <a:rPr lang="en-US" altLang="zh-CN" sz="2800" dirty="0" err="1">
                <a:solidFill>
                  <a:srgbClr val="FF0000"/>
                </a:solidFill>
                <a:latin typeface="+mn-lt"/>
                <a:ea typeface="宋体" panose="02010600030101010101" pitchFamily="2" charset="-122"/>
              </a:rPr>
              <a:t>PendSV</a:t>
            </a:r>
            <a:r>
              <a:rPr lang="zh-CN" altLang="en-US" sz="2800" dirty="0">
                <a:solidFill>
                  <a:schemeClr val="bg1"/>
                </a:solidFill>
                <a:latin typeface="+mn-lt"/>
                <a:ea typeface="宋体" panose="02010600030101010101" pitchFamily="2" charset="-122"/>
              </a:rPr>
              <a:t>（</a:t>
            </a:r>
            <a:r>
              <a:rPr lang="en-US" altLang="zh-CN" sz="2800" dirty="0" err="1">
                <a:solidFill>
                  <a:schemeClr val="bg1"/>
                </a:solidFill>
                <a:latin typeface="+mn-lt"/>
                <a:ea typeface="宋体" panose="02010600030101010101" pitchFamily="2" charset="-122"/>
              </a:rPr>
              <a:t>Pendable</a:t>
            </a:r>
            <a:r>
              <a:rPr lang="en-US" altLang="zh-CN" sz="2800" dirty="0">
                <a:solidFill>
                  <a:schemeClr val="bg1"/>
                </a:solidFill>
                <a:latin typeface="+mn-lt"/>
                <a:ea typeface="宋体" panose="02010600030101010101" pitchFamily="2" charset="-122"/>
              </a:rPr>
              <a:t> Supervisor</a:t>
            </a:r>
            <a:r>
              <a:rPr lang="zh-CN" altLang="en-US" sz="2800" dirty="0">
                <a:solidFill>
                  <a:schemeClr val="bg1"/>
                </a:solidFill>
                <a:latin typeface="+mn-lt"/>
                <a:ea typeface="宋体" panose="02010600030101010101" pitchFamily="2" charset="-122"/>
              </a:rPr>
              <a:t>，</a:t>
            </a:r>
            <a:r>
              <a:rPr lang="en-US" altLang="zh-CN" sz="2800" dirty="0" err="1">
                <a:solidFill>
                  <a:schemeClr val="bg1"/>
                </a:solidFill>
                <a:latin typeface="+mn-lt"/>
                <a:ea typeface="宋体" panose="02010600030101010101" pitchFamily="2" charset="-122"/>
              </a:rPr>
              <a:t>PendSV</a:t>
            </a:r>
            <a:r>
              <a:rPr lang="zh-CN" altLang="en-US" sz="2800" dirty="0">
                <a:solidFill>
                  <a:schemeClr val="bg1"/>
                </a:solidFill>
                <a:latin typeface="+mn-lt"/>
                <a:ea typeface="宋体" panose="02010600030101010101" pitchFamily="2" charset="-122"/>
              </a:rPr>
              <a:t>）</a:t>
            </a:r>
            <a:r>
              <a:rPr lang="zh-CN" altLang="en-US" sz="2800" dirty="0">
                <a:solidFill>
                  <a:schemeClr val="bg1"/>
                </a:solidFill>
                <a:ea typeface="宋体" panose="02010600030101010101" pitchFamily="2" charset="-122"/>
              </a:rPr>
              <a:t>中断和定时器</a:t>
            </a:r>
            <a:r>
              <a:rPr lang="en-US" altLang="zh-CN" sz="2800" dirty="0" err="1">
                <a:solidFill>
                  <a:srgbClr val="FF0000"/>
                </a:solidFill>
                <a:latin typeface="+mn-lt"/>
                <a:ea typeface="宋体" panose="02010600030101010101" pitchFamily="2" charset="-122"/>
              </a:rPr>
              <a:t>SysTick</a:t>
            </a:r>
            <a:r>
              <a:rPr lang="zh-CN" altLang="en-US" sz="2800" dirty="0">
                <a:solidFill>
                  <a:schemeClr val="bg1"/>
                </a:solidFill>
                <a:ea typeface="宋体" panose="02010600030101010101" pitchFamily="2" charset="-122"/>
              </a:rPr>
              <a:t>中断来实现的。</a:t>
            </a: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16</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3898133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9" name="圆角矩形 8"/>
          <p:cNvSpPr/>
          <p:nvPr/>
        </p:nvSpPr>
        <p:spPr bwMode="auto">
          <a:xfrm>
            <a:off x="575945" y="1033572"/>
            <a:ext cx="954214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3.3.3 </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中固有线程</a:t>
            </a:r>
            <a:r>
              <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a:t>
            </a:r>
          </a:p>
        </p:txBody>
      </p:sp>
      <p:sp>
        <p:nvSpPr>
          <p:cNvPr id="10" name="圆角矩形 9"/>
          <p:cNvSpPr/>
          <p:nvPr/>
        </p:nvSpPr>
        <p:spPr bwMode="auto">
          <a:xfrm>
            <a:off x="575945" y="1780312"/>
            <a:ext cx="11040110"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mn-lt"/>
                <a:ea typeface="黑体" panose="02010609060101010101" pitchFamily="49" charset="-122"/>
              </a:rPr>
              <a:t>1</a:t>
            </a:r>
            <a:r>
              <a:rPr lang="zh-CN" altLang="en-US" sz="2800" b="0" dirty="0">
                <a:solidFill>
                  <a:srgbClr val="FFFF00"/>
                </a:solidFill>
                <a:latin typeface="+mn-lt"/>
                <a:ea typeface="黑体" panose="02010609060101010101" pitchFamily="49" charset="-122"/>
              </a:rPr>
              <a:t>．自启动线程</a:t>
            </a:r>
            <a:endParaRPr lang="en-US" altLang="zh-CN" sz="2800" b="0" dirty="0">
              <a:solidFill>
                <a:srgbClr val="FFFF00"/>
              </a:solidFill>
              <a:latin typeface="+mn-lt"/>
              <a:ea typeface="黑体" panose="02010609060101010101" pitchFamily="49" charset="-122"/>
            </a:endParaRPr>
          </a:p>
          <a:p>
            <a:pPr indent="720090" algn="just" eaLnBrk="1">
              <a:spcAft>
                <a:spcPts val="0"/>
              </a:spcAft>
            </a:pPr>
            <a:r>
              <a:rPr lang="zh-CN" altLang="en-US" sz="2800" dirty="0">
                <a:solidFill>
                  <a:schemeClr val="bg1"/>
                </a:solidFill>
                <a:ea typeface="宋体" panose="02010600030101010101" pitchFamily="2" charset="-122"/>
              </a:rPr>
              <a:t>在内核启动之前，需要创建一个</a:t>
            </a:r>
            <a:r>
              <a:rPr lang="zh-CN" altLang="en-US" sz="2800" dirty="0">
                <a:solidFill>
                  <a:srgbClr val="FFFF00"/>
                </a:solidFill>
                <a:ea typeface="宋体" panose="02010600030101010101" pitchFamily="2" charset="-122"/>
              </a:rPr>
              <a:t>自启动线程</a:t>
            </a:r>
            <a:r>
              <a:rPr lang="zh-CN" altLang="en-US" sz="2800" dirty="0">
                <a:solidFill>
                  <a:schemeClr val="bg1"/>
                </a:solidFill>
                <a:ea typeface="宋体" panose="02010600030101010101" pitchFamily="2" charset="-122"/>
              </a:rPr>
              <a:t>，以便内核启动后执行它，并由它来创建其他用户线程。当自启动线程被创建时，其状态为就绪态，会自动被放入到就绪列表中。</a:t>
            </a:r>
            <a:endParaRPr lang="en-US" altLang="zh-CN" sz="2800" dirty="0">
              <a:solidFill>
                <a:schemeClr val="bg1"/>
              </a:solidFill>
              <a:ea typeface="宋体" panose="02010600030101010101" pitchFamily="2" charset="-122"/>
            </a:endParaRPr>
          </a:p>
          <a:p>
            <a:pPr marL="0" marR="0" lvl="0" indent="720090" algn="just" defTabSz="914400" rtl="0" eaLnBrk="1" fontAlgn="base" latinLnBrk="0" hangingPunct="0">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Copperplate Gothic Bold" panose="020E0705020206020404" pitchFamily="34" charset="0"/>
                <a:ea typeface="宋体" panose="02010600030101010101" pitchFamily="2" charset="-122"/>
                <a:cs typeface="+mn-cs"/>
              </a:rPr>
              <a:t>在</a:t>
            </a:r>
            <a:r>
              <a:rPr kumimoji="0" lang="en-US" altLang="zh-CN" sz="2800" b="1" i="0" u="none" strike="noStrike" kern="1200" cap="none" spc="0" normalizeH="0" baseline="0" noProof="0" dirty="0">
                <a:ln>
                  <a:noFill/>
                </a:ln>
                <a:solidFill>
                  <a:srgbClr val="FFFFFF"/>
                </a:solidFill>
                <a:effectLst/>
                <a:uLnTx/>
                <a:uFillTx/>
                <a:latin typeface="Times New Roman" panose="02020603050405020304"/>
                <a:ea typeface="宋体" panose="02010600030101010101" pitchFamily="2" charset="-122"/>
                <a:cs typeface="+mn-cs"/>
              </a:rPr>
              <a:t>RT-Thread</a:t>
            </a:r>
            <a:r>
              <a:rPr kumimoji="0" lang="zh-CN" altLang="en-US" sz="2800" b="1" i="0" u="none" strike="noStrike" kern="1200" cap="none" spc="0" normalizeH="0" baseline="0" noProof="0" dirty="0">
                <a:ln>
                  <a:noFill/>
                </a:ln>
                <a:solidFill>
                  <a:srgbClr val="FFFFFF"/>
                </a:solidFill>
                <a:effectLst/>
                <a:uLnTx/>
                <a:uFillTx/>
                <a:latin typeface="Copperplate Gothic Bold" panose="020E0705020206020404" pitchFamily="34" charset="0"/>
                <a:ea typeface="宋体" panose="02010600030101010101" pitchFamily="2" charset="-122"/>
                <a:cs typeface="+mn-cs"/>
              </a:rPr>
              <a:t>中</a:t>
            </a:r>
            <a:r>
              <a:rPr kumimoji="0" lang="zh-CN" altLang="en-US" sz="2800" b="1" i="0" u="none" strike="noStrike" kern="1200" cap="none" spc="0" normalizeH="0" baseline="0" noProof="0" dirty="0">
                <a:ln>
                  <a:noFill/>
                </a:ln>
                <a:solidFill>
                  <a:srgbClr val="FFFF00"/>
                </a:solidFill>
                <a:effectLst/>
                <a:uLnTx/>
                <a:uFillTx/>
                <a:latin typeface="Copperplate Gothic Bold" panose="020E0705020206020404" pitchFamily="34" charset="0"/>
                <a:ea typeface="宋体" panose="02010600030101010101" pitchFamily="2" charset="-122"/>
                <a:cs typeface="+mn-cs"/>
              </a:rPr>
              <a:t>自启动线程</a:t>
            </a:r>
            <a:r>
              <a:rPr kumimoji="0" lang="zh-CN" altLang="en-US" sz="2800" b="1" i="0" u="none" strike="noStrike" kern="1200" cap="none" spc="0" normalizeH="0" baseline="0" noProof="0" dirty="0">
                <a:ln>
                  <a:noFill/>
                </a:ln>
                <a:solidFill>
                  <a:srgbClr val="FFFFFF"/>
                </a:solidFill>
                <a:effectLst/>
                <a:uLnTx/>
                <a:uFillTx/>
                <a:latin typeface="Copperplate Gothic Bold" panose="020E0705020206020404" pitchFamily="34" charset="0"/>
                <a:ea typeface="宋体" panose="02010600030101010101" pitchFamily="2" charset="-122"/>
                <a:cs typeface="+mn-cs"/>
              </a:rPr>
              <a:t>的优先级为</a:t>
            </a:r>
            <a:r>
              <a:rPr kumimoji="0" lang="en-US" altLang="zh-CN" sz="2800" b="1" i="0" u="none" strike="noStrike" kern="1200" cap="none" spc="0" normalizeH="0" baseline="0" noProof="0" dirty="0">
                <a:ln>
                  <a:noFill/>
                </a:ln>
                <a:solidFill>
                  <a:srgbClr val="FFFF00"/>
                </a:solidFill>
                <a:effectLst/>
                <a:uLnTx/>
                <a:uFillTx/>
                <a:latin typeface="Times New Roman" panose="02020603050405020304"/>
                <a:ea typeface="宋体" panose="02010600030101010101" pitchFamily="2" charset="-122"/>
                <a:cs typeface="+mn-cs"/>
              </a:rPr>
              <a:t>10</a:t>
            </a:r>
            <a:r>
              <a:rPr kumimoji="0" lang="zh-CN" altLang="en-US" sz="2800" b="1" i="0" u="none" strike="noStrike" kern="1200" cap="none" spc="0" normalizeH="0" baseline="0" noProof="0" dirty="0">
                <a:ln>
                  <a:noFill/>
                </a:ln>
                <a:solidFill>
                  <a:srgbClr val="FFFFFF"/>
                </a:solidFill>
                <a:effectLst/>
                <a:uLnTx/>
                <a:uFillTx/>
                <a:latin typeface="Copperplate Gothic Bold" panose="020E0705020206020404" pitchFamily="34" charset="0"/>
                <a:ea typeface="宋体" panose="02010600030101010101" pitchFamily="2" charset="-122"/>
                <a:cs typeface="+mn-cs"/>
              </a:rPr>
              <a:t>，在启动过程中由自启动线程来创建其他线程，因此它的优先级级必须要高于或等于其他用户线程的优先级，这样才能保证其他用户线程被正常创建并运行。若自启动</a:t>
            </a:r>
            <a:r>
              <a:rPr kumimoji="0" lang="zh-CN" altLang="en-US" sz="2800" b="1" i="0" u="none" strike="noStrike" kern="1200" cap="none" spc="0" normalizeH="0" baseline="0" noProof="0" dirty="0" smtClean="0">
                <a:ln>
                  <a:noFill/>
                </a:ln>
                <a:solidFill>
                  <a:srgbClr val="FFFFFF"/>
                </a:solidFill>
                <a:effectLst/>
                <a:uLnTx/>
                <a:uFillTx/>
                <a:latin typeface="Copperplate Gothic Bold" panose="020E0705020206020404" pitchFamily="34" charset="0"/>
                <a:ea typeface="宋体" panose="02010600030101010101" pitchFamily="2" charset="-122"/>
                <a:cs typeface="+mn-cs"/>
              </a:rPr>
              <a:t>线程优先级</a:t>
            </a:r>
            <a:r>
              <a:rPr kumimoji="0" lang="zh-CN" altLang="en-US" sz="2800" b="1" i="0" u="none" strike="noStrike" kern="1200" cap="none" spc="0" normalizeH="0" baseline="0" noProof="0" dirty="0">
                <a:ln>
                  <a:noFill/>
                </a:ln>
                <a:solidFill>
                  <a:srgbClr val="FFFFFF"/>
                </a:solidFill>
                <a:effectLst/>
                <a:uLnTx/>
                <a:uFillTx/>
                <a:latin typeface="Copperplate Gothic Bold" panose="020E0705020206020404" pitchFamily="34" charset="0"/>
                <a:ea typeface="宋体" panose="02010600030101010101" pitchFamily="2" charset="-122"/>
                <a:cs typeface="+mn-cs"/>
              </a:rPr>
              <a:t>低于它所创建的用户</a:t>
            </a:r>
            <a:r>
              <a:rPr kumimoji="0" lang="zh-CN" altLang="en-US" sz="2800" b="1" i="0" u="none" strike="noStrike" kern="1200" cap="none" spc="0" normalizeH="0" baseline="0" noProof="0" dirty="0" smtClean="0">
                <a:ln>
                  <a:noFill/>
                </a:ln>
                <a:solidFill>
                  <a:srgbClr val="FFFFFF"/>
                </a:solidFill>
                <a:effectLst/>
                <a:uLnTx/>
                <a:uFillTx/>
                <a:latin typeface="Copperplate Gothic Bold" panose="020E0705020206020404" pitchFamily="34" charset="0"/>
                <a:ea typeface="宋体" panose="02010600030101010101" pitchFamily="2" charset="-122"/>
                <a:cs typeface="+mn-cs"/>
              </a:rPr>
              <a:t>线程优先级</a:t>
            </a:r>
            <a:r>
              <a:rPr kumimoji="0" lang="zh-CN" altLang="en-US" sz="2800" b="1" i="0" u="none" strike="noStrike" kern="1200" cap="none" spc="0" normalizeH="0" baseline="0" noProof="0" dirty="0">
                <a:ln>
                  <a:noFill/>
                </a:ln>
                <a:solidFill>
                  <a:srgbClr val="FFFFFF"/>
                </a:solidFill>
                <a:effectLst/>
                <a:uLnTx/>
                <a:uFillTx/>
                <a:latin typeface="Copperplate Gothic Bold" panose="020E0705020206020404" pitchFamily="34" charset="0"/>
                <a:ea typeface="宋体" panose="02010600030101010101" pitchFamily="2" charset="-122"/>
                <a:cs typeface="+mn-cs"/>
              </a:rPr>
              <a:t>，则一旦创建一个线程后，自启动线程会被抢占，无法继续创建其他线程。</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17</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8085075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95400" y="1700808"/>
            <a:ext cx="10834335"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r>
              <a:rPr lang="en-US" altLang="zh-CN" sz="2800" b="0" dirty="0">
                <a:solidFill>
                  <a:srgbClr val="FFFF00"/>
                </a:solidFill>
                <a:latin typeface="+mn-lt"/>
                <a:ea typeface="黑体" panose="02010609060101010101" pitchFamily="49" charset="-122"/>
                <a:cs typeface="Times New Roman" panose="02020603050405020304" pitchFamily="18" charset="0"/>
              </a:rPr>
              <a:t>2</a:t>
            </a:r>
            <a:r>
              <a:rPr lang="zh-CN" altLang="en-US" sz="2800" b="0" dirty="0">
                <a:solidFill>
                  <a:srgbClr val="FFFF00"/>
                </a:solidFill>
                <a:latin typeface="+mn-lt"/>
                <a:ea typeface="黑体" panose="02010609060101010101" pitchFamily="49" charset="-122"/>
                <a:cs typeface="Times New Roman" panose="02020603050405020304" pitchFamily="18" charset="0"/>
              </a:rPr>
              <a:t>．空闲线程</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为了确保在内核无用户线程可执行的时候，</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CPU</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能继续保持运行状态，那么就必须安排一个空闲线程，该线程不完成任何实际工作，其状态为就绪态，始终在就绪列表中。在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RT-Thread</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中，</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空闲线程</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是在内核启动的过程被创建的，其优先级为</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31</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，是所有线程中最低的。</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18</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7058703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bwMode="auto">
          <a:xfrm>
            <a:off x="608248" y="2997356"/>
            <a:ext cx="10980679"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3.2 </a:t>
            </a:r>
            <a:r>
              <a:rPr lang="zh-CN" altLang="en-US" sz="3600" b="0" dirty="0">
                <a:solidFill>
                  <a:schemeClr val="accent6"/>
                </a:solidFill>
                <a:latin typeface="+mn-lt"/>
                <a:ea typeface="黑体" panose="02010609060101010101" pitchFamily="49" charset="-122"/>
              </a:rPr>
              <a:t>时间嘀嗒与延时函数</a:t>
            </a:r>
          </a:p>
        </p:txBody>
      </p:sp>
      <p:sp>
        <p:nvSpPr>
          <p:cNvPr id="7" name="圆角矩形 6"/>
          <p:cNvSpPr/>
          <p:nvPr/>
        </p:nvSpPr>
        <p:spPr bwMode="auto">
          <a:xfrm>
            <a:off x="636875" y="2132856"/>
            <a:ext cx="10952051"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3.1 </a:t>
            </a:r>
            <a:r>
              <a:rPr lang="zh-CN" altLang="en-US" sz="3600" b="0" dirty="0">
                <a:solidFill>
                  <a:schemeClr val="accent6"/>
                </a:solidFill>
                <a:latin typeface="+mn-lt"/>
                <a:ea typeface="黑体" panose="02010609060101010101" pitchFamily="49" charset="-122"/>
              </a:rPr>
              <a:t>中断基本概念及处理过程</a:t>
            </a:r>
          </a:p>
        </p:txBody>
      </p:sp>
      <p:sp>
        <p:nvSpPr>
          <p:cNvPr id="10" name="圆角矩形 9"/>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666032" y="1240696"/>
            <a:ext cx="10922894" cy="717857"/>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smtClean="0">
                <a:solidFill>
                  <a:srgbClr val="FFFF00"/>
                </a:solidFill>
                <a:latin typeface="+mn-lt"/>
                <a:ea typeface="黑体" panose="02010609060101010101" pitchFamily="49" charset="-122"/>
              </a:rPr>
              <a:t>第</a:t>
            </a:r>
            <a:r>
              <a:rPr lang="en-US" altLang="zh-CN" sz="3600" b="0" dirty="0" smtClean="0">
                <a:solidFill>
                  <a:srgbClr val="FFFF00"/>
                </a:solidFill>
                <a:latin typeface="+mn-lt"/>
                <a:ea typeface="黑体" panose="02010609060101010101" pitchFamily="49" charset="-122"/>
              </a:rPr>
              <a:t>3</a:t>
            </a:r>
            <a:r>
              <a:rPr lang="zh-CN" altLang="en-US" sz="3600" b="0" dirty="0" smtClean="0">
                <a:solidFill>
                  <a:srgbClr val="FFFF00"/>
                </a:solidFill>
                <a:latin typeface="+mn-lt"/>
                <a:ea typeface="黑体" panose="02010609060101010101" pitchFamily="49" charset="-122"/>
              </a:rPr>
              <a:t>章 </a:t>
            </a:r>
            <a:r>
              <a:rPr lang="zh-CN" altLang="en-US" sz="3600" b="0" dirty="0" smtClean="0">
                <a:solidFill>
                  <a:srgbClr val="FFFF00"/>
                </a:solidFill>
                <a:latin typeface="+mn-lt"/>
                <a:ea typeface="黑体" panose="02010609060101010101" pitchFamily="49" charset="-122"/>
              </a:rPr>
              <a:t> </a:t>
            </a:r>
            <a:r>
              <a:rPr lang="en-US" altLang="zh-CN" sz="3600" b="0" dirty="0" smtClean="0">
                <a:solidFill>
                  <a:srgbClr val="FFFF00"/>
                </a:solidFill>
                <a:latin typeface="+mn-lt"/>
                <a:ea typeface="黑体" panose="02010609060101010101" pitchFamily="49" charset="-122"/>
              </a:rPr>
              <a:t>RTOS</a:t>
            </a:r>
            <a:r>
              <a:rPr lang="zh-CN" altLang="en-US" sz="3600" b="0" dirty="0">
                <a:solidFill>
                  <a:srgbClr val="FFFF00"/>
                </a:solidFill>
                <a:latin typeface="+mn-lt"/>
                <a:ea typeface="黑体" panose="02010609060101010101" pitchFamily="49" charset="-122"/>
              </a:rPr>
              <a:t>下应用程序的基本要素</a:t>
            </a:r>
          </a:p>
        </p:txBody>
      </p:sp>
      <p:sp>
        <p:nvSpPr>
          <p:cNvPr id="12" name="圆角矩形 11"/>
          <p:cNvSpPr/>
          <p:nvPr/>
        </p:nvSpPr>
        <p:spPr bwMode="auto">
          <a:xfrm>
            <a:off x="637458" y="3861221"/>
            <a:ext cx="10980678"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3.3 </a:t>
            </a:r>
            <a:r>
              <a:rPr lang="zh-CN" altLang="en-US" sz="3600" b="0" dirty="0">
                <a:solidFill>
                  <a:schemeClr val="accent6"/>
                </a:solidFill>
                <a:latin typeface="+mn-lt"/>
                <a:ea typeface="黑体" panose="02010609060101010101" pitchFamily="49" charset="-122"/>
              </a:rPr>
              <a:t>调度策略</a:t>
            </a:r>
          </a:p>
        </p:txBody>
      </p:sp>
      <p:sp>
        <p:nvSpPr>
          <p:cNvPr id="13" name="圆角矩形 12"/>
          <p:cNvSpPr/>
          <p:nvPr/>
        </p:nvSpPr>
        <p:spPr bwMode="auto">
          <a:xfrm>
            <a:off x="608247" y="4734629"/>
            <a:ext cx="10980679"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3.4 </a:t>
            </a:r>
            <a:r>
              <a:rPr lang="en-US" altLang="zh-CN" sz="3600" b="0" dirty="0">
                <a:solidFill>
                  <a:schemeClr val="accent6"/>
                </a:solidFill>
                <a:latin typeface="+mn-lt"/>
                <a:ea typeface="黑体" panose="02010609060101010101" pitchFamily="49" charset="-122"/>
              </a:rPr>
              <a:t>RTOS</a:t>
            </a:r>
            <a:r>
              <a:rPr lang="zh-CN" altLang="en-US" sz="3600" b="0" dirty="0">
                <a:solidFill>
                  <a:schemeClr val="accent6"/>
                </a:solidFill>
                <a:latin typeface="+mn-lt"/>
                <a:ea typeface="黑体" panose="02010609060101010101" pitchFamily="49" charset="-122"/>
              </a:rPr>
              <a:t>中</a:t>
            </a:r>
            <a:r>
              <a:rPr lang="zh-CN" altLang="en-US" sz="3600" b="0" dirty="0" smtClean="0">
                <a:solidFill>
                  <a:schemeClr val="accent6"/>
                </a:solidFill>
                <a:latin typeface="+mn-lt"/>
                <a:ea typeface="黑体" panose="02010609060101010101" pitchFamily="49" charset="-122"/>
              </a:rPr>
              <a:t>的列表</a:t>
            </a:r>
            <a:endParaRPr lang="zh-CN" altLang="en-US" sz="3600" b="0" dirty="0">
              <a:solidFill>
                <a:schemeClr val="accent6"/>
              </a:solidFill>
              <a:latin typeface="+mn-lt"/>
              <a:ea typeface="黑体" panose="02010609060101010101" pitchFamily="49" charset="-122"/>
            </a:endParaRPr>
          </a:p>
        </p:txBody>
      </p:sp>
      <p:pic>
        <p:nvPicPr>
          <p:cNvPr id="31" name="图片 30"/>
          <p:cNvPicPr>
            <a:picLocks noChangeAspect="1"/>
          </p:cNvPicPr>
          <p:nvPr/>
        </p:nvPicPr>
        <p:blipFill>
          <a:blip r:embed="rId3"/>
          <a:stretch>
            <a:fillRect/>
          </a:stretch>
        </p:blipFill>
        <p:spPr>
          <a:xfrm>
            <a:off x="-24765" y="405020"/>
            <a:ext cx="12192000" cy="745236"/>
          </a:xfrm>
          <a:prstGeom prst="rect">
            <a:avLst/>
          </a:prstGeom>
        </p:spPr>
      </p:pic>
      <p:sp>
        <p:nvSpPr>
          <p:cNvPr id="14" name="圆角矩形 13"/>
          <p:cNvSpPr/>
          <p:nvPr/>
        </p:nvSpPr>
        <p:spPr bwMode="auto">
          <a:xfrm>
            <a:off x="602296" y="5598494"/>
            <a:ext cx="11009835"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3.5 </a:t>
            </a:r>
            <a:r>
              <a:rPr lang="zh-CN" altLang="en-US" sz="3600" b="0" dirty="0" smtClean="0">
                <a:solidFill>
                  <a:schemeClr val="accent6"/>
                </a:solidFill>
                <a:latin typeface="+mn-lt"/>
                <a:ea typeface="黑体" panose="02010609060101010101" pitchFamily="49" charset="-122"/>
              </a:rPr>
              <a:t>本章小结</a:t>
            </a:r>
            <a:endParaRPr lang="zh-CN" altLang="en-US" sz="3600" b="0" dirty="0">
              <a:solidFill>
                <a:schemeClr val="accent6"/>
              </a:solidFill>
              <a:latin typeface="+mn-lt"/>
              <a:ea typeface="黑体" panose="02010609060101010101" pitchFamily="49"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25624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564370" y="2852936"/>
            <a:ext cx="11040110" cy="246406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pPr>
            <a:r>
              <a:rPr lang="en-US" altLang="zh-CN" sz="2800" dirty="0">
                <a:solidFill>
                  <a:schemeClr val="bg1"/>
                </a:solidFill>
                <a:latin typeface="+mn-lt"/>
                <a:ea typeface="宋体" panose="02010600030101010101" pitchFamily="2" charset="-122"/>
              </a:rPr>
              <a:t>RTOS</a:t>
            </a:r>
            <a:r>
              <a:rPr lang="zh-CN" altLang="en-US" sz="2800" dirty="0">
                <a:solidFill>
                  <a:schemeClr val="bg1"/>
                </a:solidFill>
                <a:ea typeface="宋体" panose="02010600030101010101" pitchFamily="2" charset="-122"/>
              </a:rPr>
              <a:t>中要运行的线程大多先放入</a:t>
            </a:r>
            <a:r>
              <a:rPr lang="zh-CN" altLang="en-US" sz="2800" dirty="0">
                <a:solidFill>
                  <a:srgbClr val="FFFF00"/>
                </a:solidFill>
                <a:ea typeface="宋体" panose="02010600030101010101" pitchFamily="2" charset="-122"/>
              </a:rPr>
              <a:t>就绪列表</a:t>
            </a:r>
            <a:r>
              <a:rPr lang="zh-CN" altLang="en-US" sz="2800" dirty="0">
                <a:solidFill>
                  <a:schemeClr val="bg1"/>
                </a:solidFill>
                <a:ea typeface="宋体" panose="02010600030101010101" pitchFamily="2" charset="-122"/>
              </a:rPr>
              <a:t>，即就绪列表中的线程是即将运行的线程，随时准备被调度运行。至于何时被允许运行，由内核调度策略决定。就绪列表中的线程，按照优先级高低顺序及先进先出排列。当内核调度器确认哪个线程运行，则将该线程状态标志由就绪态改为激活态，线程会从就绪列表取出被执行。</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379737" y="1165933"/>
            <a:ext cx="11224744"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600" b="0" dirty="0" smtClean="0">
                <a:solidFill>
                  <a:schemeClr val="accent6"/>
                </a:solidFill>
                <a:latin typeface="+mn-lt"/>
                <a:ea typeface="黑体" panose="02010609060101010101" pitchFamily="49" charset="-122"/>
              </a:rPr>
              <a:t>3.4 </a:t>
            </a:r>
            <a:r>
              <a:rPr lang="en-US" altLang="zh-CN" sz="3600" b="0" dirty="0">
                <a:solidFill>
                  <a:schemeClr val="accent6"/>
                </a:solidFill>
                <a:latin typeface="+mn-lt"/>
                <a:ea typeface="黑体" panose="02010609060101010101" pitchFamily="49" charset="-122"/>
              </a:rPr>
              <a:t>RTOS</a:t>
            </a:r>
            <a:r>
              <a:rPr lang="zh-CN" altLang="en-US" sz="3600" b="0" dirty="0">
                <a:solidFill>
                  <a:schemeClr val="accent6"/>
                </a:solidFill>
                <a:latin typeface="+mn-lt"/>
                <a:ea typeface="黑体" panose="02010609060101010101" pitchFamily="49" charset="-122"/>
              </a:rPr>
              <a:t>中的功能列表</a:t>
            </a:r>
            <a:r>
              <a:rPr lang="zh-CN" altLang="en-US" sz="3600" b="0" dirty="0">
                <a:solidFill>
                  <a:srgbClr val="FF0000"/>
                </a:solidFill>
                <a:latin typeface="+mn-lt"/>
                <a:ea typeface="黑体" panose="02010609060101010101" pitchFamily="49" charset="-122"/>
                <a:sym typeface="+mn-ea"/>
              </a:rPr>
              <a:t>（重点）</a:t>
            </a:r>
            <a:endParaRPr lang="zh-CN" altLang="en-US" sz="3600" b="0" dirty="0">
              <a:solidFill>
                <a:srgbClr val="FF0000"/>
              </a:solidFill>
              <a:latin typeface="+mn-lt"/>
              <a:ea typeface="黑体" panose="02010609060101010101" pitchFamily="49" charset="-122"/>
            </a:endParaRPr>
          </a:p>
          <a:p>
            <a:endParaRPr lang="zh-CN" altLang="en-US" sz="3600" b="0" dirty="0">
              <a:solidFill>
                <a:schemeClr val="accent6"/>
              </a:solidFill>
              <a:latin typeface="+mn-lt"/>
              <a:ea typeface="黑体" panose="02010609060101010101" pitchFamily="49" charset="-122"/>
            </a:endParaRPr>
          </a:p>
        </p:txBody>
      </p:sp>
      <p:sp>
        <p:nvSpPr>
          <p:cNvPr id="9" name="圆角矩形 8"/>
          <p:cNvSpPr/>
          <p:nvPr/>
        </p:nvSpPr>
        <p:spPr bwMode="auto">
          <a:xfrm>
            <a:off x="407368" y="2060848"/>
            <a:ext cx="5999841"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3.4.1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就绪列表</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19</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6411500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767408" y="1844824"/>
            <a:ext cx="11040110"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smtClean="0">
                <a:solidFill>
                  <a:srgbClr val="FFFF00"/>
                </a:solidFill>
                <a:latin typeface="+mn-lt"/>
                <a:ea typeface="宋体" panose="02010600030101010101" pitchFamily="2" charset="-122"/>
              </a:rPr>
              <a:t>延时阻塞列表</a:t>
            </a:r>
            <a:r>
              <a:rPr lang="zh-CN" altLang="en-US" sz="2800" dirty="0">
                <a:solidFill>
                  <a:schemeClr val="bg1"/>
                </a:solidFill>
                <a:latin typeface="+mn-lt"/>
                <a:ea typeface="宋体" panose="02010600030101010101" pitchFamily="2" charset="-122"/>
              </a:rPr>
              <a:t>是按线程的延时时间长短的顺序排列，线程进入延时列表后，存储的延时时间与调用延时函数实参不同，存储的延时时间</a:t>
            </a:r>
            <a:r>
              <a:rPr lang="en-US" altLang="zh-CN" sz="2800" dirty="0">
                <a:solidFill>
                  <a:schemeClr val="bg1"/>
                </a:solidFill>
                <a:latin typeface="+mn-lt"/>
                <a:ea typeface="宋体" panose="02010600030101010101" pitchFamily="2" charset="-122"/>
              </a:rPr>
              <a:t>=</a:t>
            </a:r>
            <a:r>
              <a:rPr lang="zh-CN" altLang="en-US" sz="2800" dirty="0">
                <a:solidFill>
                  <a:schemeClr val="bg1"/>
                </a:solidFill>
                <a:latin typeface="+mn-lt"/>
                <a:ea typeface="宋体" panose="02010600030101010101" pitchFamily="2" charset="-122"/>
              </a:rPr>
              <a:t>（延时函数实参</a:t>
            </a:r>
            <a:r>
              <a:rPr lang="en-US" altLang="zh-CN" sz="2800" dirty="0">
                <a:solidFill>
                  <a:schemeClr val="bg1"/>
                </a:solidFill>
                <a:latin typeface="+mn-lt"/>
                <a:ea typeface="宋体" panose="02010600030101010101" pitchFamily="2" charset="-122"/>
              </a:rPr>
              <a:t>-</a:t>
            </a:r>
            <a:r>
              <a:rPr lang="zh-CN" altLang="en-US" sz="2800" dirty="0">
                <a:solidFill>
                  <a:schemeClr val="bg1"/>
                </a:solidFill>
                <a:latin typeface="+mn-lt"/>
                <a:ea typeface="宋体" panose="02010600030101010101" pitchFamily="2" charset="-122"/>
              </a:rPr>
              <a:t>所有前面线程存储时间之和）。当线程调用了延时函数，则该线程就会被放入到延时列表中，其状态由激活态转化为阻塞态。当延时时间到时，该线程状态由阻塞态转化为就绪态，线程将被从延时列表移出并放入到就绪列表中，线程状态被设置为就绪态，等待调度执行。</a:t>
            </a:r>
          </a:p>
        </p:txBody>
      </p:sp>
      <p:sp>
        <p:nvSpPr>
          <p:cNvPr id="9" name="圆角矩形 8"/>
          <p:cNvSpPr/>
          <p:nvPr/>
        </p:nvSpPr>
        <p:spPr bwMode="auto">
          <a:xfrm>
            <a:off x="695401" y="1071465"/>
            <a:ext cx="3600399"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3.4.2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延时阻塞列表</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20</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4831211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575945" y="2038544"/>
            <a:ext cx="11040110" cy="198734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ea typeface="宋体" panose="02010600030101010101" pitchFamily="2" charset="-122"/>
              </a:rPr>
              <a:t>当线程进行永久</a:t>
            </a:r>
            <a:r>
              <a:rPr lang="zh-CN" altLang="en-US" sz="2800" dirty="0" smtClean="0">
                <a:solidFill>
                  <a:schemeClr val="bg1"/>
                </a:solidFill>
                <a:ea typeface="宋体" panose="02010600030101010101" pitchFamily="2" charset="-122"/>
              </a:rPr>
              <a:t>等待状态</a:t>
            </a:r>
            <a:r>
              <a:rPr lang="zh-CN" altLang="en-US" sz="2800" dirty="0">
                <a:solidFill>
                  <a:schemeClr val="bg1"/>
                </a:solidFill>
                <a:ea typeface="宋体" panose="02010600030101010101" pitchFamily="2" charset="-122"/>
              </a:rPr>
              <a:t>或因等待事件位、消息、信号量、互斥量时，其状态由激活态转化为阻塞态，线程就会被放到</a:t>
            </a:r>
            <a:r>
              <a:rPr lang="zh-CN" altLang="en-US" sz="2800" dirty="0">
                <a:solidFill>
                  <a:srgbClr val="FFFF00"/>
                </a:solidFill>
                <a:ea typeface="宋体" panose="02010600030101010101" pitchFamily="2" charset="-122"/>
              </a:rPr>
              <a:t>阻塞列表</a:t>
            </a:r>
            <a:r>
              <a:rPr lang="zh-CN" altLang="en-US" sz="2800" dirty="0">
                <a:solidFill>
                  <a:schemeClr val="bg1"/>
                </a:solidFill>
                <a:ea typeface="宋体" panose="02010600030101010101" pitchFamily="2" charset="-122"/>
              </a:rPr>
              <a:t>中。当</a:t>
            </a:r>
            <a:r>
              <a:rPr lang="zh-CN" altLang="en-US" sz="2800" dirty="0" smtClean="0">
                <a:solidFill>
                  <a:schemeClr val="bg1"/>
                </a:solidFill>
                <a:ea typeface="宋体" panose="02010600030101010101" pitchFamily="2" charset="-122"/>
              </a:rPr>
              <a:t>等待条件</a:t>
            </a:r>
            <a:r>
              <a:rPr lang="zh-CN" altLang="en-US" sz="2800" dirty="0">
                <a:solidFill>
                  <a:schemeClr val="bg1"/>
                </a:solidFill>
                <a:ea typeface="宋体" panose="02010600030101010101" pitchFamily="2" charset="-122"/>
              </a:rPr>
              <a:t>满足时，该线程状态由阻塞态转化为就绪态，线程会从阻塞列表中</a:t>
            </a:r>
            <a:r>
              <a:rPr lang="zh-CN" altLang="en-US" sz="2800" dirty="0" smtClean="0">
                <a:solidFill>
                  <a:schemeClr val="bg1"/>
                </a:solidFill>
                <a:ea typeface="宋体" panose="02010600030101010101" pitchFamily="2" charset="-122"/>
              </a:rPr>
              <a:t>移出</a:t>
            </a:r>
            <a:r>
              <a:rPr lang="zh-CN" altLang="en-US" sz="2800" dirty="0" smtClean="0">
                <a:solidFill>
                  <a:schemeClr val="bg1"/>
                </a:solidFill>
                <a:ea typeface="宋体" panose="02010600030101010101" pitchFamily="2" charset="-122"/>
              </a:rPr>
              <a:t>而</a:t>
            </a:r>
            <a:r>
              <a:rPr lang="zh-CN" altLang="en-US" sz="2800" dirty="0" smtClean="0">
                <a:solidFill>
                  <a:schemeClr val="bg1"/>
                </a:solidFill>
                <a:ea typeface="宋体" panose="02010600030101010101" pitchFamily="2" charset="-122"/>
              </a:rPr>
              <a:t>放</a:t>
            </a:r>
            <a:r>
              <a:rPr lang="zh-CN" altLang="en-US" sz="2800" dirty="0">
                <a:solidFill>
                  <a:schemeClr val="bg1"/>
                </a:solidFill>
                <a:ea typeface="宋体" panose="02010600030101010101" pitchFamily="2" charset="-122"/>
              </a:rPr>
              <a:t>入到就绪列表中，由</a:t>
            </a:r>
            <a:r>
              <a:rPr lang="en-US" altLang="zh-CN" sz="2800" dirty="0">
                <a:solidFill>
                  <a:schemeClr val="bg1"/>
                </a:solidFill>
                <a:latin typeface="+mn-lt"/>
                <a:ea typeface="宋体" panose="02010600030101010101" pitchFamily="2" charset="-122"/>
              </a:rPr>
              <a:t>RTOS</a:t>
            </a:r>
            <a:r>
              <a:rPr lang="zh-CN" altLang="en-US" sz="2800" dirty="0">
                <a:solidFill>
                  <a:schemeClr val="bg1"/>
                </a:solidFill>
                <a:ea typeface="宋体" panose="02010600030101010101" pitchFamily="2" charset="-122"/>
              </a:rPr>
              <a:t>进行调度执行。</a:t>
            </a:r>
          </a:p>
        </p:txBody>
      </p:sp>
      <p:sp>
        <p:nvSpPr>
          <p:cNvPr id="9" name="圆角矩形 8"/>
          <p:cNvSpPr/>
          <p:nvPr/>
        </p:nvSpPr>
        <p:spPr bwMode="auto">
          <a:xfrm>
            <a:off x="575945" y="1138021"/>
            <a:ext cx="600011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3.4.3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条件阻塞</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列表</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圆角矩形 7"/>
          <p:cNvSpPr/>
          <p:nvPr/>
        </p:nvSpPr>
        <p:spPr bwMode="auto">
          <a:xfrm>
            <a:off x="575945" y="4284107"/>
            <a:ext cx="11040110" cy="198734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ea typeface="宋体" panose="02010600030101010101" pitchFamily="2" charset="-122"/>
              </a:rPr>
              <a:t>为了方便对线程进行分类管理，在</a:t>
            </a:r>
            <a:r>
              <a:rPr lang="en-US" altLang="zh-CN" sz="2800" dirty="0">
                <a:solidFill>
                  <a:schemeClr val="bg1"/>
                </a:solidFill>
                <a:latin typeface="+mn-lt"/>
                <a:ea typeface="宋体" panose="02010600030101010101" pitchFamily="2" charset="-122"/>
              </a:rPr>
              <a:t>RTOS</a:t>
            </a:r>
            <a:r>
              <a:rPr lang="zh-CN" altLang="en-US" sz="2800" dirty="0">
                <a:solidFill>
                  <a:schemeClr val="bg1"/>
                </a:solidFill>
                <a:ea typeface="宋体" panose="02010600030101010101" pitchFamily="2" charset="-122"/>
              </a:rPr>
              <a:t>中会根据线程等待的事件位、消息、信号量、互斥量等条件，将线程放入对应的阻塞列表。根据线程等待的条件不同，阻塞列表又可分为事件阻塞列表、消息阻塞列表、信号量阻塞列表、互斥量阻塞列表。</a:t>
            </a:r>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21</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9775693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575945" y="1941977"/>
            <a:ext cx="11040110"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540000" algn="just" eaLnBrk="1">
              <a:spcAft>
                <a:spcPts val="0"/>
              </a:spcAft>
            </a:pPr>
            <a:r>
              <a:rPr lang="zh-CN" altLang="en-US" sz="2100" dirty="0">
                <a:solidFill>
                  <a:schemeClr val="bg1"/>
                </a:solidFill>
                <a:latin typeface="+mn-lt"/>
                <a:ea typeface="宋体" panose="02010600030101010101" pitchFamily="2" charset="-122"/>
              </a:rPr>
              <a:t>本章给出的</a:t>
            </a:r>
            <a:r>
              <a:rPr lang="en-US" altLang="zh-CN" sz="2100" dirty="0">
                <a:solidFill>
                  <a:schemeClr val="bg1"/>
                </a:solidFill>
                <a:latin typeface="+mn-lt"/>
                <a:ea typeface="宋体" panose="02010600030101010101" pitchFamily="2" charset="-122"/>
              </a:rPr>
              <a:t>RTOS</a:t>
            </a:r>
            <a:r>
              <a:rPr lang="zh-CN" altLang="en-US" sz="2100" dirty="0">
                <a:solidFill>
                  <a:schemeClr val="bg1"/>
                </a:solidFill>
                <a:latin typeface="+mn-lt"/>
                <a:ea typeface="宋体" panose="02010600030101010101" pitchFamily="2" charset="-122"/>
              </a:rPr>
              <a:t>下应用程序的基本要素主要是针对应用开发者，要理解</a:t>
            </a:r>
            <a:r>
              <a:rPr lang="en-US" altLang="zh-CN" sz="2100" dirty="0">
                <a:solidFill>
                  <a:schemeClr val="bg1"/>
                </a:solidFill>
                <a:latin typeface="+mn-lt"/>
                <a:ea typeface="宋体" panose="02010600030101010101" pitchFamily="2" charset="-122"/>
              </a:rPr>
              <a:t>RTOS</a:t>
            </a:r>
            <a:r>
              <a:rPr lang="zh-CN" altLang="en-US" sz="2100" dirty="0">
                <a:solidFill>
                  <a:schemeClr val="bg1"/>
                </a:solidFill>
                <a:latin typeface="+mn-lt"/>
                <a:ea typeface="宋体" panose="02010600030101010101" pitchFamily="2" charset="-122"/>
              </a:rPr>
              <a:t>下程序运行的基本流程，这些基本要素是必须掌握的。</a:t>
            </a:r>
          </a:p>
          <a:p>
            <a:pPr indent="540000" algn="just" eaLnBrk="1">
              <a:spcAft>
                <a:spcPts val="0"/>
              </a:spcAft>
            </a:pPr>
            <a:r>
              <a:rPr lang="zh-CN" altLang="en-US" sz="2100" dirty="0" smtClean="0">
                <a:solidFill>
                  <a:schemeClr val="bg1"/>
                </a:solidFill>
                <a:latin typeface="+mn-lt"/>
                <a:ea typeface="宋体" panose="02010600030101010101" pitchFamily="2" charset="-122"/>
              </a:rPr>
              <a:t>异常</a:t>
            </a:r>
            <a:r>
              <a:rPr lang="zh-CN" altLang="en-US" sz="2100" dirty="0">
                <a:solidFill>
                  <a:schemeClr val="bg1"/>
                </a:solidFill>
                <a:latin typeface="+mn-lt"/>
                <a:ea typeface="宋体" panose="02010600030101010101" pitchFamily="2" charset="-122"/>
              </a:rPr>
              <a:t>与中断在程序设计中有着特殊作用，使用一个芯片编程，必须知道这个芯片在硬件上支持哪些异常与中断，中断条件是什么，在何处进行中断服务例程的编程等。</a:t>
            </a:r>
          </a:p>
          <a:p>
            <a:pPr indent="540000" algn="just" eaLnBrk="1">
              <a:spcAft>
                <a:spcPts val="0"/>
              </a:spcAft>
            </a:pPr>
            <a:r>
              <a:rPr lang="zh-CN" altLang="en-US" sz="2100" dirty="0" smtClean="0">
                <a:solidFill>
                  <a:schemeClr val="bg1"/>
                </a:solidFill>
                <a:latin typeface="+mn-lt"/>
                <a:ea typeface="宋体" panose="02010600030101010101" pitchFamily="2" charset="-122"/>
              </a:rPr>
              <a:t> 在</a:t>
            </a:r>
            <a:r>
              <a:rPr lang="en-US" altLang="zh-CN" sz="2100" dirty="0">
                <a:solidFill>
                  <a:schemeClr val="bg1"/>
                </a:solidFill>
                <a:latin typeface="+mn-lt"/>
                <a:ea typeface="宋体" panose="02010600030101010101" pitchFamily="2" charset="-122"/>
              </a:rPr>
              <a:t>RTOS</a:t>
            </a:r>
            <a:r>
              <a:rPr lang="zh-CN" altLang="en-US" sz="2100" dirty="0">
                <a:solidFill>
                  <a:schemeClr val="bg1"/>
                </a:solidFill>
                <a:latin typeface="+mn-lt"/>
                <a:ea typeface="宋体" panose="02010600030101010101" pitchFamily="2" charset="-122"/>
              </a:rPr>
              <a:t>中，时钟嘀嗒是时间的最小度量单位</a:t>
            </a:r>
            <a:r>
              <a:rPr lang="en-US" altLang="zh-CN" sz="2100" dirty="0">
                <a:solidFill>
                  <a:schemeClr val="bg1"/>
                </a:solidFill>
                <a:latin typeface="+mn-lt"/>
                <a:ea typeface="宋体" panose="02010600030101010101" pitchFamily="2" charset="-122"/>
              </a:rPr>
              <a:t>,</a:t>
            </a:r>
            <a:r>
              <a:rPr lang="zh-CN" altLang="en-US" sz="2100" dirty="0">
                <a:solidFill>
                  <a:schemeClr val="bg1"/>
                </a:solidFill>
                <a:latin typeface="+mn-lt"/>
                <a:ea typeface="宋体" panose="02010600030101010101" pitchFamily="2" charset="-122"/>
              </a:rPr>
              <a:t>是线程调度的基本时间单元。</a:t>
            </a:r>
          </a:p>
          <a:p>
            <a:pPr indent="540000" algn="just" eaLnBrk="1">
              <a:spcAft>
                <a:spcPts val="0"/>
              </a:spcAft>
            </a:pPr>
            <a:r>
              <a:rPr lang="zh-CN" altLang="en-US" sz="2100" dirty="0" smtClean="0">
                <a:solidFill>
                  <a:schemeClr val="bg1"/>
                </a:solidFill>
                <a:latin typeface="+mn-lt"/>
                <a:ea typeface="宋体" panose="02010600030101010101" pitchFamily="2" charset="-122"/>
              </a:rPr>
              <a:t> </a:t>
            </a:r>
            <a:r>
              <a:rPr lang="zh-CN" altLang="en-US" sz="2100" dirty="0">
                <a:solidFill>
                  <a:schemeClr val="bg1"/>
                </a:solidFill>
                <a:latin typeface="+mn-lt"/>
                <a:ea typeface="宋体" panose="02010600030101010101" pitchFamily="2" charset="-122"/>
              </a:rPr>
              <a:t>在</a:t>
            </a:r>
            <a:r>
              <a:rPr lang="en-US" altLang="zh-CN" sz="2100" dirty="0">
                <a:solidFill>
                  <a:schemeClr val="bg1"/>
                </a:solidFill>
                <a:latin typeface="+mn-lt"/>
                <a:ea typeface="宋体" panose="02010600030101010101" pitchFamily="2" charset="-122"/>
              </a:rPr>
              <a:t>RTOS</a:t>
            </a:r>
            <a:r>
              <a:rPr lang="zh-CN" altLang="en-US" sz="2100" dirty="0">
                <a:solidFill>
                  <a:schemeClr val="bg1"/>
                </a:solidFill>
                <a:latin typeface="+mn-lt"/>
                <a:ea typeface="宋体" panose="02010600030101010101" pitchFamily="2" charset="-122"/>
              </a:rPr>
              <a:t>中，延时函数具有让出</a:t>
            </a:r>
            <a:r>
              <a:rPr lang="en-US" altLang="zh-CN" sz="2100" dirty="0">
                <a:solidFill>
                  <a:schemeClr val="bg1"/>
                </a:solidFill>
                <a:latin typeface="+mn-lt"/>
                <a:ea typeface="宋体" panose="02010600030101010101" pitchFamily="2" charset="-122"/>
              </a:rPr>
              <a:t>CPU</a:t>
            </a:r>
            <a:r>
              <a:rPr lang="zh-CN" altLang="en-US" sz="2100" dirty="0">
                <a:solidFill>
                  <a:schemeClr val="bg1"/>
                </a:solidFill>
                <a:latin typeface="+mn-lt"/>
                <a:ea typeface="宋体" panose="02010600030101010101" pitchFamily="2" charset="-122"/>
              </a:rPr>
              <a:t>使用权的功能，调用延时函数的线程将进入延时阻塞列表，时间到达后，内核将其从延时阻塞列表中移到就绪列表，被调度运行。</a:t>
            </a:r>
          </a:p>
          <a:p>
            <a:pPr indent="540000" algn="just" eaLnBrk="1">
              <a:spcAft>
                <a:spcPts val="0"/>
              </a:spcAft>
            </a:pPr>
            <a:r>
              <a:rPr lang="zh-CN" altLang="en-US" sz="2100" dirty="0" smtClean="0">
                <a:solidFill>
                  <a:schemeClr val="bg1"/>
                </a:solidFill>
                <a:latin typeface="+mn-lt"/>
                <a:ea typeface="宋体" panose="02010600030101010101" pitchFamily="2" charset="-122"/>
              </a:rPr>
              <a:t> </a:t>
            </a:r>
            <a:r>
              <a:rPr lang="zh-CN" altLang="en-US" sz="2100" dirty="0">
                <a:solidFill>
                  <a:schemeClr val="bg1"/>
                </a:solidFill>
                <a:latin typeface="+mn-lt"/>
                <a:ea typeface="宋体" panose="02010600030101010101" pitchFamily="2" charset="-122"/>
              </a:rPr>
              <a:t>在</a:t>
            </a:r>
            <a:r>
              <a:rPr lang="en-US" altLang="zh-CN" sz="2100" dirty="0">
                <a:solidFill>
                  <a:schemeClr val="bg1"/>
                </a:solidFill>
                <a:latin typeface="+mn-lt"/>
                <a:ea typeface="宋体" panose="02010600030101010101" pitchFamily="2" charset="-122"/>
              </a:rPr>
              <a:t>RTOS</a:t>
            </a:r>
            <a:r>
              <a:rPr lang="zh-CN" altLang="en-US" sz="2100" dirty="0">
                <a:solidFill>
                  <a:schemeClr val="bg1"/>
                </a:solidFill>
                <a:latin typeface="+mn-lt"/>
                <a:ea typeface="宋体" panose="02010600030101010101" pitchFamily="2" charset="-122"/>
              </a:rPr>
              <a:t>中，调度是内核的主要职责之一，它决定将哪一个线程投入运行、何时投入运行以及运行多久。编程时，只要线程进入就绪列表，就认为该线程已经运行，何时运行就是调度者的事情了。</a:t>
            </a:r>
            <a:r>
              <a:rPr lang="en-US" altLang="zh-CN" sz="2100" dirty="0">
                <a:solidFill>
                  <a:schemeClr val="bg1"/>
                </a:solidFill>
                <a:latin typeface="+mn-lt"/>
                <a:ea typeface="宋体" panose="02010600030101010101" pitchFamily="2" charset="-122"/>
              </a:rPr>
              <a:t>RTOS</a:t>
            </a:r>
            <a:r>
              <a:rPr lang="zh-CN" altLang="en-US" sz="2100" dirty="0">
                <a:solidFill>
                  <a:schemeClr val="bg1"/>
                </a:solidFill>
                <a:latin typeface="+mn-lt"/>
                <a:ea typeface="宋体" panose="02010600030101010101" pitchFamily="2" charset="-122"/>
              </a:rPr>
              <a:t>的基本调度策略有：优先级抢占调度与时间片轮转调度等。 </a:t>
            </a:r>
          </a:p>
          <a:p>
            <a:pPr indent="540000" algn="just" eaLnBrk="1">
              <a:spcAft>
                <a:spcPts val="0"/>
              </a:spcAft>
            </a:pPr>
            <a:r>
              <a:rPr lang="zh-CN" altLang="en-US" sz="2100" dirty="0" smtClean="0">
                <a:solidFill>
                  <a:schemeClr val="bg1"/>
                </a:solidFill>
                <a:latin typeface="+mn-lt"/>
                <a:ea typeface="宋体" panose="02010600030101010101" pitchFamily="2" charset="-122"/>
              </a:rPr>
              <a:t> 在</a:t>
            </a:r>
            <a:r>
              <a:rPr lang="en-US" altLang="zh-CN" sz="2100" dirty="0">
                <a:solidFill>
                  <a:schemeClr val="bg1"/>
                </a:solidFill>
                <a:latin typeface="+mn-lt"/>
                <a:ea typeface="宋体" panose="02010600030101010101" pitchFamily="2" charset="-122"/>
              </a:rPr>
              <a:t>RTOS</a:t>
            </a:r>
            <a:r>
              <a:rPr lang="zh-CN" altLang="en-US" sz="2100" dirty="0">
                <a:solidFill>
                  <a:schemeClr val="bg1"/>
                </a:solidFill>
                <a:latin typeface="+mn-lt"/>
                <a:ea typeface="宋体" panose="02010600030101010101" pitchFamily="2" charset="-122"/>
              </a:rPr>
              <a:t>中，使用就绪列表管理就绪的线程，使用延时阻塞列表管理延时等待的线程，使用阻塞列表管理因等待事件、消息等而阻塞的线程</a:t>
            </a:r>
            <a:r>
              <a:rPr lang="zh-CN" altLang="en-US" sz="2100" dirty="0" smtClean="0">
                <a:solidFill>
                  <a:schemeClr val="bg1"/>
                </a:solidFill>
                <a:latin typeface="+mn-lt"/>
                <a:ea typeface="宋体" panose="02010600030101010101" pitchFamily="2" charset="-122"/>
              </a:rPr>
              <a:t>。</a:t>
            </a:r>
            <a:endParaRPr lang="zh-CN" altLang="en-US" sz="2100" dirty="0">
              <a:solidFill>
                <a:schemeClr val="bg1"/>
              </a:solidFill>
              <a:latin typeface="+mn-lt"/>
              <a:ea typeface="宋体" panose="02010600030101010101" pitchFamily="2" charset="-122"/>
            </a:endParaRPr>
          </a:p>
        </p:txBody>
      </p:sp>
      <p:sp>
        <p:nvSpPr>
          <p:cNvPr id="10" name="圆角矩形 8"/>
          <p:cNvSpPr/>
          <p:nvPr/>
        </p:nvSpPr>
        <p:spPr bwMode="auto">
          <a:xfrm>
            <a:off x="575945" y="1036234"/>
            <a:ext cx="11040110" cy="732155"/>
          </a:xfrm>
          <a:prstGeom prst="roundRect">
            <a:avLst/>
          </a:prstGeom>
          <a:gradFill flip="none" rotWithShape="1">
            <a:gsLst>
              <a:gs pos="0">
                <a:schemeClr val="accent3">
                  <a:lumMod val="67000"/>
                </a:schemeClr>
              </a:gs>
              <a:gs pos="50000">
                <a:schemeClr val="bg1"/>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dirty="0" smtClean="0">
                <a:ln>
                  <a:noFill/>
                </a:ln>
                <a:solidFill>
                  <a:srgbClr val="2D2DB9"/>
                </a:solidFill>
                <a:effectLst/>
                <a:uLnTx/>
                <a:uFillTx/>
                <a:latin typeface="Times New Roman" panose="02020603050405020304"/>
                <a:ea typeface="黑体" panose="02010609060101010101" pitchFamily="49" charset="-122"/>
                <a:cs typeface="+mn-cs"/>
                <a:sym typeface="+mn-ea"/>
              </a:rPr>
              <a:t>3.5 </a:t>
            </a:r>
            <a:r>
              <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sym typeface="+mn-ea"/>
              </a:rPr>
              <a:t>本章小结</a:t>
            </a: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600" b="0" i="0" u="none" strike="noStrike" kern="100" cap="none" spc="0" normalizeH="0" baseline="0" noProof="0" dirty="0">
              <a:ln>
                <a:noFill/>
              </a:ln>
              <a:solidFill>
                <a:srgbClr val="2D2DB9"/>
              </a:solidFill>
              <a:effectLst/>
              <a:uLnTx/>
              <a:uFillTx/>
              <a:latin typeface="Times New Roman" panose="02020603050405020304"/>
              <a:ea typeface="黑体" panose="02010609060101010101" pitchFamily="49" charset="-122"/>
              <a:cs typeface="Times New Roman" panose="02020603050405020304" pitchFamily="18" charset="0"/>
              <a:sym typeface="+mn-ea"/>
            </a:endParaRPr>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22</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3201201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695401" y="1101671"/>
            <a:ext cx="11112118"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3.1 </a:t>
            </a:r>
            <a:r>
              <a:rPr lang="zh-CN" altLang="en-US" sz="3600" b="0" dirty="0">
                <a:solidFill>
                  <a:schemeClr val="accent6"/>
                </a:solidFill>
                <a:latin typeface="+mn-lt"/>
                <a:ea typeface="黑体" panose="02010609060101010101" pitchFamily="49" charset="-122"/>
              </a:rPr>
              <a:t>中断基本概念及处理过程</a:t>
            </a:r>
            <a:endParaRPr lang="zh-CN" altLang="en-US" sz="3600" b="0" dirty="0">
              <a:solidFill>
                <a:srgbClr val="FF0000"/>
              </a:solidFill>
              <a:latin typeface="+mn-lt"/>
              <a:ea typeface="黑体" panose="02010609060101010101" pitchFamily="49" charset="-122"/>
            </a:endParaRPr>
          </a:p>
        </p:txBody>
      </p:sp>
      <p:sp>
        <p:nvSpPr>
          <p:cNvPr id="19" name="圆角矩形 18"/>
          <p:cNvSpPr/>
          <p:nvPr/>
        </p:nvSpPr>
        <p:spPr bwMode="auto">
          <a:xfrm>
            <a:off x="767408" y="2420888"/>
            <a:ext cx="10945216"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dirty="0">
                <a:solidFill>
                  <a:schemeClr val="bg1"/>
                </a:solidFill>
                <a:latin typeface="Times New Roman" panose="02020603050405020304" pitchFamily="18" charset="0"/>
                <a:ea typeface="方正舒体" panose="02010601030101010101" pitchFamily="2" charset="-122"/>
                <a:cs typeface="Times New Roman" panose="02020603050405020304" pitchFamily="18" charset="0"/>
              </a:rPr>
              <a:t>RTOS</a:t>
            </a:r>
            <a:r>
              <a:rPr lang="zh-CN" altLang="en-US" sz="2800" dirty="0">
                <a:solidFill>
                  <a:schemeClr val="bg1"/>
                </a:solidFill>
                <a:ea typeface="宋体" panose="02010600030101010101" pitchFamily="2" charset="-122"/>
              </a:rPr>
              <a:t>下程序运行的两条线路：  </a:t>
            </a:r>
            <a:r>
              <a:rPr lang="zh-CN" altLang="en-US" sz="2800" dirty="0">
                <a:solidFill>
                  <a:srgbClr val="FF0000"/>
                </a:solidFill>
                <a:ea typeface="宋体" panose="02010600030101010101" pitchFamily="2" charset="-122"/>
              </a:rPr>
              <a:t>线程线 、中断线</a:t>
            </a:r>
          </a:p>
          <a:p>
            <a:pPr indent="720090" algn="just" eaLnBrk="1">
              <a:spcAft>
                <a:spcPts val="0"/>
              </a:spcAft>
            </a:pPr>
            <a:endParaRPr lang="en-US" altLang="zh-CN" sz="2800" dirty="0">
              <a:solidFill>
                <a:srgbClr val="FFFF00"/>
              </a:solidFill>
              <a:ea typeface="宋体" panose="02010600030101010101" pitchFamily="2" charset="-122"/>
            </a:endParaRPr>
          </a:p>
          <a:p>
            <a:pPr indent="720090" algn="just" eaLnBrk="1">
              <a:spcAft>
                <a:spcPts val="0"/>
              </a:spcAft>
            </a:pPr>
            <a:r>
              <a:rPr lang="zh-CN" altLang="en-US" sz="2800" dirty="0">
                <a:solidFill>
                  <a:srgbClr val="FFFF00"/>
                </a:solidFill>
                <a:ea typeface="宋体" panose="02010600030101010101" pitchFamily="2" charset="-122"/>
              </a:rPr>
              <a:t>线程线</a:t>
            </a:r>
            <a:r>
              <a:rPr lang="zh-CN" altLang="en-US" sz="2800" dirty="0">
                <a:solidFill>
                  <a:schemeClr val="bg1"/>
                </a:solidFill>
                <a:ea typeface="宋体" panose="02010600030101010101" pitchFamily="2" charset="-122"/>
              </a:rPr>
              <a:t>：可能有许多个线程，由内核调度运行</a:t>
            </a:r>
            <a:endParaRPr lang="en-US" altLang="zh-CN" sz="2800" dirty="0">
              <a:solidFill>
                <a:schemeClr val="bg1"/>
              </a:solidFill>
              <a:ea typeface="宋体" panose="02010600030101010101" pitchFamily="2" charset="-122"/>
            </a:endParaRPr>
          </a:p>
          <a:p>
            <a:pPr indent="720090" algn="just" eaLnBrk="1">
              <a:spcAft>
                <a:spcPts val="0"/>
              </a:spcAft>
            </a:pPr>
            <a:endParaRPr lang="en-US" altLang="zh-CN" sz="2800" dirty="0">
              <a:solidFill>
                <a:schemeClr val="bg1"/>
              </a:solidFill>
              <a:ea typeface="宋体" panose="02010600030101010101" pitchFamily="2" charset="-122"/>
            </a:endParaRPr>
          </a:p>
          <a:p>
            <a:pPr indent="720090" algn="just" eaLnBrk="1">
              <a:spcAft>
                <a:spcPts val="0"/>
              </a:spcAft>
            </a:pPr>
            <a:r>
              <a:rPr lang="zh-CN" altLang="en-US" sz="2800" dirty="0">
                <a:solidFill>
                  <a:srgbClr val="FFFF00"/>
                </a:solidFill>
                <a:ea typeface="宋体" panose="02010600030101010101" pitchFamily="2" charset="-122"/>
              </a:rPr>
              <a:t>中断线</a:t>
            </a:r>
            <a:r>
              <a:rPr lang="zh-CN" altLang="en-US" sz="2800" dirty="0">
                <a:solidFill>
                  <a:schemeClr val="bg1"/>
                </a:solidFill>
                <a:ea typeface="宋体" panose="02010600030101010101" pitchFamily="2" charset="-122"/>
              </a:rPr>
              <a:t>：线程被某种中断打断后，转去运行中断服务程序</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ISR</a:t>
            </a:r>
            <a:r>
              <a:rPr lang="zh-CN" altLang="en-US" sz="2800" dirty="0">
                <a:solidFill>
                  <a:schemeClr val="bg1"/>
                </a:solidFill>
                <a:ea typeface="宋体" panose="02010600030101010101" pitchFamily="2" charset="-122"/>
              </a:rPr>
              <a:t>，随后返回原处继续运行</a:t>
            </a:r>
            <a:endParaRPr lang="zh-CN" altLang="en-US" sz="2800" dirty="0">
              <a:solidFill>
                <a:srgbClr val="FF0000"/>
              </a:solidFill>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3988853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9" name="圆角矩形 8"/>
          <p:cNvSpPr/>
          <p:nvPr/>
        </p:nvSpPr>
        <p:spPr bwMode="auto">
          <a:xfrm>
            <a:off x="479376" y="1197904"/>
            <a:ext cx="954214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3.1.1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中断基本概念</a:t>
            </a:r>
          </a:p>
        </p:txBody>
      </p:sp>
      <p:sp>
        <p:nvSpPr>
          <p:cNvPr id="11" name="圆角矩形 10"/>
          <p:cNvSpPr/>
          <p:nvPr/>
        </p:nvSpPr>
        <p:spPr bwMode="auto">
          <a:xfrm>
            <a:off x="713500" y="1939607"/>
            <a:ext cx="10801350" cy="40176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20090" algn="just" eaLnBrk="1"/>
            <a:r>
              <a:rPr lang="en-US" altLang="zh-CN" sz="2800" b="0" dirty="0">
                <a:solidFill>
                  <a:srgbClr val="FFFF00"/>
                </a:solidFill>
                <a:latin typeface="+mn-lt"/>
                <a:ea typeface="黑体" panose="02010609060101010101" pitchFamily="49" charset="-122"/>
              </a:rPr>
              <a:t>1</a:t>
            </a:r>
            <a:r>
              <a:rPr lang="zh-CN" altLang="en-US" sz="2800" b="0" dirty="0">
                <a:solidFill>
                  <a:srgbClr val="FFFF00"/>
                </a:solidFill>
                <a:latin typeface="+mn-lt"/>
                <a:ea typeface="黑体" panose="02010609060101010101" pitchFamily="49" charset="-122"/>
              </a:rPr>
              <a:t>．中断与异常的基本含义</a:t>
            </a:r>
            <a:endParaRPr lang="en-US" altLang="zh-CN" sz="2800" b="0" dirty="0">
              <a:solidFill>
                <a:srgbClr val="FFFF00"/>
              </a:solidFill>
              <a:latin typeface="+mn-lt"/>
              <a:ea typeface="黑体" panose="02010609060101010101" pitchFamily="49" charset="-122"/>
            </a:endParaRPr>
          </a:p>
          <a:p>
            <a:pPr indent="720090" algn="just" eaLnBrk="1"/>
            <a:r>
              <a:rPr lang="zh-CN" altLang="en-US" sz="2800" dirty="0">
                <a:solidFill>
                  <a:srgbClr val="FFFF00"/>
                </a:solidFill>
                <a:latin typeface="+mn-lt"/>
                <a:ea typeface="宋体" panose="02010600030101010101" pitchFamily="2" charset="-122"/>
              </a:rPr>
              <a:t>异常</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exception</a:t>
            </a:r>
            <a:r>
              <a:rPr lang="zh-CN" altLang="en-US" sz="2800" dirty="0">
                <a:solidFill>
                  <a:schemeClr val="bg1"/>
                </a:solidFill>
                <a:latin typeface="+mn-lt"/>
                <a:ea typeface="宋体" panose="02010600030101010101" pitchFamily="2" charset="-122"/>
              </a:rPr>
              <a:t>）是</a:t>
            </a:r>
            <a:r>
              <a:rPr lang="en-US" altLang="zh-CN" sz="2800" dirty="0">
                <a:solidFill>
                  <a:schemeClr val="bg1"/>
                </a:solidFill>
                <a:latin typeface="+mn-lt"/>
                <a:ea typeface="宋体" panose="02010600030101010101" pitchFamily="2" charset="-122"/>
              </a:rPr>
              <a:t>CPU</a:t>
            </a:r>
            <a:r>
              <a:rPr lang="zh-CN" altLang="en-US" sz="2800" dirty="0">
                <a:solidFill>
                  <a:schemeClr val="bg1"/>
                </a:solidFill>
                <a:latin typeface="+mn-lt"/>
                <a:ea typeface="宋体" panose="02010600030101010101" pitchFamily="2" charset="-122"/>
              </a:rPr>
              <a:t>强行从正在执行的程序切换到由某些内部或外部条件所要求的处理线程上去，这些线程的紧急程度优先于</a:t>
            </a:r>
            <a:r>
              <a:rPr lang="en-US" altLang="zh-CN" sz="2800" dirty="0">
                <a:solidFill>
                  <a:schemeClr val="bg1"/>
                </a:solidFill>
                <a:latin typeface="+mn-lt"/>
                <a:ea typeface="宋体" panose="02010600030101010101" pitchFamily="2" charset="-122"/>
              </a:rPr>
              <a:t>CPU</a:t>
            </a:r>
            <a:r>
              <a:rPr lang="zh-CN" altLang="en-US" sz="2800" dirty="0">
                <a:solidFill>
                  <a:schemeClr val="bg1"/>
                </a:solidFill>
                <a:latin typeface="+mn-lt"/>
                <a:ea typeface="宋体" panose="02010600030101010101" pitchFamily="2" charset="-122"/>
              </a:rPr>
              <a:t>正在执行的线程。</a:t>
            </a:r>
            <a:endParaRPr lang="en-US" altLang="zh-CN" sz="2800" dirty="0">
              <a:solidFill>
                <a:schemeClr val="bg1"/>
              </a:solidFill>
              <a:latin typeface="+mn-lt"/>
              <a:ea typeface="宋体" panose="02010600030101010101" pitchFamily="2" charset="-122"/>
            </a:endParaRPr>
          </a:p>
          <a:p>
            <a:pPr indent="720090" algn="just" eaLnBrk="1"/>
            <a:r>
              <a:rPr lang="zh-CN" altLang="en-US" sz="2800" dirty="0">
                <a:solidFill>
                  <a:srgbClr val="FFFF00"/>
                </a:solidFill>
                <a:latin typeface="+mn-lt"/>
                <a:ea typeface="宋体" panose="02010600030101010101" pitchFamily="2" charset="-122"/>
              </a:rPr>
              <a:t>中断</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interrupt</a:t>
            </a:r>
            <a:r>
              <a:rPr lang="zh-CN" altLang="en-US" sz="2800" dirty="0">
                <a:solidFill>
                  <a:schemeClr val="bg1"/>
                </a:solidFill>
                <a:latin typeface="+mn-lt"/>
                <a:ea typeface="宋体" panose="02010600030101010101" pitchFamily="2" charset="-122"/>
              </a:rPr>
              <a:t>）是来自</a:t>
            </a:r>
            <a:r>
              <a:rPr lang="en-US" altLang="zh-CN" sz="2800" dirty="0">
                <a:solidFill>
                  <a:schemeClr val="bg1"/>
                </a:solidFill>
                <a:latin typeface="+mn-lt"/>
                <a:ea typeface="宋体" panose="02010600030101010101" pitchFamily="2" charset="-122"/>
              </a:rPr>
              <a:t>CPU</a:t>
            </a:r>
            <a:r>
              <a:rPr lang="zh-CN" altLang="en-US" sz="2800" dirty="0">
                <a:solidFill>
                  <a:schemeClr val="bg1"/>
                </a:solidFill>
                <a:latin typeface="+mn-lt"/>
                <a:ea typeface="宋体" panose="02010600030101010101" pitchFamily="2" charset="-122"/>
              </a:rPr>
              <a:t>外围设备的强行线程切换请求。</a:t>
            </a:r>
            <a:endParaRPr lang="en-US" altLang="zh-CN" sz="2800" dirty="0">
              <a:solidFill>
                <a:schemeClr val="bg1"/>
              </a:solidFill>
              <a:latin typeface="+mn-lt"/>
              <a:ea typeface="宋体" panose="02010600030101010101" pitchFamily="2" charset="-122"/>
            </a:endParaRPr>
          </a:p>
          <a:p>
            <a:pPr indent="720090" algn="just" eaLnBrk="1"/>
            <a:r>
              <a:rPr lang="en-US" altLang="zh-CN" sz="2800" dirty="0">
                <a:solidFill>
                  <a:schemeClr val="bg1"/>
                </a:solidFill>
                <a:latin typeface="+mn-lt"/>
                <a:ea typeface="宋体" panose="02010600030101010101" pitchFamily="2" charset="-122"/>
              </a:rPr>
              <a:t>CPU</a:t>
            </a:r>
            <a:r>
              <a:rPr lang="zh-CN" altLang="en-US" sz="2800" dirty="0">
                <a:solidFill>
                  <a:schemeClr val="bg1"/>
                </a:solidFill>
                <a:ea typeface="宋体" panose="02010600030101010101" pitchFamily="2" charset="-122"/>
              </a:rPr>
              <a:t>对</a:t>
            </a:r>
            <a:r>
              <a:rPr lang="zh-CN" altLang="en-US" sz="2800" dirty="0">
                <a:solidFill>
                  <a:srgbClr val="FF0000"/>
                </a:solidFill>
                <a:ea typeface="宋体" panose="02010600030101010101" pitchFamily="2" charset="-122"/>
              </a:rPr>
              <a:t>复位、中断、异常</a:t>
            </a:r>
            <a:r>
              <a:rPr lang="zh-CN" altLang="en-US" sz="2800" dirty="0">
                <a:solidFill>
                  <a:schemeClr val="bg1"/>
                </a:solidFill>
                <a:ea typeface="宋体" panose="02010600030101010101" pitchFamily="2" charset="-122"/>
              </a:rPr>
              <a:t>具有同样的处理过程，本书随后在谈及这个处理过程时</a:t>
            </a:r>
            <a:r>
              <a:rPr lang="zh-CN" altLang="en-US" sz="2800" dirty="0">
                <a:solidFill>
                  <a:srgbClr val="FF0000"/>
                </a:solidFill>
                <a:ea typeface="宋体" panose="02010600030101010101" pitchFamily="2" charset="-122"/>
              </a:rPr>
              <a:t>统称为中断</a:t>
            </a:r>
            <a:r>
              <a:rPr lang="zh-CN" altLang="en-US" sz="2800" dirty="0">
                <a:solidFill>
                  <a:schemeClr val="bg1"/>
                </a:solidFill>
                <a:ea typeface="宋体" panose="02010600030101010101" pitchFamily="2" charset="-122"/>
              </a:rPr>
              <a:t>。</a:t>
            </a:r>
            <a:endParaRPr lang="en-US" altLang="zh-CN" sz="2800" dirty="0">
              <a:solidFill>
                <a:schemeClr val="bg1"/>
              </a:solidFill>
              <a:latin typeface="+mn-lt"/>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3</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283004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2" name="圆角矩形 11"/>
          <p:cNvSpPr/>
          <p:nvPr/>
        </p:nvSpPr>
        <p:spPr bwMode="auto">
          <a:xfrm>
            <a:off x="839416" y="1200121"/>
            <a:ext cx="10873208" cy="505201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mn-lt"/>
                <a:ea typeface="黑体" panose="02010609060101010101" pitchFamily="49" charset="-122"/>
              </a:rPr>
              <a:t>2</a:t>
            </a:r>
            <a:r>
              <a:rPr lang="zh-CN" altLang="en-US" sz="2800" b="0" dirty="0">
                <a:solidFill>
                  <a:srgbClr val="FFFF00"/>
                </a:solidFill>
                <a:latin typeface="+mn-lt"/>
                <a:ea typeface="黑体" panose="02010609060101010101" pitchFamily="49" charset="-122"/>
              </a:rPr>
              <a:t>．中断源、中断服务程序、中断向量号与中断向量表</a:t>
            </a:r>
            <a:endParaRPr lang="en-US" altLang="zh-CN" sz="2800" b="0" dirty="0">
              <a:solidFill>
                <a:schemeClr val="bg1"/>
              </a:solidFill>
              <a:ea typeface="宋体" panose="02010600030101010101" pitchFamily="2" charset="-122"/>
            </a:endParaRPr>
          </a:p>
          <a:p>
            <a:pPr indent="720090" algn="just" eaLnBrk="1">
              <a:spcAft>
                <a:spcPts val="0"/>
              </a:spcAft>
            </a:pPr>
            <a:r>
              <a:rPr lang="zh-CN" altLang="en-US" dirty="0">
                <a:solidFill>
                  <a:schemeClr val="bg1"/>
                </a:solidFill>
                <a:ea typeface="宋体" panose="02010600030101010101" pitchFamily="2" charset="-122"/>
              </a:rPr>
              <a:t>可以引起</a:t>
            </a:r>
            <a:r>
              <a:rPr lang="en-US" altLang="zh-CN" dirty="0">
                <a:solidFill>
                  <a:schemeClr val="bg1"/>
                </a:solidFill>
                <a:latin typeface="+mn-lt"/>
                <a:ea typeface="宋体" panose="02010600030101010101" pitchFamily="2" charset="-122"/>
              </a:rPr>
              <a:t>CPU</a:t>
            </a:r>
            <a:r>
              <a:rPr lang="zh-CN" altLang="en-US" dirty="0">
                <a:solidFill>
                  <a:schemeClr val="bg1"/>
                </a:solidFill>
                <a:ea typeface="宋体" panose="02010600030101010101" pitchFamily="2" charset="-122"/>
              </a:rPr>
              <a:t>产生中断的外部器件被称为</a:t>
            </a:r>
            <a:r>
              <a:rPr lang="zh-CN" altLang="en-US" dirty="0">
                <a:solidFill>
                  <a:srgbClr val="FFFF00"/>
                </a:solidFill>
                <a:ea typeface="宋体" panose="02010600030101010101" pitchFamily="2" charset="-122"/>
              </a:rPr>
              <a:t>中断源</a:t>
            </a:r>
            <a:r>
              <a:rPr lang="zh-CN" altLang="en-US" dirty="0">
                <a:solidFill>
                  <a:schemeClr val="bg1"/>
                </a:solidFill>
                <a:ea typeface="宋体" panose="02010600030101010101" pitchFamily="2" charset="-122"/>
              </a:rPr>
              <a:t>。</a:t>
            </a:r>
            <a:endParaRPr lang="zh-CN" altLang="en-US" dirty="0">
              <a:solidFill>
                <a:srgbClr val="FF0000"/>
              </a:solidFill>
              <a:ea typeface="宋体" panose="02010600030101010101" pitchFamily="2" charset="-122"/>
            </a:endParaRPr>
          </a:p>
          <a:p>
            <a:pPr indent="720090" algn="just" eaLnBrk="1">
              <a:spcAft>
                <a:spcPts val="0"/>
              </a:spcAft>
            </a:pPr>
            <a:r>
              <a:rPr lang="en-US" altLang="zh-CN" dirty="0">
                <a:solidFill>
                  <a:schemeClr val="bg1"/>
                </a:solidFill>
                <a:latin typeface="+mn-lt"/>
                <a:ea typeface="宋体" panose="02010600030101010101" pitchFamily="2" charset="-122"/>
              </a:rPr>
              <a:t>CPU</a:t>
            </a:r>
            <a:r>
              <a:rPr lang="zh-CN" altLang="en-US" dirty="0">
                <a:solidFill>
                  <a:schemeClr val="bg1"/>
                </a:solidFill>
                <a:ea typeface="宋体" panose="02010600030101010101" pitchFamily="2" charset="-122"/>
              </a:rPr>
              <a:t>被中断后转去执行的程序，被称为</a:t>
            </a:r>
            <a:r>
              <a:rPr lang="zh-CN" altLang="en-US" dirty="0">
                <a:solidFill>
                  <a:srgbClr val="FFFF00"/>
                </a:solidFill>
                <a:ea typeface="宋体" panose="02010600030101010101" pitchFamily="2" charset="-122"/>
              </a:rPr>
              <a:t>中断服务程序</a:t>
            </a:r>
            <a:r>
              <a:rPr lang="zh-CN" altLang="en-US" dirty="0">
                <a:solidFill>
                  <a:schemeClr val="bg1"/>
                </a:solidFill>
                <a:ea typeface="宋体" panose="02010600030101010101" pitchFamily="2" charset="-122"/>
              </a:rPr>
              <a:t>（</a:t>
            </a:r>
            <a:r>
              <a:rPr lang="en-US" altLang="zh-CN" dirty="0">
                <a:solidFill>
                  <a:schemeClr val="bg1"/>
                </a:solidFill>
                <a:latin typeface="+mn-lt"/>
                <a:ea typeface="宋体" panose="02010600030101010101" pitchFamily="2" charset="-122"/>
              </a:rPr>
              <a:t>Interrupt Service Routine</a:t>
            </a:r>
            <a:r>
              <a:rPr lang="zh-CN" altLang="en-US" dirty="0">
                <a:solidFill>
                  <a:schemeClr val="bg1"/>
                </a:solidFill>
                <a:latin typeface="+mn-lt"/>
                <a:ea typeface="宋体" panose="02010600030101010101" pitchFamily="2" charset="-122"/>
              </a:rPr>
              <a:t>，</a:t>
            </a:r>
            <a:r>
              <a:rPr lang="en-US" altLang="zh-CN" dirty="0">
                <a:solidFill>
                  <a:schemeClr val="bg1"/>
                </a:solidFill>
                <a:latin typeface="+mn-lt"/>
                <a:ea typeface="宋体" panose="02010600030101010101" pitchFamily="2" charset="-122"/>
              </a:rPr>
              <a:t>ISR</a:t>
            </a:r>
            <a:r>
              <a:rPr lang="zh-CN" altLang="en-US" dirty="0">
                <a:solidFill>
                  <a:schemeClr val="bg1"/>
                </a:solidFill>
                <a:ea typeface="宋体" panose="02010600030101010101" pitchFamily="2" charset="-122"/>
              </a:rPr>
              <a:t>）。</a:t>
            </a:r>
            <a:endParaRPr lang="zh-CN" altLang="en-US" dirty="0">
              <a:solidFill>
                <a:srgbClr val="FF0000"/>
              </a:solidFill>
              <a:ea typeface="宋体" panose="02010600030101010101" pitchFamily="2" charset="-122"/>
            </a:endParaRPr>
          </a:p>
          <a:p>
            <a:pPr indent="720090" algn="just" eaLnBrk="1">
              <a:spcAft>
                <a:spcPts val="0"/>
              </a:spcAft>
            </a:pPr>
            <a:r>
              <a:rPr lang="zh-CN" altLang="en-US" dirty="0">
                <a:solidFill>
                  <a:schemeClr val="bg1"/>
                </a:solidFill>
                <a:ea typeface="宋体" panose="02010600030101010101" pitchFamily="2" charset="-122"/>
              </a:rPr>
              <a:t>一个</a:t>
            </a:r>
            <a:r>
              <a:rPr lang="en-US" altLang="zh-CN" dirty="0">
                <a:solidFill>
                  <a:schemeClr val="bg1"/>
                </a:solidFill>
                <a:latin typeface="+mn-lt"/>
                <a:ea typeface="宋体" panose="02010600030101010101" pitchFamily="2" charset="-122"/>
              </a:rPr>
              <a:t>CPU</a:t>
            </a:r>
            <a:r>
              <a:rPr lang="zh-CN" altLang="en-US" dirty="0">
                <a:solidFill>
                  <a:schemeClr val="bg1"/>
                </a:solidFill>
                <a:ea typeface="宋体" panose="02010600030101010101" pitchFamily="2" charset="-122"/>
              </a:rPr>
              <a:t>通常可以识别多个中断源，给</a:t>
            </a:r>
            <a:r>
              <a:rPr lang="en-US" altLang="zh-CN" dirty="0">
                <a:solidFill>
                  <a:schemeClr val="bg1"/>
                </a:solidFill>
                <a:latin typeface="+mn-lt"/>
                <a:ea typeface="宋体" panose="02010600030101010101" pitchFamily="2" charset="-122"/>
              </a:rPr>
              <a:t>CPU</a:t>
            </a:r>
            <a:r>
              <a:rPr lang="zh-CN" altLang="en-US" dirty="0">
                <a:solidFill>
                  <a:schemeClr val="bg1"/>
                </a:solidFill>
                <a:ea typeface="宋体" panose="02010600030101010101" pitchFamily="2" charset="-122"/>
              </a:rPr>
              <a:t>能够识别的每个中断源编个号，就叫</a:t>
            </a:r>
            <a:r>
              <a:rPr lang="zh-CN" altLang="en-US" dirty="0">
                <a:solidFill>
                  <a:srgbClr val="FFFF00"/>
                </a:solidFill>
                <a:ea typeface="宋体" panose="02010600030101010101" pitchFamily="2" charset="-122"/>
              </a:rPr>
              <a:t>中断向量号</a:t>
            </a:r>
            <a:r>
              <a:rPr lang="zh-CN" altLang="en-US" dirty="0">
                <a:solidFill>
                  <a:schemeClr val="bg1"/>
                </a:solidFill>
                <a:ea typeface="宋体" panose="02010600030101010101" pitchFamily="2" charset="-122"/>
              </a:rPr>
              <a:t>。</a:t>
            </a:r>
            <a:endParaRPr lang="en-US" altLang="zh-CN" dirty="0">
              <a:solidFill>
                <a:schemeClr val="bg1"/>
              </a:solidFill>
              <a:ea typeface="宋体" panose="02010600030101010101" pitchFamily="2" charset="-122"/>
            </a:endParaRPr>
          </a:p>
          <a:p>
            <a:pPr indent="720090" algn="just" eaLnBrk="1">
              <a:spcAft>
                <a:spcPts val="0"/>
              </a:spcAft>
            </a:pPr>
            <a:r>
              <a:rPr lang="zh-CN" altLang="en-US" dirty="0">
                <a:solidFill>
                  <a:schemeClr val="bg1"/>
                </a:solidFill>
                <a:ea typeface="宋体" panose="02010600030101010101" pitchFamily="2" charset="-122"/>
              </a:rPr>
              <a:t>把各个中断服务程序的首地址放在一段连续的地址中，并且按照中断向量号顺序存放，这个连续存储区被称为</a:t>
            </a:r>
            <a:r>
              <a:rPr lang="zh-CN" altLang="en-US" dirty="0">
                <a:solidFill>
                  <a:srgbClr val="FFFF00"/>
                </a:solidFill>
                <a:ea typeface="宋体" panose="02010600030101010101" pitchFamily="2" charset="-122"/>
              </a:rPr>
              <a:t>中断向量表</a:t>
            </a:r>
            <a:r>
              <a:rPr lang="zh-CN" altLang="en-US" dirty="0" smtClean="0">
                <a:solidFill>
                  <a:schemeClr val="bg1"/>
                </a:solidFill>
                <a:ea typeface="宋体" panose="02010600030101010101" pitchFamily="2" charset="-122"/>
              </a:rPr>
              <a:t>。</a:t>
            </a:r>
            <a:endParaRPr lang="en-US" altLang="zh-CN" dirty="0" smtClean="0">
              <a:solidFill>
                <a:schemeClr val="bg1"/>
              </a:solidFill>
              <a:ea typeface="宋体" panose="02010600030101010101" pitchFamily="2" charset="-122"/>
            </a:endParaRPr>
          </a:p>
          <a:p>
            <a:pPr indent="720090" algn="just" eaLnBrk="1">
              <a:spcAft>
                <a:spcPts val="0"/>
              </a:spcAft>
            </a:pPr>
            <a:r>
              <a:rPr lang="zh-CN" altLang="en-US" dirty="0">
                <a:solidFill>
                  <a:schemeClr val="bg1"/>
                </a:solidFill>
                <a:latin typeface="+mn-lt"/>
                <a:ea typeface="宋体" panose="02010600030101010101" pitchFamily="2" charset="-122"/>
              </a:rPr>
              <a:t>在</a:t>
            </a:r>
            <a:r>
              <a:rPr lang="en-US" altLang="zh-CN" dirty="0">
                <a:solidFill>
                  <a:schemeClr val="bg1"/>
                </a:solidFill>
                <a:latin typeface="+mn-lt"/>
                <a:ea typeface="宋体" panose="02010600030101010101" pitchFamily="2" charset="-122"/>
              </a:rPr>
              <a:t>ARM Cortex-M</a:t>
            </a:r>
            <a:r>
              <a:rPr lang="zh-CN" altLang="en-US" dirty="0">
                <a:solidFill>
                  <a:schemeClr val="bg1"/>
                </a:solidFill>
                <a:latin typeface="+mn-lt"/>
                <a:ea typeface="宋体" panose="02010600030101010101" pitchFamily="2" charset="-122"/>
              </a:rPr>
              <a:t>微处理器中，还有一个非内核中断请求（</a:t>
            </a:r>
            <a:r>
              <a:rPr lang="en-US" altLang="zh-CN" dirty="0">
                <a:solidFill>
                  <a:schemeClr val="bg1"/>
                </a:solidFill>
                <a:latin typeface="+mn-lt"/>
                <a:ea typeface="宋体" panose="02010600030101010101" pitchFamily="2" charset="-122"/>
              </a:rPr>
              <a:t>Interrupt Request</a:t>
            </a:r>
            <a:r>
              <a:rPr lang="zh-CN" altLang="en-US" dirty="0">
                <a:solidFill>
                  <a:schemeClr val="bg1"/>
                </a:solidFill>
                <a:latin typeface="+mn-lt"/>
                <a:ea typeface="宋体" panose="02010600030101010101" pitchFamily="2" charset="-122"/>
              </a:rPr>
              <a:t>，</a:t>
            </a:r>
            <a:r>
              <a:rPr lang="en-US" altLang="zh-CN" dirty="0">
                <a:solidFill>
                  <a:schemeClr val="bg1"/>
                </a:solidFill>
                <a:latin typeface="+mn-lt"/>
                <a:ea typeface="宋体" panose="02010600030101010101" pitchFamily="2" charset="-122"/>
              </a:rPr>
              <a:t>IRQ</a:t>
            </a:r>
            <a:r>
              <a:rPr lang="zh-CN" altLang="en-US" dirty="0">
                <a:solidFill>
                  <a:schemeClr val="bg1"/>
                </a:solidFill>
                <a:latin typeface="+mn-lt"/>
                <a:ea typeface="宋体" panose="02010600030101010101" pitchFamily="2" charset="-122"/>
              </a:rPr>
              <a:t>）的编号，称为</a:t>
            </a:r>
            <a:r>
              <a:rPr lang="en-US" altLang="zh-CN" dirty="0">
                <a:solidFill>
                  <a:schemeClr val="bg1"/>
                </a:solidFill>
                <a:latin typeface="+mn-lt"/>
                <a:ea typeface="宋体" panose="02010600030101010101" pitchFamily="2" charset="-122"/>
              </a:rPr>
              <a:t>IRQ</a:t>
            </a:r>
            <a:r>
              <a:rPr lang="zh-CN" altLang="en-US" dirty="0">
                <a:solidFill>
                  <a:schemeClr val="bg1"/>
                </a:solidFill>
                <a:latin typeface="+mn-lt"/>
                <a:ea typeface="宋体" panose="02010600030101010101" pitchFamily="2" charset="-122"/>
              </a:rPr>
              <a:t>号。</a:t>
            </a:r>
            <a:r>
              <a:rPr lang="en-US" altLang="zh-CN" dirty="0">
                <a:solidFill>
                  <a:schemeClr val="bg1"/>
                </a:solidFill>
                <a:latin typeface="+mn-lt"/>
                <a:ea typeface="宋体" panose="02010600030101010101" pitchFamily="2" charset="-122"/>
              </a:rPr>
              <a:t>IRQ</a:t>
            </a:r>
            <a:r>
              <a:rPr lang="zh-CN" altLang="en-US" dirty="0">
                <a:solidFill>
                  <a:schemeClr val="bg1"/>
                </a:solidFill>
                <a:latin typeface="+mn-lt"/>
                <a:ea typeface="宋体" panose="02010600030101010101" pitchFamily="2" charset="-122"/>
              </a:rPr>
              <a:t>号将内核中断与非内核中断稍加区分，对于非内核中断，</a:t>
            </a:r>
            <a:r>
              <a:rPr lang="en-US" altLang="zh-CN" dirty="0">
                <a:solidFill>
                  <a:schemeClr val="bg1"/>
                </a:solidFill>
                <a:latin typeface="+mn-lt"/>
                <a:ea typeface="宋体" panose="02010600030101010101" pitchFamily="2" charset="-122"/>
              </a:rPr>
              <a:t>IRQ</a:t>
            </a:r>
            <a:r>
              <a:rPr lang="zh-CN" altLang="en-US" dirty="0">
                <a:solidFill>
                  <a:schemeClr val="bg1"/>
                </a:solidFill>
                <a:latin typeface="+mn-lt"/>
                <a:ea typeface="宋体" panose="02010600030101010101" pitchFamily="2" charset="-122"/>
              </a:rPr>
              <a:t>中断号从</a:t>
            </a:r>
            <a:r>
              <a:rPr lang="en-US" altLang="zh-CN" dirty="0">
                <a:solidFill>
                  <a:schemeClr val="bg1"/>
                </a:solidFill>
                <a:latin typeface="+mn-lt"/>
                <a:ea typeface="宋体" panose="02010600030101010101" pitchFamily="2" charset="-122"/>
              </a:rPr>
              <a:t>0</a:t>
            </a:r>
            <a:r>
              <a:rPr lang="zh-CN" altLang="en-US" dirty="0">
                <a:solidFill>
                  <a:schemeClr val="bg1"/>
                </a:solidFill>
                <a:latin typeface="+mn-lt"/>
                <a:ea typeface="宋体" panose="02010600030101010101" pitchFamily="2" charset="-122"/>
              </a:rPr>
              <a:t>开始递增，而对于内核中断，</a:t>
            </a:r>
            <a:r>
              <a:rPr lang="en-US" altLang="zh-CN" dirty="0">
                <a:solidFill>
                  <a:schemeClr val="bg1"/>
                </a:solidFill>
                <a:latin typeface="+mn-lt"/>
                <a:ea typeface="宋体" panose="02010600030101010101" pitchFamily="2" charset="-122"/>
              </a:rPr>
              <a:t>IRQ</a:t>
            </a:r>
            <a:r>
              <a:rPr lang="zh-CN" altLang="en-US" dirty="0">
                <a:solidFill>
                  <a:schemeClr val="bg1"/>
                </a:solidFill>
                <a:latin typeface="+mn-lt"/>
                <a:ea typeface="宋体" panose="02010600030101010101" pitchFamily="2" charset="-122"/>
              </a:rPr>
              <a:t>中断号从</a:t>
            </a:r>
            <a:r>
              <a:rPr lang="en-US" altLang="zh-CN" dirty="0">
                <a:solidFill>
                  <a:schemeClr val="bg1"/>
                </a:solidFill>
                <a:latin typeface="+mn-lt"/>
                <a:ea typeface="宋体" panose="02010600030101010101" pitchFamily="2" charset="-122"/>
              </a:rPr>
              <a:t>-1</a:t>
            </a:r>
            <a:r>
              <a:rPr lang="zh-CN" altLang="en-US" dirty="0">
                <a:solidFill>
                  <a:schemeClr val="bg1"/>
                </a:solidFill>
                <a:latin typeface="+mn-lt"/>
                <a:ea typeface="宋体" panose="02010600030101010101" pitchFamily="2" charset="-122"/>
              </a:rPr>
              <a:t>开始递减。</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4</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8750996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948891" y="1738576"/>
            <a:ext cx="10330568"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mn-lt"/>
                <a:ea typeface="黑体" panose="02010609060101010101" pitchFamily="49" charset="-122"/>
              </a:rPr>
              <a:t>3</a:t>
            </a:r>
            <a:r>
              <a:rPr lang="zh-CN" altLang="en-US" sz="2800" b="0" dirty="0">
                <a:solidFill>
                  <a:srgbClr val="FFFF00"/>
                </a:solidFill>
                <a:latin typeface="+mn-lt"/>
                <a:ea typeface="黑体" panose="02010609060101010101" pitchFamily="49" charset="-122"/>
              </a:rPr>
              <a:t>．中断优先级、可屏蔽中断和不可屏蔽中断</a:t>
            </a:r>
            <a:endParaRPr lang="en-US" altLang="zh-CN" sz="2800" b="0" dirty="0">
              <a:solidFill>
                <a:schemeClr val="bg1"/>
              </a:solidFill>
              <a:ea typeface="宋体" panose="02010600030101010101" pitchFamily="2" charset="-122"/>
            </a:endParaRPr>
          </a:p>
          <a:p>
            <a:pPr indent="720090" algn="just" eaLnBrk="1">
              <a:spcAft>
                <a:spcPts val="0"/>
              </a:spcAft>
            </a:pPr>
            <a:r>
              <a:rPr lang="zh-CN" altLang="en-US" sz="2800" dirty="0">
                <a:solidFill>
                  <a:schemeClr val="bg1"/>
                </a:solidFill>
                <a:ea typeface="宋体" panose="02010600030101010101" pitchFamily="2" charset="-122"/>
              </a:rPr>
              <a:t>在进行</a:t>
            </a:r>
            <a:r>
              <a:rPr lang="en-US" altLang="zh-CN" sz="2800" dirty="0">
                <a:solidFill>
                  <a:schemeClr val="bg1"/>
                </a:solidFill>
                <a:latin typeface="+mn-lt"/>
                <a:ea typeface="宋体" panose="02010600030101010101" pitchFamily="2" charset="-122"/>
              </a:rPr>
              <a:t>CPU</a:t>
            </a:r>
            <a:r>
              <a:rPr lang="zh-CN" altLang="en-US" sz="2800" dirty="0">
                <a:solidFill>
                  <a:schemeClr val="bg1"/>
                </a:solidFill>
                <a:ea typeface="宋体" panose="02010600030101010101" pitchFamily="2" charset="-122"/>
              </a:rPr>
              <a:t>设计时，一般定义了中断源的优先级。若</a:t>
            </a:r>
            <a:r>
              <a:rPr lang="en-US" altLang="zh-CN" sz="2800" dirty="0">
                <a:solidFill>
                  <a:schemeClr val="bg1"/>
                </a:solidFill>
                <a:latin typeface="+mn-lt"/>
                <a:ea typeface="宋体" panose="02010600030101010101" pitchFamily="2" charset="-122"/>
              </a:rPr>
              <a:t>CPU</a:t>
            </a:r>
            <a:r>
              <a:rPr lang="zh-CN" altLang="en-US" sz="2800" dirty="0">
                <a:solidFill>
                  <a:schemeClr val="bg1"/>
                </a:solidFill>
                <a:ea typeface="宋体" panose="02010600030101010101" pitchFamily="2" charset="-122"/>
              </a:rPr>
              <a:t>在程序执行过程中，有两个以上中断同时发生，则优先级最高的中断得到最先响应。</a:t>
            </a:r>
            <a:endParaRPr lang="en-US" altLang="zh-CN" sz="2800" dirty="0">
              <a:solidFill>
                <a:schemeClr val="bg1"/>
              </a:solidFill>
              <a:ea typeface="宋体" panose="02010600030101010101" pitchFamily="2" charset="-122"/>
            </a:endParaRPr>
          </a:p>
          <a:p>
            <a:pPr indent="720090" algn="just" eaLnBrk="1">
              <a:spcAft>
                <a:spcPts val="0"/>
              </a:spcAft>
            </a:pPr>
            <a:r>
              <a:rPr lang="zh-CN" altLang="en-US" sz="2800" dirty="0">
                <a:solidFill>
                  <a:srgbClr val="FFFF00"/>
                </a:solidFill>
                <a:ea typeface="宋体" panose="02010600030101010101" pitchFamily="2" charset="-122"/>
              </a:rPr>
              <a:t>可屏蔽中断</a:t>
            </a:r>
            <a:r>
              <a:rPr lang="zh-CN" altLang="en-US" sz="2800" dirty="0">
                <a:solidFill>
                  <a:schemeClr val="bg1"/>
                </a:solidFill>
                <a:ea typeface="宋体" panose="02010600030101010101" pitchFamily="2" charset="-122"/>
              </a:rPr>
              <a:t>是指可通过程序设置的方式决定不响应该中断，即该中断被屏蔽了；</a:t>
            </a:r>
            <a:r>
              <a:rPr lang="zh-CN" altLang="en-US" sz="2800" dirty="0">
                <a:solidFill>
                  <a:srgbClr val="FFFF00"/>
                </a:solidFill>
                <a:ea typeface="宋体" panose="02010600030101010101" pitchFamily="2" charset="-122"/>
              </a:rPr>
              <a:t>不可屏蔽中断</a:t>
            </a:r>
            <a:r>
              <a:rPr lang="zh-CN" altLang="en-US" sz="2800" dirty="0">
                <a:solidFill>
                  <a:schemeClr val="bg1"/>
                </a:solidFill>
                <a:ea typeface="宋体" panose="02010600030101010101" pitchFamily="2" charset="-122"/>
              </a:rPr>
              <a:t>是指不能通过程序方式关闭的中断。</a:t>
            </a:r>
            <a:endParaRPr lang="zh-CN" altLang="en-US" sz="2800" b="0" dirty="0">
              <a:solidFill>
                <a:schemeClr val="accent2"/>
              </a:solidFill>
              <a:latin typeface="+mn-lt"/>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5</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9544613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82779" y="1668303"/>
            <a:ext cx="11262791"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rgbClr val="FFFF00"/>
                </a:solidFill>
                <a:ea typeface="宋体" panose="02010600030101010101" pitchFamily="2" charset="-122"/>
              </a:rPr>
              <a:t>中断处理的基本过程有：中断请求、中断采样、中断响应与中断处理</a:t>
            </a:r>
            <a:endParaRPr lang="zh-CN" altLang="en-US" sz="2800" dirty="0">
              <a:solidFill>
                <a:srgbClr val="FFFF00"/>
              </a:solidFill>
            </a:endParaRPr>
          </a:p>
          <a:p>
            <a:pPr indent="720090" algn="just" eaLnBrk="1">
              <a:spcAft>
                <a:spcPts val="0"/>
              </a:spcAft>
            </a:pPr>
            <a:r>
              <a:rPr lang="en-US" altLang="zh-CN" sz="2800" b="0" dirty="0" smtClean="0">
                <a:solidFill>
                  <a:srgbClr val="FFFF00"/>
                </a:solidFill>
                <a:latin typeface="+mn-lt"/>
                <a:ea typeface="黑体" panose="02010609060101010101" pitchFamily="49" charset="-122"/>
              </a:rPr>
              <a:t>1</a:t>
            </a:r>
            <a:r>
              <a:rPr lang="zh-CN" altLang="en-US" sz="2800" b="0" dirty="0" smtClean="0">
                <a:solidFill>
                  <a:srgbClr val="FFFF00"/>
                </a:solidFill>
                <a:latin typeface="+mn-lt"/>
                <a:ea typeface="黑体" panose="02010609060101010101" pitchFamily="49" charset="-122"/>
              </a:rPr>
              <a:t>．中断请求</a:t>
            </a:r>
          </a:p>
          <a:p>
            <a:pPr indent="720090" algn="just" eaLnBrk="1">
              <a:spcAft>
                <a:spcPts val="0"/>
              </a:spcAft>
            </a:pPr>
            <a:r>
              <a:rPr lang="zh-CN" altLang="en-US" dirty="0" smtClean="0">
                <a:solidFill>
                  <a:schemeClr val="bg1"/>
                </a:solidFill>
                <a:ea typeface="宋体" panose="02010600030101010101" pitchFamily="2" charset="-122"/>
              </a:rPr>
              <a:t>当某一中断源需要</a:t>
            </a:r>
            <a:r>
              <a:rPr lang="en-US" altLang="zh-CN" dirty="0" smtClean="0">
                <a:solidFill>
                  <a:schemeClr val="bg1"/>
                </a:solidFill>
                <a:latin typeface="+mn-lt"/>
                <a:ea typeface="宋体" panose="02010600030101010101" pitchFamily="2" charset="-122"/>
              </a:rPr>
              <a:t>CPU</a:t>
            </a:r>
            <a:r>
              <a:rPr lang="zh-CN" altLang="en-US" dirty="0" smtClean="0">
                <a:solidFill>
                  <a:schemeClr val="bg1"/>
                </a:solidFill>
                <a:ea typeface="宋体" panose="02010600030101010101" pitchFamily="2" charset="-122"/>
              </a:rPr>
              <a:t>为其服务时，它将会向</a:t>
            </a:r>
            <a:r>
              <a:rPr lang="en-US" altLang="zh-CN" dirty="0" smtClean="0">
                <a:solidFill>
                  <a:schemeClr val="bg1"/>
                </a:solidFill>
                <a:latin typeface="+mn-lt"/>
                <a:ea typeface="宋体" panose="02010600030101010101" pitchFamily="2" charset="-122"/>
              </a:rPr>
              <a:t>CPU</a:t>
            </a:r>
            <a:r>
              <a:rPr lang="zh-CN" altLang="en-US" dirty="0" smtClean="0">
                <a:solidFill>
                  <a:schemeClr val="bg1"/>
                </a:solidFill>
                <a:ea typeface="宋体" panose="02010600030101010101" pitchFamily="2" charset="-122"/>
              </a:rPr>
              <a:t>发出</a:t>
            </a:r>
            <a:r>
              <a:rPr lang="zh-CN" altLang="en-US" dirty="0" smtClean="0">
                <a:solidFill>
                  <a:srgbClr val="FFFF00"/>
                </a:solidFill>
                <a:ea typeface="宋体" panose="02010600030101010101" pitchFamily="2" charset="-122"/>
              </a:rPr>
              <a:t>中断请求</a:t>
            </a:r>
            <a:r>
              <a:rPr lang="zh-CN" altLang="en-US" dirty="0" smtClean="0">
                <a:solidFill>
                  <a:schemeClr val="bg1"/>
                </a:solidFill>
                <a:ea typeface="宋体" panose="02010600030101010101" pitchFamily="2" charset="-122"/>
              </a:rPr>
              <a:t>信号（一种电信号）。中断控制器获取中断源硬件设备的中断向量号 ，并通过识别的中断向量号，将对应硬件模块的中断状态寄存器中的“中断请求位”置位，以便让</a:t>
            </a:r>
            <a:r>
              <a:rPr lang="en-US" altLang="zh-CN" dirty="0" smtClean="0">
                <a:solidFill>
                  <a:schemeClr val="bg1"/>
                </a:solidFill>
                <a:latin typeface="+mn-lt"/>
                <a:ea typeface="宋体" panose="02010600030101010101" pitchFamily="2" charset="-122"/>
              </a:rPr>
              <a:t>CPU</a:t>
            </a:r>
            <a:r>
              <a:rPr lang="zh-CN" altLang="en-US" dirty="0" smtClean="0">
                <a:solidFill>
                  <a:schemeClr val="bg1"/>
                </a:solidFill>
                <a:ea typeface="宋体" panose="02010600030101010101" pitchFamily="2" charset="-122"/>
              </a:rPr>
              <a:t>知道何种中断请求来了。</a:t>
            </a:r>
            <a:endParaRPr lang="en-US" altLang="zh-CN" dirty="0" smtClean="0">
              <a:solidFill>
                <a:schemeClr val="bg1"/>
              </a:solidFill>
              <a:ea typeface="宋体" panose="02010600030101010101" pitchFamily="2" charset="-122"/>
            </a:endParaRPr>
          </a:p>
          <a:p>
            <a:pPr indent="720090" algn="just" eaLnBrk="1">
              <a:spcAft>
                <a:spcPts val="0"/>
              </a:spcAft>
            </a:pPr>
            <a:r>
              <a:rPr lang="en-US" altLang="zh-CN" sz="2800" b="0" dirty="0">
                <a:solidFill>
                  <a:srgbClr val="FFFF00"/>
                </a:solidFill>
                <a:latin typeface="+mn-lt"/>
                <a:ea typeface="黑体" panose="02010609060101010101" pitchFamily="49" charset="-122"/>
              </a:rPr>
              <a:t>2</a:t>
            </a:r>
            <a:r>
              <a:rPr lang="zh-CN" altLang="en-US" sz="2800" b="0" dirty="0">
                <a:solidFill>
                  <a:srgbClr val="FFFF00"/>
                </a:solidFill>
                <a:latin typeface="+mn-lt"/>
                <a:ea typeface="黑体" panose="02010609060101010101" pitchFamily="49" charset="-122"/>
              </a:rPr>
              <a:t>．中断采样（检测</a:t>
            </a:r>
            <a:r>
              <a:rPr lang="zh-CN" altLang="en-US" sz="2800" b="0" dirty="0" smtClean="0">
                <a:solidFill>
                  <a:srgbClr val="FFFF00"/>
                </a:solidFill>
                <a:latin typeface="+mn-lt"/>
                <a:ea typeface="黑体" panose="02010609060101010101" pitchFamily="49" charset="-122"/>
              </a:rPr>
              <a:t>）     </a:t>
            </a:r>
            <a:r>
              <a:rPr lang="zh-CN" altLang="en-US" sz="2800" b="0" dirty="0" smtClean="0">
                <a:solidFill>
                  <a:srgbClr val="FF0000"/>
                </a:solidFill>
                <a:latin typeface="+mn-lt"/>
                <a:ea typeface="黑体" panose="02010609060101010101" pitchFamily="49" charset="-122"/>
              </a:rPr>
              <a:t>（了解）</a:t>
            </a:r>
            <a:endParaRPr lang="zh-CN" altLang="en-US" sz="2800" b="0" dirty="0">
              <a:solidFill>
                <a:srgbClr val="FF0000"/>
              </a:solidFill>
              <a:latin typeface="+mn-lt"/>
              <a:ea typeface="黑体" panose="02010609060101010101" pitchFamily="49" charset="-122"/>
            </a:endParaRPr>
          </a:p>
          <a:p>
            <a:pPr indent="720090" algn="just" eaLnBrk="1">
              <a:spcAft>
                <a:spcPts val="0"/>
              </a:spcAft>
            </a:pPr>
            <a:r>
              <a:rPr lang="zh-CN" altLang="en-US" dirty="0">
                <a:solidFill>
                  <a:schemeClr val="bg1"/>
                </a:solidFill>
                <a:latin typeface="+mn-lt"/>
                <a:ea typeface="宋体" panose="02010600030101010101" pitchFamily="2" charset="-122"/>
              </a:rPr>
              <a:t>在中断周期中，</a:t>
            </a:r>
            <a:r>
              <a:rPr lang="en-US" altLang="zh-CN" dirty="0">
                <a:solidFill>
                  <a:schemeClr val="bg1"/>
                </a:solidFill>
                <a:latin typeface="+mn-lt"/>
                <a:ea typeface="宋体" panose="02010600030101010101" pitchFamily="2" charset="-122"/>
              </a:rPr>
              <a:t>CPU</a:t>
            </a:r>
            <a:r>
              <a:rPr lang="zh-CN" altLang="en-US" dirty="0">
                <a:solidFill>
                  <a:schemeClr val="bg1"/>
                </a:solidFill>
                <a:latin typeface="+mn-lt"/>
                <a:ea typeface="宋体" panose="02010600030101010101" pitchFamily="2" charset="-122"/>
              </a:rPr>
              <a:t>将会检测系统中是否有中断请求信号，若此时有中断请求信号，则</a:t>
            </a:r>
            <a:r>
              <a:rPr lang="en-US" altLang="zh-CN" dirty="0">
                <a:solidFill>
                  <a:schemeClr val="bg1"/>
                </a:solidFill>
                <a:latin typeface="+mn-lt"/>
                <a:ea typeface="宋体" panose="02010600030101010101" pitchFamily="2" charset="-122"/>
              </a:rPr>
              <a:t>CPU</a:t>
            </a:r>
            <a:r>
              <a:rPr lang="zh-CN" altLang="en-US" dirty="0">
                <a:solidFill>
                  <a:schemeClr val="bg1"/>
                </a:solidFill>
                <a:latin typeface="+mn-lt"/>
                <a:ea typeface="宋体" panose="02010600030101010101" pitchFamily="2" charset="-122"/>
              </a:rPr>
              <a:t>将会暂停当前执行的线程，转而去对中断请求进行响应，若系统中没有中断请求信号则继续执行当前线程</a:t>
            </a:r>
            <a:r>
              <a:rPr lang="zh-CN" altLang="en-US" dirty="0" smtClean="0">
                <a:solidFill>
                  <a:schemeClr val="bg1"/>
                </a:solidFill>
                <a:latin typeface="+mn-lt"/>
                <a:ea typeface="宋体" panose="02010600030101010101" pitchFamily="2" charset="-122"/>
              </a:rPr>
              <a:t>。</a:t>
            </a:r>
            <a:endParaRPr lang="zh-CN" altLang="en-US" dirty="0">
              <a:solidFill>
                <a:schemeClr val="bg1"/>
              </a:solidFill>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2" name="圆角矩形 11"/>
          <p:cNvSpPr/>
          <p:nvPr/>
        </p:nvSpPr>
        <p:spPr bwMode="auto">
          <a:xfrm>
            <a:off x="377825" y="957580"/>
            <a:ext cx="6591935" cy="595630"/>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3.1.2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中断处理的基本过程</a:t>
            </a:r>
            <a:r>
              <a:rPr lang="zh-CN" altLang="en-US" sz="2800" b="0" dirty="0">
                <a:solidFill>
                  <a:srgbClr val="FF0000"/>
                </a:solidFill>
                <a:latin typeface="+mn-lt"/>
                <a:ea typeface="黑体" panose="02010609060101010101" pitchFamily="49" charset="-122"/>
                <a:sym typeface="+mn-ea"/>
              </a:rPr>
              <a:t>（重点、难点）</a:t>
            </a:r>
            <a:endParaRPr lang="zh-CN" altLang="en-US" sz="2800" b="0" dirty="0">
              <a:solidFill>
                <a:srgbClr val="FF0000"/>
              </a:solidFill>
              <a:latin typeface="+mn-lt"/>
              <a:ea typeface="黑体" panose="02010609060101010101" pitchFamily="49" charset="-122"/>
            </a:endParaRPr>
          </a:p>
          <a:p>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6</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8239040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983432" y="1268760"/>
            <a:ext cx="10322598"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黑体" panose="02010609060101010101" pitchFamily="49" charset="-122"/>
                <a:ea typeface="黑体" panose="02010609060101010101" pitchFamily="49" charset="-122"/>
              </a:rPr>
              <a:t>3</a:t>
            </a:r>
            <a:r>
              <a:rPr lang="zh-CN" altLang="en-US" sz="2800" b="0" dirty="0">
                <a:solidFill>
                  <a:srgbClr val="FFFF00"/>
                </a:solidFill>
                <a:latin typeface="黑体" panose="02010609060101010101" pitchFamily="49" charset="-122"/>
                <a:ea typeface="黑体" panose="02010609060101010101" pitchFamily="49" charset="-122"/>
              </a:rPr>
              <a:t>．中断响应与中断处理</a:t>
            </a:r>
            <a:endParaRPr lang="en-US" altLang="zh-CN" sz="2800" dirty="0">
              <a:solidFill>
                <a:srgbClr val="FFFF00"/>
              </a:solidFill>
              <a:ea typeface="宋体" panose="02010600030101010101" pitchFamily="2" charset="-122"/>
            </a:endParaRPr>
          </a:p>
          <a:p>
            <a:pPr indent="720090" algn="just" eaLnBrk="1">
              <a:spcAft>
                <a:spcPts val="0"/>
              </a:spcAft>
            </a:pPr>
            <a:r>
              <a:rPr lang="zh-CN" altLang="en-US" sz="2800" dirty="0">
                <a:solidFill>
                  <a:srgbClr val="FFFF00"/>
                </a:solidFill>
                <a:ea typeface="宋体" panose="02010600030101010101" pitchFamily="2" charset="-122"/>
              </a:rPr>
              <a:t>中断响应</a:t>
            </a:r>
            <a:r>
              <a:rPr lang="zh-CN" altLang="en-US" sz="2800" dirty="0">
                <a:solidFill>
                  <a:schemeClr val="bg1"/>
                </a:solidFill>
                <a:ea typeface="宋体" panose="02010600030101010101" pitchFamily="2" charset="-122"/>
              </a:rPr>
              <a:t>的过程是由系统自动完成的。在中断的响应过程中，首先</a:t>
            </a:r>
            <a:r>
              <a:rPr lang="en-US" altLang="zh-CN" sz="2800" dirty="0">
                <a:solidFill>
                  <a:schemeClr val="bg1"/>
                </a:solidFill>
                <a:latin typeface="+mn-lt"/>
                <a:ea typeface="宋体" panose="02010600030101010101" pitchFamily="2" charset="-122"/>
              </a:rPr>
              <a:t>CPU</a:t>
            </a:r>
            <a:r>
              <a:rPr lang="zh-CN" altLang="en-US" sz="2800" dirty="0">
                <a:solidFill>
                  <a:schemeClr val="bg1"/>
                </a:solidFill>
                <a:ea typeface="宋体" panose="02010600030101010101" pitchFamily="2" charset="-122"/>
              </a:rPr>
              <a:t>会查找中断源所对应的中断模式是否允许产生中断，若中断模块允许中断，则响应该中断请求，</a:t>
            </a:r>
            <a:r>
              <a:rPr lang="zh-CN" altLang="en-US" sz="2800" dirty="0">
                <a:solidFill>
                  <a:srgbClr val="FFFF00"/>
                </a:solidFill>
                <a:ea typeface="宋体" panose="02010600030101010101" pitchFamily="2" charset="-122"/>
              </a:rPr>
              <a:t>中断响应的过程</a:t>
            </a:r>
            <a:r>
              <a:rPr lang="zh-CN" altLang="en-US" sz="2800" dirty="0">
                <a:solidFill>
                  <a:schemeClr val="bg1"/>
                </a:solidFill>
                <a:ea typeface="宋体" panose="02010600030101010101" pitchFamily="2" charset="-122"/>
              </a:rPr>
              <a:t>要求</a:t>
            </a:r>
            <a:r>
              <a:rPr lang="en-US" altLang="zh-CN" sz="2800" dirty="0">
                <a:solidFill>
                  <a:schemeClr val="bg1"/>
                </a:solidFill>
                <a:latin typeface="+mn-lt"/>
                <a:ea typeface="宋体" panose="02010600030101010101" pitchFamily="2" charset="-122"/>
              </a:rPr>
              <a:t>CPU</a:t>
            </a:r>
            <a:r>
              <a:rPr lang="zh-CN" altLang="en-US" sz="2800" dirty="0">
                <a:solidFill>
                  <a:schemeClr val="bg1"/>
                </a:solidFill>
                <a:ea typeface="宋体" panose="02010600030101010101" pitchFamily="2" charset="-122"/>
              </a:rPr>
              <a:t>保存当前环境的“上下文（</a:t>
            </a:r>
            <a:r>
              <a:rPr lang="en-US" altLang="zh-CN" sz="2800" dirty="0">
                <a:solidFill>
                  <a:schemeClr val="bg1"/>
                </a:solidFill>
                <a:latin typeface="+mn-lt"/>
                <a:ea typeface="宋体" panose="02010600030101010101" pitchFamily="2" charset="-122"/>
              </a:rPr>
              <a:t>context</a:t>
            </a:r>
            <a:r>
              <a:rPr lang="zh-CN" altLang="en-US" sz="2800" dirty="0">
                <a:solidFill>
                  <a:schemeClr val="bg1"/>
                </a:solidFill>
                <a:ea typeface="宋体" panose="02010600030101010101" pitchFamily="2" charset="-122"/>
              </a:rPr>
              <a:t>）”于栈中。通过中断向量号找到中断向量表中对应的中断服务程序</a:t>
            </a:r>
            <a:r>
              <a:rPr lang="en-US" altLang="zh-CN" sz="2800" dirty="0">
                <a:solidFill>
                  <a:schemeClr val="bg1"/>
                </a:solidFill>
                <a:latin typeface="+mn-lt"/>
                <a:ea typeface="宋体" panose="02010600030101010101" pitchFamily="2" charset="-122"/>
              </a:rPr>
              <a:t>ISR</a:t>
            </a:r>
            <a:r>
              <a:rPr lang="zh-CN" altLang="en-US" sz="2800" dirty="0">
                <a:solidFill>
                  <a:schemeClr val="bg1"/>
                </a:solidFill>
                <a:ea typeface="宋体" panose="02010600030101010101" pitchFamily="2" charset="-122"/>
              </a:rPr>
              <a:t>的首地址，转而去执行中断服务程序</a:t>
            </a:r>
            <a:r>
              <a:rPr lang="en-US" altLang="zh-CN" sz="2800" dirty="0">
                <a:solidFill>
                  <a:schemeClr val="bg1"/>
                </a:solidFill>
                <a:latin typeface="+mn-lt"/>
                <a:ea typeface="宋体" panose="02010600030101010101" pitchFamily="2" charset="-122"/>
              </a:rPr>
              <a:t>ISR</a:t>
            </a:r>
            <a:r>
              <a:rPr lang="zh-CN" altLang="en-US" sz="2800" dirty="0">
                <a:solidFill>
                  <a:schemeClr val="bg1"/>
                </a:solidFill>
                <a:ea typeface="宋体" panose="02010600030101010101" pitchFamily="2" charset="-122"/>
              </a:rPr>
              <a:t>。</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7</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8538724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1199457" y="1340485"/>
            <a:ext cx="9914314" cy="413261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b="0" dirty="0">
                <a:solidFill>
                  <a:srgbClr val="FFFF00"/>
                </a:solidFill>
                <a:latin typeface="+mn-lt"/>
                <a:ea typeface="黑体" panose="02010609060101010101" pitchFamily="49" charset="-122"/>
              </a:rPr>
              <a:t>4</a:t>
            </a:r>
            <a:r>
              <a:rPr lang="zh-CN" altLang="en-US" sz="2800" b="0" dirty="0">
                <a:solidFill>
                  <a:srgbClr val="FFFF00"/>
                </a:solidFill>
                <a:latin typeface="+mn-lt"/>
                <a:ea typeface="黑体" panose="02010609060101010101" pitchFamily="49" charset="-122"/>
              </a:rPr>
              <a:t>．</a:t>
            </a:r>
            <a:r>
              <a:rPr lang="en-US" altLang="zh-CN" sz="2800" b="0" dirty="0">
                <a:solidFill>
                  <a:srgbClr val="FFFF00"/>
                </a:solidFill>
                <a:latin typeface="+mn-lt"/>
                <a:ea typeface="黑体" panose="02010609060101010101" pitchFamily="49" charset="-122"/>
              </a:rPr>
              <a:t>Arm Cortex-M</a:t>
            </a:r>
            <a:r>
              <a:rPr lang="zh-CN" altLang="en-US" sz="2800" b="0" dirty="0">
                <a:solidFill>
                  <a:srgbClr val="FFFF00"/>
                </a:solidFill>
                <a:latin typeface="+mn-lt"/>
                <a:ea typeface="黑体" panose="02010609060101010101" pitchFamily="49" charset="-122"/>
              </a:rPr>
              <a:t>微处理器中断编程要点</a:t>
            </a:r>
          </a:p>
          <a:p>
            <a:pPr indent="266700" algn="just">
              <a:lnSpc>
                <a:spcPct val="150000"/>
              </a:lnSpc>
              <a:spcAft>
                <a:spcPts val="0"/>
              </a:spcAft>
            </a:pPr>
            <a:r>
              <a:rPr lang="en-US" altLang="zh-CN" sz="2800" dirty="0" smtClean="0">
                <a:solidFill>
                  <a:schemeClr val="bg1"/>
                </a:solidFill>
                <a:latin typeface="+mn-lt"/>
                <a:ea typeface="宋体" panose="02010600030101010101" pitchFamily="2" charset="-122"/>
              </a:rPr>
              <a:t>     1</a:t>
            </a:r>
            <a:r>
              <a:rPr lang="zh-CN" altLang="en-US" sz="2800" dirty="0">
                <a:solidFill>
                  <a:schemeClr val="bg1"/>
                </a:solidFill>
                <a:latin typeface="+mn-lt"/>
                <a:ea typeface="宋体" panose="02010600030101010101" pitchFamily="2" charset="-122"/>
              </a:rPr>
              <a:t>） 理解初始中断向量</a:t>
            </a:r>
            <a:r>
              <a:rPr lang="zh-CN" altLang="en-US" sz="2800" dirty="0" smtClean="0">
                <a:solidFill>
                  <a:schemeClr val="bg1"/>
                </a:solidFill>
                <a:latin typeface="+mn-lt"/>
                <a:ea typeface="宋体" panose="02010600030101010101" pitchFamily="2" charset="-122"/>
              </a:rPr>
              <a:t>表（</a:t>
            </a:r>
            <a:r>
              <a:rPr lang="zh-CN" altLang="en-US" sz="2800" dirty="0" smtClean="0">
                <a:solidFill>
                  <a:srgbClr val="FF0000"/>
                </a:solidFill>
                <a:latin typeface="+mn-lt"/>
                <a:ea typeface="宋体" panose="02010600030101010101" pitchFamily="2" charset="-122"/>
              </a:rPr>
              <a:t>转源程序</a:t>
            </a:r>
            <a:r>
              <a:rPr lang="zh-CN" altLang="en-US" sz="2800" dirty="0" smtClean="0">
                <a:solidFill>
                  <a:schemeClr val="bg1"/>
                </a:solidFill>
                <a:latin typeface="+mn-lt"/>
                <a:ea typeface="宋体" panose="02010600030101010101" pitchFamily="2" charset="-122"/>
              </a:rPr>
              <a:t>）</a:t>
            </a:r>
            <a:endParaRPr lang="en-US" altLang="zh-CN" sz="2800" dirty="0">
              <a:solidFill>
                <a:schemeClr val="bg1"/>
              </a:solidFill>
              <a:latin typeface="+mn-lt"/>
              <a:ea typeface="宋体" panose="02010600030101010101" pitchFamily="2" charset="-122"/>
            </a:endParaRPr>
          </a:p>
          <a:p>
            <a:pPr indent="266700" algn="just">
              <a:lnSpc>
                <a:spcPct val="150000"/>
              </a:lnSpc>
              <a:spcAft>
                <a:spcPts val="0"/>
              </a:spcAft>
            </a:pPr>
            <a:r>
              <a:rPr lang="en-US" altLang="zh-CN" sz="2800" dirty="0" smtClean="0">
                <a:solidFill>
                  <a:schemeClr val="bg1"/>
                </a:solidFill>
                <a:latin typeface="+mn-lt"/>
                <a:ea typeface="宋体" panose="02010600030101010101" pitchFamily="2" charset="-122"/>
              </a:rPr>
              <a:t>     2</a:t>
            </a:r>
            <a:r>
              <a:rPr lang="zh-CN" altLang="en-US" sz="2800" dirty="0">
                <a:solidFill>
                  <a:schemeClr val="bg1"/>
                </a:solidFill>
                <a:latin typeface="+mn-lt"/>
                <a:ea typeface="宋体" panose="02010600030101010101" pitchFamily="2" charset="-122"/>
              </a:rPr>
              <a:t>）</a:t>
            </a:r>
            <a:r>
              <a:rPr lang="zh-CN" altLang="en-US" sz="2800" dirty="0">
                <a:solidFill>
                  <a:schemeClr val="bg1"/>
                </a:solidFill>
                <a:latin typeface="+mn-lt"/>
                <a:ea typeface="宋体" panose="02010600030101010101" pitchFamily="2" charset="-122"/>
                <a:cs typeface="Times New Roman" panose="02020603050405020304" pitchFamily="18" charset="0"/>
              </a:rPr>
              <a:t> 确定对哪个中断源编程</a:t>
            </a: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just">
              <a:lnSpc>
                <a:spcPct val="150000"/>
              </a:lnSpc>
              <a:spcAft>
                <a:spcPts val="0"/>
              </a:spcAft>
            </a:pPr>
            <a:r>
              <a:rPr lang="en-US" altLang="zh-CN" sz="2800" dirty="0" smtClean="0">
                <a:solidFill>
                  <a:schemeClr val="bg1"/>
                </a:solidFill>
                <a:latin typeface="+mn-lt"/>
                <a:ea typeface="宋体" panose="02010600030101010101" pitchFamily="2" charset="-122"/>
              </a:rPr>
              <a:t>     3</a:t>
            </a:r>
            <a:r>
              <a:rPr lang="zh-CN" altLang="en-US" sz="2800" dirty="0">
                <a:solidFill>
                  <a:schemeClr val="bg1"/>
                </a:solidFill>
                <a:latin typeface="+mn-lt"/>
                <a:ea typeface="宋体" panose="02010600030101010101" pitchFamily="2" charset="-122"/>
              </a:rPr>
              <a:t>）</a:t>
            </a:r>
            <a:r>
              <a:rPr lang="zh-CN" altLang="en-US" sz="2800" dirty="0">
                <a:solidFill>
                  <a:schemeClr val="bg1"/>
                </a:solidFill>
                <a:latin typeface="+mn-lt"/>
                <a:ea typeface="宋体" panose="02010600030101010101" pitchFamily="2" charset="-122"/>
                <a:cs typeface="Times New Roman" panose="02020603050405020304" pitchFamily="18" charset="0"/>
              </a:rPr>
              <a:t> 宏定义中断服务程序名</a:t>
            </a: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just">
              <a:lnSpc>
                <a:spcPct val="150000"/>
              </a:lnSpc>
              <a:spcAft>
                <a:spcPts val="0"/>
              </a:spcAft>
            </a:pPr>
            <a:r>
              <a:rPr lang="en-US" altLang="zh-CN" sz="2800" dirty="0" smtClean="0">
                <a:solidFill>
                  <a:schemeClr val="bg1"/>
                </a:solidFill>
                <a:latin typeface="+mn-lt"/>
                <a:ea typeface="宋体" panose="02010600030101010101" pitchFamily="2" charset="-122"/>
              </a:rPr>
              <a:t>     4</a:t>
            </a:r>
            <a:r>
              <a:rPr lang="zh-CN" altLang="en-US" sz="2800" dirty="0">
                <a:solidFill>
                  <a:schemeClr val="bg1"/>
                </a:solidFill>
                <a:latin typeface="+mn-lt"/>
                <a:ea typeface="宋体" panose="02010600030101010101" pitchFamily="2" charset="-122"/>
              </a:rPr>
              <a:t>）</a:t>
            </a:r>
            <a:r>
              <a:rPr lang="zh-CN" altLang="en-US" sz="2800" dirty="0">
                <a:solidFill>
                  <a:schemeClr val="bg1"/>
                </a:solidFill>
                <a:latin typeface="+mn-lt"/>
                <a:ea typeface="宋体" panose="02010600030101010101" pitchFamily="2" charset="-122"/>
                <a:cs typeface="Times New Roman" panose="02020603050405020304" pitchFamily="18" charset="0"/>
              </a:rPr>
              <a:t> 编制中断</a:t>
            </a:r>
            <a:r>
              <a:rPr lang="zh-CN" altLang="en-US" sz="2800" dirty="0" smtClean="0">
                <a:solidFill>
                  <a:schemeClr val="bg1"/>
                </a:solidFill>
                <a:latin typeface="+mn-lt"/>
                <a:ea typeface="宋体" panose="02010600030101010101" pitchFamily="2" charset="-122"/>
                <a:cs typeface="Times New Roman" panose="02020603050405020304" pitchFamily="18" charset="0"/>
              </a:rPr>
              <a:t>服务</a:t>
            </a:r>
            <a:r>
              <a:rPr lang="zh-CN" altLang="en-US" sz="2800" dirty="0">
                <a:solidFill>
                  <a:schemeClr val="bg1"/>
                </a:solidFill>
                <a:latin typeface="+mn-lt"/>
                <a:ea typeface="宋体" panose="02010600030101010101" pitchFamily="2" charset="-122"/>
                <a:cs typeface="Times New Roman" panose="02020603050405020304" pitchFamily="18" charset="0"/>
              </a:rPr>
              <a:t>例程</a:t>
            </a: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just">
              <a:lnSpc>
                <a:spcPct val="150000"/>
              </a:lnSpc>
              <a:spcAft>
                <a:spcPts val="0"/>
              </a:spcAft>
            </a:pPr>
            <a:r>
              <a:rPr lang="en-US" altLang="zh-CN" sz="2800" dirty="0" smtClean="0">
                <a:solidFill>
                  <a:schemeClr val="bg1"/>
                </a:solidFill>
                <a:latin typeface="+mn-lt"/>
                <a:ea typeface="宋体" panose="02010600030101010101" pitchFamily="2" charset="-122"/>
              </a:rPr>
              <a:t>     5</a:t>
            </a:r>
            <a:r>
              <a:rPr lang="zh-CN" altLang="en-US" sz="2800" dirty="0">
                <a:solidFill>
                  <a:schemeClr val="bg1"/>
                </a:solidFill>
                <a:latin typeface="+mn-lt"/>
                <a:ea typeface="宋体" panose="02010600030101010101" pitchFamily="2" charset="-122"/>
              </a:rPr>
              <a:t>）</a:t>
            </a:r>
            <a:r>
              <a:rPr lang="zh-CN" altLang="en-US" sz="2800" dirty="0">
                <a:solidFill>
                  <a:schemeClr val="bg1"/>
                </a:solidFill>
                <a:latin typeface="+mn-lt"/>
                <a:ea typeface="宋体" panose="02010600030101010101" pitchFamily="2" charset="-122"/>
                <a:cs typeface="Times New Roman" panose="02020603050405020304" pitchFamily="18" charset="0"/>
              </a:rPr>
              <a:t> 在</a:t>
            </a:r>
            <a:r>
              <a:rPr lang="en-US" altLang="zh-CN" sz="2800" dirty="0">
                <a:solidFill>
                  <a:schemeClr val="bg1"/>
                </a:solidFill>
                <a:latin typeface="+mn-lt"/>
                <a:ea typeface="宋体" panose="02010600030101010101" pitchFamily="2" charset="-122"/>
                <a:cs typeface="Times New Roman" panose="02020603050405020304" pitchFamily="18" charset="0"/>
              </a:rPr>
              <a:t>RTOS</a:t>
            </a:r>
            <a:r>
              <a:rPr lang="zh-CN" altLang="en-US" sz="2800" dirty="0" smtClean="0">
                <a:solidFill>
                  <a:schemeClr val="bg1"/>
                </a:solidFill>
                <a:latin typeface="+mn-lt"/>
                <a:ea typeface="宋体" panose="02010600030101010101" pitchFamily="2" charset="-122"/>
                <a:cs typeface="Times New Roman" panose="02020603050405020304" pitchFamily="18" charset="0"/>
              </a:rPr>
              <a:t>下的中断初始化</a:t>
            </a:r>
            <a:endParaRPr lang="en-US" altLang="zh-CN" sz="2800" dirty="0">
              <a:solidFill>
                <a:schemeClr val="bg1"/>
              </a:solidFill>
              <a:latin typeface="+mn-lt"/>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8</a:t>
            </a:fld>
            <a:r>
              <a:rPr lang="zh-CN" altLang="en-US" smtClean="0">
                <a:ea typeface="宋体" panose="02010600030101010101" pitchFamily="2" charset="-122"/>
              </a:rPr>
              <a:t>页 共</a:t>
            </a:r>
            <a:r>
              <a:rPr lang="en-US" altLang="zh-CN" smtClean="0">
                <a:ea typeface="宋体" panose="02010600030101010101" pitchFamily="2" charset="-122"/>
              </a:rPr>
              <a:t>22</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37315393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dkNDI2YmY4YWI5YmU1MTg2YmEyYTI5N2Q4MmMwM2QifQ=="/>
</p:tagLst>
</file>

<file path=ppt/theme/theme1.xml><?xml version="1.0" encoding="utf-8"?>
<a:theme xmlns:a="http://schemas.openxmlformats.org/drawingml/2006/main" name="1_模板">
  <a:themeElements>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网络管理讲稿">
      <a:majorFont>
        <a:latin typeface="华文新魏"/>
        <a:ea typeface="华文新魏"/>
        <a:cs typeface=""/>
      </a:majorFont>
      <a:minorFont>
        <a:latin typeface="Times New Roman"/>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a:spPr>
      <a:bodyPr vert="horz" wrap="none" lIns="91440" tIns="45720" rIns="91440" bIns="45720" numCol="1" rtlCol="0" anchor="t" anchorCtr="0" compatLnSpc="1"/>
      <a:lstStyle>
        <a:defPPr>
          <a:defRPr sz="3200" b="0" dirty="0">
            <a:solidFill>
              <a:schemeClr val="accent2"/>
            </a:solidFill>
            <a:latin typeface="+mn-lt"/>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Copperplate Gothic Bold" panose="020E0705020206020404" pitchFamily="34" charset="0"/>
            <a:ea typeface="Gulim" pitchFamily="34" charset="-127"/>
          </a:defRPr>
        </a:defPPr>
      </a:lstStyle>
    </a:lnDef>
  </a:objectDefaults>
  <a:extraClrSchemeLst>
    <a:extraClrScheme>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网络管理讲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网络管理讲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网络管理讲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网络管理讲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网络管理讲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网络管理讲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274</TotalTime>
  <Words>2925</Words>
  <Application>Microsoft Office PowerPoint</Application>
  <PresentationFormat>宽屏</PresentationFormat>
  <Paragraphs>182</Paragraphs>
  <Slides>23</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Gulim</vt:lpstr>
      <vt:lpstr>方正舒体</vt:lpstr>
      <vt:lpstr>黑体</vt:lpstr>
      <vt:lpstr>华文新魏</vt:lpstr>
      <vt:lpstr>宋体</vt:lpstr>
      <vt:lpstr>Copperplate Gothic Bold</vt:lpstr>
      <vt:lpstr>Times New Roman</vt:lpstr>
      <vt:lpstr>1_模板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《物联网工程导论》</dc:title>
  <dc:creator>WUGY</dc:creator>
  <cp:lastModifiedBy>Administrator</cp:lastModifiedBy>
  <cp:revision>886</cp:revision>
  <cp:lastPrinted>1999-06-03T07:41:00Z</cp:lastPrinted>
  <dcterms:created xsi:type="dcterms:W3CDTF">2012-05-08T02:40:00Z</dcterms:created>
  <dcterms:modified xsi:type="dcterms:W3CDTF">2024-05-16T00:59:34Z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2052-11.1.0.11636</vt:lpwstr>
  </property>
  <property fmtid="{D5CDD505-2E9C-101B-9397-08002B2CF9AE}" pid="3" name="ICV">
    <vt:lpwstr>AD5F1D6F05B24EABA8FF366DF062A3A2</vt:lpwstr>
  </property>
</Properties>
</file>