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bookmarkIdSeed="3">
  <p:sldMasterIdLst>
    <p:sldMasterId id="2147483650" r:id="rId1"/>
  </p:sldMasterIdLst>
  <p:notesMasterIdLst>
    <p:notesMasterId r:id="rId53"/>
  </p:notesMasterIdLst>
  <p:handoutMasterIdLst>
    <p:handoutMasterId r:id="rId54"/>
  </p:handoutMasterIdLst>
  <p:sldIdLst>
    <p:sldId id="821" r:id="rId2"/>
    <p:sldId id="822" r:id="rId3"/>
    <p:sldId id="823" r:id="rId4"/>
    <p:sldId id="824" r:id="rId5"/>
    <p:sldId id="825" r:id="rId6"/>
    <p:sldId id="826" r:id="rId7"/>
    <p:sldId id="827" r:id="rId8"/>
    <p:sldId id="828" r:id="rId9"/>
    <p:sldId id="829" r:id="rId10"/>
    <p:sldId id="830" r:id="rId11"/>
    <p:sldId id="831" r:id="rId12"/>
    <p:sldId id="832" r:id="rId13"/>
    <p:sldId id="833" r:id="rId14"/>
    <p:sldId id="834" r:id="rId15"/>
    <p:sldId id="835" r:id="rId16"/>
    <p:sldId id="836" r:id="rId17"/>
    <p:sldId id="837" r:id="rId18"/>
    <p:sldId id="838" r:id="rId19"/>
    <p:sldId id="839" r:id="rId20"/>
    <p:sldId id="840" r:id="rId21"/>
    <p:sldId id="841" r:id="rId22"/>
    <p:sldId id="842" r:id="rId23"/>
    <p:sldId id="843" r:id="rId24"/>
    <p:sldId id="844" r:id="rId25"/>
    <p:sldId id="845" r:id="rId26"/>
    <p:sldId id="846" r:id="rId27"/>
    <p:sldId id="847" r:id="rId28"/>
    <p:sldId id="848" r:id="rId29"/>
    <p:sldId id="849" r:id="rId30"/>
    <p:sldId id="850" r:id="rId31"/>
    <p:sldId id="851" r:id="rId32"/>
    <p:sldId id="852" r:id="rId33"/>
    <p:sldId id="853" r:id="rId34"/>
    <p:sldId id="854" r:id="rId35"/>
    <p:sldId id="855" r:id="rId36"/>
    <p:sldId id="857" r:id="rId37"/>
    <p:sldId id="858" r:id="rId38"/>
    <p:sldId id="859" r:id="rId39"/>
    <p:sldId id="860" r:id="rId40"/>
    <p:sldId id="861" r:id="rId41"/>
    <p:sldId id="862" r:id="rId42"/>
    <p:sldId id="863" r:id="rId43"/>
    <p:sldId id="864" r:id="rId44"/>
    <p:sldId id="865" r:id="rId45"/>
    <p:sldId id="866" r:id="rId46"/>
    <p:sldId id="867" r:id="rId47"/>
    <p:sldId id="868" r:id="rId48"/>
    <p:sldId id="869" r:id="rId49"/>
    <p:sldId id="870" r:id="rId50"/>
    <p:sldId id="871" r:id="rId51"/>
    <p:sldId id="872" r:id="rId52"/>
  </p:sldIdLst>
  <p:sldSz cx="12192000" cy="6858000"/>
  <p:notesSz cx="6858000" cy="9144000"/>
  <p:custDataLst>
    <p:tags r:id="rId55"/>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63">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2" autoAdjust="0"/>
    <p:restoredTop sz="85664" autoAdjust="0"/>
  </p:normalViewPr>
  <p:slideViewPr>
    <p:cSldViewPr>
      <p:cViewPr varScale="1">
        <p:scale>
          <a:sx n="70" d="100"/>
          <a:sy n="70" d="100"/>
        </p:scale>
        <p:origin x="638" y="38"/>
      </p:cViewPr>
      <p:guideLst>
        <p:guide orient="horz" pos="216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8F66220-688E-47F4-A4B7-87720CFD683C}" type="slidenum">
              <a:rPr lang="en-US" altLang="zh-CN" smtClean="0"/>
              <a:t>0</a:t>
            </a:fld>
            <a:endParaRPr lang="en-US" altLang="zh-CN" dirty="0"/>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p>
        </p:txBody>
      </p:sp>
    </p:spTree>
    <p:extLst>
      <p:ext uri="{BB962C8B-B14F-4D97-AF65-F5344CB8AC3E}">
        <p14:creationId xmlns:p14="http://schemas.microsoft.com/office/powerpoint/2010/main" val="2556425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a:t>
            </a:fld>
            <a:endParaRPr lang="en-US" altLang="zh-CN"/>
          </a:p>
        </p:txBody>
      </p:sp>
    </p:spTree>
    <p:extLst>
      <p:ext uri="{BB962C8B-B14F-4D97-AF65-F5344CB8AC3E}">
        <p14:creationId xmlns:p14="http://schemas.microsoft.com/office/powerpoint/2010/main" val="215775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10</a:t>
            </a:fld>
            <a:endParaRPr lang="en-US" altLang="zh-CN"/>
          </a:p>
        </p:txBody>
      </p:sp>
    </p:spTree>
    <p:extLst>
      <p:ext uri="{BB962C8B-B14F-4D97-AF65-F5344CB8AC3E}">
        <p14:creationId xmlns:p14="http://schemas.microsoft.com/office/powerpoint/2010/main" val="2892838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11</a:t>
            </a:fld>
            <a:endParaRPr lang="en-US" altLang="zh-CN"/>
          </a:p>
        </p:txBody>
      </p:sp>
    </p:spTree>
    <p:extLst>
      <p:ext uri="{BB962C8B-B14F-4D97-AF65-F5344CB8AC3E}">
        <p14:creationId xmlns:p14="http://schemas.microsoft.com/office/powerpoint/2010/main" val="2948340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12</a:t>
            </a:fld>
            <a:endParaRPr lang="en-US" altLang="zh-CN"/>
          </a:p>
        </p:txBody>
      </p:sp>
    </p:spTree>
    <p:extLst>
      <p:ext uri="{BB962C8B-B14F-4D97-AF65-F5344CB8AC3E}">
        <p14:creationId xmlns:p14="http://schemas.microsoft.com/office/powerpoint/2010/main" val="406036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13</a:t>
            </a:fld>
            <a:endParaRPr lang="en-US" altLang="zh-CN"/>
          </a:p>
        </p:txBody>
      </p:sp>
    </p:spTree>
    <p:extLst>
      <p:ext uri="{BB962C8B-B14F-4D97-AF65-F5344CB8AC3E}">
        <p14:creationId xmlns:p14="http://schemas.microsoft.com/office/powerpoint/2010/main" val="424656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14</a:t>
            </a:fld>
            <a:endParaRPr lang="en-US" altLang="zh-CN"/>
          </a:p>
        </p:txBody>
      </p:sp>
    </p:spTree>
    <p:extLst>
      <p:ext uri="{BB962C8B-B14F-4D97-AF65-F5344CB8AC3E}">
        <p14:creationId xmlns:p14="http://schemas.microsoft.com/office/powerpoint/2010/main" val="4229230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15</a:t>
            </a:fld>
            <a:endParaRPr lang="en-US" altLang="zh-CN"/>
          </a:p>
        </p:txBody>
      </p:sp>
    </p:spTree>
    <p:extLst>
      <p:ext uri="{BB962C8B-B14F-4D97-AF65-F5344CB8AC3E}">
        <p14:creationId xmlns:p14="http://schemas.microsoft.com/office/powerpoint/2010/main" val="1736774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16</a:t>
            </a:fld>
            <a:endParaRPr lang="en-US" altLang="zh-CN"/>
          </a:p>
        </p:txBody>
      </p:sp>
    </p:spTree>
    <p:extLst>
      <p:ext uri="{BB962C8B-B14F-4D97-AF65-F5344CB8AC3E}">
        <p14:creationId xmlns:p14="http://schemas.microsoft.com/office/powerpoint/2010/main" val="4254393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17</a:t>
            </a:fld>
            <a:endParaRPr lang="en-US" altLang="zh-CN"/>
          </a:p>
        </p:txBody>
      </p:sp>
    </p:spTree>
    <p:extLst>
      <p:ext uri="{BB962C8B-B14F-4D97-AF65-F5344CB8AC3E}">
        <p14:creationId xmlns:p14="http://schemas.microsoft.com/office/powerpoint/2010/main" val="1562719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18</a:t>
            </a:fld>
            <a:endParaRPr lang="en-US" altLang="zh-CN"/>
          </a:p>
        </p:txBody>
      </p:sp>
    </p:spTree>
    <p:extLst>
      <p:ext uri="{BB962C8B-B14F-4D97-AF65-F5344CB8AC3E}">
        <p14:creationId xmlns:p14="http://schemas.microsoft.com/office/powerpoint/2010/main" val="600981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8F66220-688E-47F4-A4B7-87720CFD683C}" type="slidenum">
              <a:rPr lang="en-US" altLang="zh-CN" smtClean="0"/>
              <a:t>1</a:t>
            </a:fld>
            <a:endParaRPr lang="en-US" altLang="zh-CN" dirty="0"/>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p>
        </p:txBody>
      </p:sp>
    </p:spTree>
    <p:extLst>
      <p:ext uri="{BB962C8B-B14F-4D97-AF65-F5344CB8AC3E}">
        <p14:creationId xmlns:p14="http://schemas.microsoft.com/office/powerpoint/2010/main" val="2567843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19</a:t>
            </a:fld>
            <a:endParaRPr lang="en-US" altLang="zh-CN"/>
          </a:p>
        </p:txBody>
      </p:sp>
    </p:spTree>
    <p:extLst>
      <p:ext uri="{BB962C8B-B14F-4D97-AF65-F5344CB8AC3E}">
        <p14:creationId xmlns:p14="http://schemas.microsoft.com/office/powerpoint/2010/main" val="3314840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20</a:t>
            </a:fld>
            <a:endParaRPr lang="en-US" altLang="zh-CN"/>
          </a:p>
        </p:txBody>
      </p:sp>
    </p:spTree>
    <p:extLst>
      <p:ext uri="{BB962C8B-B14F-4D97-AF65-F5344CB8AC3E}">
        <p14:creationId xmlns:p14="http://schemas.microsoft.com/office/powerpoint/2010/main" val="1696482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21</a:t>
            </a:fld>
            <a:endParaRPr lang="en-US" altLang="zh-CN"/>
          </a:p>
        </p:txBody>
      </p:sp>
    </p:spTree>
    <p:extLst>
      <p:ext uri="{BB962C8B-B14F-4D97-AF65-F5344CB8AC3E}">
        <p14:creationId xmlns:p14="http://schemas.microsoft.com/office/powerpoint/2010/main" val="27387536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22</a:t>
            </a:fld>
            <a:endParaRPr lang="en-US" altLang="zh-CN"/>
          </a:p>
        </p:txBody>
      </p:sp>
    </p:spTree>
    <p:extLst>
      <p:ext uri="{BB962C8B-B14F-4D97-AF65-F5344CB8AC3E}">
        <p14:creationId xmlns:p14="http://schemas.microsoft.com/office/powerpoint/2010/main" val="1123040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23</a:t>
            </a:fld>
            <a:endParaRPr lang="en-US" altLang="zh-CN"/>
          </a:p>
        </p:txBody>
      </p:sp>
    </p:spTree>
    <p:extLst>
      <p:ext uri="{BB962C8B-B14F-4D97-AF65-F5344CB8AC3E}">
        <p14:creationId xmlns:p14="http://schemas.microsoft.com/office/powerpoint/2010/main" val="4116580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24</a:t>
            </a:fld>
            <a:endParaRPr lang="en-US" altLang="zh-CN"/>
          </a:p>
        </p:txBody>
      </p:sp>
    </p:spTree>
    <p:extLst>
      <p:ext uri="{BB962C8B-B14F-4D97-AF65-F5344CB8AC3E}">
        <p14:creationId xmlns:p14="http://schemas.microsoft.com/office/powerpoint/2010/main" val="384246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25</a:t>
            </a:fld>
            <a:endParaRPr lang="en-US" altLang="zh-CN"/>
          </a:p>
        </p:txBody>
      </p:sp>
    </p:spTree>
    <p:extLst>
      <p:ext uri="{BB962C8B-B14F-4D97-AF65-F5344CB8AC3E}">
        <p14:creationId xmlns:p14="http://schemas.microsoft.com/office/powerpoint/2010/main" val="14040744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26</a:t>
            </a:fld>
            <a:endParaRPr lang="en-US" altLang="zh-CN"/>
          </a:p>
        </p:txBody>
      </p:sp>
    </p:spTree>
    <p:extLst>
      <p:ext uri="{BB962C8B-B14F-4D97-AF65-F5344CB8AC3E}">
        <p14:creationId xmlns:p14="http://schemas.microsoft.com/office/powerpoint/2010/main" val="378281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27</a:t>
            </a:fld>
            <a:endParaRPr lang="en-US" altLang="zh-CN"/>
          </a:p>
        </p:txBody>
      </p:sp>
    </p:spTree>
    <p:extLst>
      <p:ext uri="{BB962C8B-B14F-4D97-AF65-F5344CB8AC3E}">
        <p14:creationId xmlns:p14="http://schemas.microsoft.com/office/powerpoint/2010/main" val="11123857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28</a:t>
            </a:fld>
            <a:endParaRPr lang="en-US" altLang="zh-CN"/>
          </a:p>
        </p:txBody>
      </p:sp>
    </p:spTree>
    <p:extLst>
      <p:ext uri="{BB962C8B-B14F-4D97-AF65-F5344CB8AC3E}">
        <p14:creationId xmlns:p14="http://schemas.microsoft.com/office/powerpoint/2010/main" val="770834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a:t>
            </a:fld>
            <a:endParaRPr lang="en-US" altLang="zh-CN"/>
          </a:p>
        </p:txBody>
      </p:sp>
    </p:spTree>
    <p:extLst>
      <p:ext uri="{BB962C8B-B14F-4D97-AF65-F5344CB8AC3E}">
        <p14:creationId xmlns:p14="http://schemas.microsoft.com/office/powerpoint/2010/main" val="22208461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29</a:t>
            </a:fld>
            <a:endParaRPr lang="en-US" altLang="zh-CN"/>
          </a:p>
        </p:txBody>
      </p:sp>
    </p:spTree>
    <p:extLst>
      <p:ext uri="{BB962C8B-B14F-4D97-AF65-F5344CB8AC3E}">
        <p14:creationId xmlns:p14="http://schemas.microsoft.com/office/powerpoint/2010/main" val="19956967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30</a:t>
            </a:fld>
            <a:endParaRPr lang="en-US" altLang="zh-CN"/>
          </a:p>
        </p:txBody>
      </p:sp>
    </p:spTree>
    <p:extLst>
      <p:ext uri="{BB962C8B-B14F-4D97-AF65-F5344CB8AC3E}">
        <p14:creationId xmlns:p14="http://schemas.microsoft.com/office/powerpoint/2010/main" val="4033716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31</a:t>
            </a:fld>
            <a:endParaRPr lang="en-US" altLang="zh-CN"/>
          </a:p>
        </p:txBody>
      </p:sp>
    </p:spTree>
    <p:extLst>
      <p:ext uri="{BB962C8B-B14F-4D97-AF65-F5344CB8AC3E}">
        <p14:creationId xmlns:p14="http://schemas.microsoft.com/office/powerpoint/2010/main" val="38281237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32</a:t>
            </a:fld>
            <a:endParaRPr lang="en-US" altLang="zh-CN"/>
          </a:p>
        </p:txBody>
      </p:sp>
    </p:spTree>
    <p:extLst>
      <p:ext uri="{BB962C8B-B14F-4D97-AF65-F5344CB8AC3E}">
        <p14:creationId xmlns:p14="http://schemas.microsoft.com/office/powerpoint/2010/main" val="33708012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33</a:t>
            </a:fld>
            <a:endParaRPr lang="en-US" altLang="zh-CN"/>
          </a:p>
        </p:txBody>
      </p:sp>
    </p:spTree>
    <p:extLst>
      <p:ext uri="{BB962C8B-B14F-4D97-AF65-F5344CB8AC3E}">
        <p14:creationId xmlns:p14="http://schemas.microsoft.com/office/powerpoint/2010/main" val="35830617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34</a:t>
            </a:fld>
            <a:endParaRPr lang="en-US" altLang="zh-CN"/>
          </a:p>
        </p:txBody>
      </p:sp>
    </p:spTree>
    <p:extLst>
      <p:ext uri="{BB962C8B-B14F-4D97-AF65-F5344CB8AC3E}">
        <p14:creationId xmlns:p14="http://schemas.microsoft.com/office/powerpoint/2010/main" val="30556991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35</a:t>
            </a:fld>
            <a:endParaRPr lang="en-US" altLang="zh-CN"/>
          </a:p>
        </p:txBody>
      </p:sp>
    </p:spTree>
    <p:extLst>
      <p:ext uri="{BB962C8B-B14F-4D97-AF65-F5344CB8AC3E}">
        <p14:creationId xmlns:p14="http://schemas.microsoft.com/office/powerpoint/2010/main" val="20915440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36</a:t>
            </a:fld>
            <a:endParaRPr lang="en-US" altLang="zh-CN"/>
          </a:p>
        </p:txBody>
      </p:sp>
    </p:spTree>
    <p:extLst>
      <p:ext uri="{BB962C8B-B14F-4D97-AF65-F5344CB8AC3E}">
        <p14:creationId xmlns:p14="http://schemas.microsoft.com/office/powerpoint/2010/main" val="33343541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37</a:t>
            </a:fld>
            <a:endParaRPr lang="en-US" altLang="zh-CN"/>
          </a:p>
        </p:txBody>
      </p:sp>
    </p:spTree>
    <p:extLst>
      <p:ext uri="{BB962C8B-B14F-4D97-AF65-F5344CB8AC3E}">
        <p14:creationId xmlns:p14="http://schemas.microsoft.com/office/powerpoint/2010/main" val="11695793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38</a:t>
            </a:fld>
            <a:endParaRPr lang="en-US" altLang="zh-CN"/>
          </a:p>
        </p:txBody>
      </p:sp>
    </p:spTree>
    <p:extLst>
      <p:ext uri="{BB962C8B-B14F-4D97-AF65-F5344CB8AC3E}">
        <p14:creationId xmlns:p14="http://schemas.microsoft.com/office/powerpoint/2010/main" val="76588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a:t>
            </a:fld>
            <a:endParaRPr lang="en-US" altLang="zh-CN"/>
          </a:p>
        </p:txBody>
      </p:sp>
    </p:spTree>
    <p:extLst>
      <p:ext uri="{BB962C8B-B14F-4D97-AF65-F5344CB8AC3E}">
        <p14:creationId xmlns:p14="http://schemas.microsoft.com/office/powerpoint/2010/main" val="42836345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39</a:t>
            </a:fld>
            <a:endParaRPr lang="en-US" altLang="zh-CN"/>
          </a:p>
        </p:txBody>
      </p:sp>
    </p:spTree>
    <p:extLst>
      <p:ext uri="{BB962C8B-B14F-4D97-AF65-F5344CB8AC3E}">
        <p14:creationId xmlns:p14="http://schemas.microsoft.com/office/powerpoint/2010/main" val="33292999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40</a:t>
            </a:fld>
            <a:endParaRPr lang="en-US" altLang="zh-CN"/>
          </a:p>
        </p:txBody>
      </p:sp>
    </p:spTree>
    <p:extLst>
      <p:ext uri="{BB962C8B-B14F-4D97-AF65-F5344CB8AC3E}">
        <p14:creationId xmlns:p14="http://schemas.microsoft.com/office/powerpoint/2010/main" val="28866705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41</a:t>
            </a:fld>
            <a:endParaRPr lang="en-US" altLang="zh-CN"/>
          </a:p>
        </p:txBody>
      </p:sp>
    </p:spTree>
    <p:extLst>
      <p:ext uri="{BB962C8B-B14F-4D97-AF65-F5344CB8AC3E}">
        <p14:creationId xmlns:p14="http://schemas.microsoft.com/office/powerpoint/2010/main" val="18895211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42</a:t>
            </a:fld>
            <a:endParaRPr lang="en-US" altLang="zh-CN"/>
          </a:p>
        </p:txBody>
      </p:sp>
    </p:spTree>
    <p:extLst>
      <p:ext uri="{BB962C8B-B14F-4D97-AF65-F5344CB8AC3E}">
        <p14:creationId xmlns:p14="http://schemas.microsoft.com/office/powerpoint/2010/main" val="21340850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43</a:t>
            </a:fld>
            <a:endParaRPr lang="en-US" altLang="zh-CN"/>
          </a:p>
        </p:txBody>
      </p:sp>
    </p:spTree>
    <p:extLst>
      <p:ext uri="{BB962C8B-B14F-4D97-AF65-F5344CB8AC3E}">
        <p14:creationId xmlns:p14="http://schemas.microsoft.com/office/powerpoint/2010/main" val="20285461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44</a:t>
            </a:fld>
            <a:endParaRPr lang="en-US" altLang="zh-CN"/>
          </a:p>
        </p:txBody>
      </p:sp>
    </p:spTree>
    <p:extLst>
      <p:ext uri="{BB962C8B-B14F-4D97-AF65-F5344CB8AC3E}">
        <p14:creationId xmlns:p14="http://schemas.microsoft.com/office/powerpoint/2010/main" val="8934943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45</a:t>
            </a:fld>
            <a:endParaRPr lang="en-US" altLang="zh-CN"/>
          </a:p>
        </p:txBody>
      </p:sp>
    </p:spTree>
    <p:extLst>
      <p:ext uri="{BB962C8B-B14F-4D97-AF65-F5344CB8AC3E}">
        <p14:creationId xmlns:p14="http://schemas.microsoft.com/office/powerpoint/2010/main" val="22128568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46</a:t>
            </a:fld>
            <a:endParaRPr lang="en-US" altLang="zh-CN"/>
          </a:p>
        </p:txBody>
      </p:sp>
    </p:spTree>
    <p:extLst>
      <p:ext uri="{BB962C8B-B14F-4D97-AF65-F5344CB8AC3E}">
        <p14:creationId xmlns:p14="http://schemas.microsoft.com/office/powerpoint/2010/main" val="42243053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47</a:t>
            </a:fld>
            <a:endParaRPr lang="en-US" altLang="zh-CN"/>
          </a:p>
        </p:txBody>
      </p:sp>
    </p:spTree>
    <p:extLst>
      <p:ext uri="{BB962C8B-B14F-4D97-AF65-F5344CB8AC3E}">
        <p14:creationId xmlns:p14="http://schemas.microsoft.com/office/powerpoint/2010/main" val="6333409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48</a:t>
            </a:fld>
            <a:endParaRPr lang="en-US" altLang="zh-CN"/>
          </a:p>
        </p:txBody>
      </p:sp>
    </p:spTree>
    <p:extLst>
      <p:ext uri="{BB962C8B-B14F-4D97-AF65-F5344CB8AC3E}">
        <p14:creationId xmlns:p14="http://schemas.microsoft.com/office/powerpoint/2010/main" val="23452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a:t>
            </a:fld>
            <a:endParaRPr lang="en-US" altLang="zh-CN"/>
          </a:p>
        </p:txBody>
      </p:sp>
    </p:spTree>
    <p:extLst>
      <p:ext uri="{BB962C8B-B14F-4D97-AF65-F5344CB8AC3E}">
        <p14:creationId xmlns:p14="http://schemas.microsoft.com/office/powerpoint/2010/main" val="1930938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49</a:t>
            </a:fld>
            <a:endParaRPr lang="en-US" altLang="zh-CN"/>
          </a:p>
        </p:txBody>
      </p:sp>
    </p:spTree>
    <p:extLst>
      <p:ext uri="{BB962C8B-B14F-4D97-AF65-F5344CB8AC3E}">
        <p14:creationId xmlns:p14="http://schemas.microsoft.com/office/powerpoint/2010/main" val="35100650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50</a:t>
            </a:fld>
            <a:endParaRPr lang="en-US" altLang="zh-CN"/>
          </a:p>
        </p:txBody>
      </p:sp>
    </p:spTree>
    <p:extLst>
      <p:ext uri="{BB962C8B-B14F-4D97-AF65-F5344CB8AC3E}">
        <p14:creationId xmlns:p14="http://schemas.microsoft.com/office/powerpoint/2010/main" val="2803733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a:t>
            </a:fld>
            <a:endParaRPr lang="en-US" altLang="zh-CN"/>
          </a:p>
        </p:txBody>
      </p:sp>
    </p:spTree>
    <p:extLst>
      <p:ext uri="{BB962C8B-B14F-4D97-AF65-F5344CB8AC3E}">
        <p14:creationId xmlns:p14="http://schemas.microsoft.com/office/powerpoint/2010/main" val="1446252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a:t>
            </a:fld>
            <a:endParaRPr lang="en-US" altLang="zh-CN"/>
          </a:p>
        </p:txBody>
      </p:sp>
    </p:spTree>
    <p:extLst>
      <p:ext uri="{BB962C8B-B14F-4D97-AF65-F5344CB8AC3E}">
        <p14:creationId xmlns:p14="http://schemas.microsoft.com/office/powerpoint/2010/main" val="1169168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a:t>
            </a:fld>
            <a:endParaRPr lang="en-US" altLang="zh-CN"/>
          </a:p>
        </p:txBody>
      </p:sp>
    </p:spTree>
    <p:extLst>
      <p:ext uri="{BB962C8B-B14F-4D97-AF65-F5344CB8AC3E}">
        <p14:creationId xmlns:p14="http://schemas.microsoft.com/office/powerpoint/2010/main" val="781533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a:t>
            </a:fld>
            <a:endParaRPr lang="en-US" altLang="zh-CN"/>
          </a:p>
        </p:txBody>
      </p:sp>
    </p:spTree>
    <p:extLst>
      <p:ext uri="{BB962C8B-B14F-4D97-AF65-F5344CB8AC3E}">
        <p14:creationId xmlns:p14="http://schemas.microsoft.com/office/powerpoint/2010/main" val="143829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1800" b="1">
                <a:solidFill>
                  <a:schemeClr val="bg1"/>
                </a:solidFill>
                <a:latin typeface="+mn-lt"/>
                <a:cs typeface="+mn-lt"/>
              </a:defRPr>
            </a:lvl1pPr>
          </a:lstStyle>
          <a:p>
            <a:r>
              <a:rPr lang="zh-CN" altLang="en-US" dirty="0">
                <a:ea typeface="宋体" panose="02010600030101010101" pitchFamily="2" charset="-122"/>
              </a:rPr>
              <a:t>第</a:t>
            </a:r>
            <a:fld id="{7D9BB5D0-35E4-459D-AEF3-FE4D7C45CC19}" type="slidenum">
              <a:rPr lang="zh-CN" altLang="en-US" smtClean="0"/>
              <a:pPr/>
              <a:t>‹#›</a:t>
            </a:fld>
            <a:r>
              <a:rPr lang="zh-CN" altLang="en-US" dirty="0">
                <a:ea typeface="宋体" panose="02010600030101010101" pitchFamily="2" charset="-122"/>
              </a:rPr>
              <a:t>页 共</a:t>
            </a:r>
            <a:r>
              <a:rPr lang="en-US" altLang="zh-CN" dirty="0">
                <a:ea typeface="宋体" panose="02010600030101010101" pitchFamily="2" charset="-122"/>
              </a:rPr>
              <a:t>51</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738802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41155" y="6684645"/>
            <a:ext cx="2743835" cy="260985"/>
          </a:xfrm>
          <a:prstGeom prst="rect">
            <a:avLst/>
          </a:prstGeom>
        </p:spPr>
        <p:txBody>
          <a:bodyPr vert="horz" lIns="91440" tIns="45720" rIns="91440" bIns="45720" rtlCol="0" anchor="ctr"/>
          <a:lstStyle>
            <a:lvl1pPr algn="r">
              <a:defRPr sz="1200">
                <a:solidFill>
                  <a:schemeClr val="bg1"/>
                </a:solidFill>
              </a:defRPr>
            </a:lvl1pPr>
          </a:lstStyle>
          <a:p>
            <a:pPr defTabSz="457200" eaLnBrk="1" hangingPunct="1">
              <a:defRPr/>
            </a:pPr>
            <a:r>
              <a:rPr lang="zh-CN" altLang="en-US" b="0" dirty="0">
                <a:solidFill>
                  <a:srgbClr val="FFFFFF"/>
                </a:solidFill>
                <a:latin typeface="Times New Roman" panose="02020603050405020304" pitchFamily="18" charset="0"/>
                <a:sym typeface="+mn-ea"/>
              </a:rPr>
              <a:t>第</a:t>
            </a:r>
            <a:fld id="{7D9BB5D0-35E4-459D-AEF3-FE4D7C45CC19}" type="slidenum">
              <a:rPr lang="zh-CN" altLang="en-US" b="0" smtClean="0">
                <a:solidFill>
                  <a:srgbClr val="FFFFFF"/>
                </a:solidFill>
                <a:latin typeface="Times New Roman" panose="02020603050405020304" pitchFamily="18" charset="0"/>
              </a:rPr>
              <a:pPr defTabSz="457200" eaLnBrk="1" hangingPunct="1">
                <a:defRPr/>
              </a:pPr>
              <a:t>‹#›</a:t>
            </a:fld>
            <a:r>
              <a:rPr lang="zh-CN" altLang="en-US" b="0" dirty="0">
                <a:solidFill>
                  <a:srgbClr val="FFFFFF"/>
                </a:solidFill>
                <a:latin typeface="Times New Roman" panose="02020603050405020304" pitchFamily="18" charset="0"/>
                <a:sym typeface="+mn-ea"/>
              </a:rPr>
              <a:t>页/共</a:t>
            </a:r>
            <a:r>
              <a:rPr lang="en-US" altLang="zh-CN" b="0" dirty="0">
                <a:solidFill>
                  <a:srgbClr val="FFFFFF"/>
                </a:solidFill>
                <a:latin typeface="Times New Roman" panose="02020603050405020304" pitchFamily="18" charset="0"/>
                <a:sym typeface="+mn-ea"/>
              </a:rPr>
              <a:t>27</a:t>
            </a:r>
            <a:r>
              <a:rPr lang="zh-CN" altLang="en-US" b="0" dirty="0">
                <a:solidFill>
                  <a:srgbClr val="FFFFFF"/>
                </a:solidFill>
                <a:latin typeface="Times New Roman" panose="02020603050405020304" pitchFamily="18" charset="0"/>
                <a:sym typeface="+mn-ea"/>
              </a:rPr>
              <a:t>页</a:t>
            </a:r>
            <a:endParaRPr lang="en-US" altLang="zh-CN" b="0" dirty="0">
              <a:solidFill>
                <a:srgbClr val="FFFFFF"/>
              </a:solidFill>
              <a:latin typeface="Times New Roman" panose="02020603050405020304" pitchFamily="18" charset="0"/>
            </a:endParaRPr>
          </a:p>
          <a:p>
            <a:pPr defTabSz="457200" eaLnBrk="1" hangingPunct="1">
              <a:defRPr/>
            </a:pPr>
            <a:endParaRPr lang="en-US" altLang="zh-CN" b="0"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263138697"/>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2.emf"/></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29.emf"/><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32.wmf"/><Relationship Id="rId5" Type="http://schemas.openxmlformats.org/officeDocument/2006/relationships/oleObject" Target="../embeddings/oleObject1.bin"/><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3.emf"/></Relationships>
</file>

<file path=ppt/slides/_rels/slide5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16268" y="1124744"/>
            <a:ext cx="10958894"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sz="3600" b="0" dirty="0">
                <a:solidFill>
                  <a:srgbClr val="FFFF00"/>
                </a:solidFill>
                <a:latin typeface="黑体" panose="02010609060101010101" pitchFamily="49" charset="-122"/>
                <a:ea typeface="黑体" panose="02010609060101010101" pitchFamily="49" charset="-122"/>
              </a:rPr>
              <a:t>第</a:t>
            </a:r>
            <a:r>
              <a:rPr lang="en-US" sz="3600" b="0" dirty="0">
                <a:solidFill>
                  <a:srgbClr val="FFFF00"/>
                </a:solidFill>
                <a:latin typeface="黑体" panose="02010609060101010101" pitchFamily="49" charset="-122"/>
                <a:ea typeface="黑体" panose="02010609060101010101" pitchFamily="49" charset="-122"/>
              </a:rPr>
              <a:t>7</a:t>
            </a:r>
            <a:r>
              <a:rPr sz="3600" b="0" dirty="0">
                <a:solidFill>
                  <a:srgbClr val="FFFF00"/>
                </a:solidFill>
                <a:latin typeface="黑体" panose="02010609060101010101" pitchFamily="49" charset="-122"/>
                <a:ea typeface="黑体" panose="02010609060101010101" pitchFamily="49" charset="-122"/>
              </a:rPr>
              <a:t>章 </a:t>
            </a:r>
            <a:r>
              <a:rPr lang="zh-CN" sz="3600" b="0" dirty="0">
                <a:solidFill>
                  <a:srgbClr val="FFFF00"/>
                </a:solidFill>
                <a:latin typeface="黑体" panose="02010609060101010101" pitchFamily="49" charset="-122"/>
                <a:ea typeface="黑体" panose="02010609060101010101" pitchFamily="49" charset="-122"/>
              </a:rPr>
              <a:t>嵌入式人工智能：</a:t>
            </a:r>
            <a:r>
              <a:rPr lang="en-US" altLang="zh-CN" sz="3600" b="0" dirty="0">
                <a:solidFill>
                  <a:srgbClr val="FFFF00"/>
                </a:solidFill>
                <a:latin typeface="黑体" panose="02010609060101010101" pitchFamily="49" charset="-122"/>
                <a:ea typeface="黑体" panose="02010609060101010101" pitchFamily="49" charset="-122"/>
              </a:rPr>
              <a:t>EORS</a:t>
            </a:r>
            <a:endParaRPr lang="zh-CN" altLang="en-US" sz="3600" b="0" dirty="0">
              <a:solidFill>
                <a:srgbClr val="FFFF00"/>
              </a:solidFill>
              <a:latin typeface="黑体" panose="02010609060101010101" pitchFamily="49" charset="-122"/>
              <a:ea typeface="黑体" panose="02010609060101010101" pitchFamily="49" charset="-122"/>
            </a:endParaRPr>
          </a:p>
        </p:txBody>
      </p:sp>
      <p:pic>
        <p:nvPicPr>
          <p:cNvPr id="31" name="图片 30"/>
          <p:cNvPicPr>
            <a:picLocks noChangeAspect="1"/>
          </p:cNvPicPr>
          <p:nvPr/>
        </p:nvPicPr>
        <p:blipFill>
          <a:blip r:embed="rId3"/>
          <a:stretch>
            <a:fillRect/>
          </a:stretch>
        </p:blipFill>
        <p:spPr>
          <a:xfrm>
            <a:off x="600" y="286910"/>
            <a:ext cx="12192000" cy="745236"/>
          </a:xfrm>
          <a:prstGeom prst="rect">
            <a:avLst/>
          </a:prstGeom>
        </p:spPr>
      </p:pic>
      <p:sp>
        <p:nvSpPr>
          <p:cNvPr id="4" name="圆角矩形 3"/>
          <p:cNvSpPr/>
          <p:nvPr/>
        </p:nvSpPr>
        <p:spPr bwMode="auto">
          <a:xfrm>
            <a:off x="616268" y="2133099"/>
            <a:ext cx="10958894"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latinLnBrk="0">
              <a:spcAft>
                <a:spcPts val="0"/>
              </a:spcAft>
            </a:pPr>
            <a:r>
              <a:rPr lang="zh-CN" altLang="en-US" sz="2800" dirty="0">
                <a:solidFill>
                  <a:srgbClr val="FFFF00"/>
                </a:solidFill>
                <a:latin typeface="Times New Roman" panose="02020603050405020304" pitchFamily="18" charset="0"/>
                <a:ea typeface="黑体" panose="02010609060101010101" pitchFamily="49" charset="-122"/>
              </a:rPr>
              <a:t>本章导引：</a:t>
            </a:r>
            <a:endParaRPr lang="en-US" altLang="zh-CN" sz="2800" dirty="0">
              <a:solidFill>
                <a:srgbClr val="FFFF00"/>
              </a:solidFill>
              <a:latin typeface="Times New Roman" panose="02020603050405020304" pitchFamily="18" charset="0"/>
              <a:ea typeface="黑体" panose="02010609060101010101" pitchFamily="49" charset="-122"/>
            </a:endParaRPr>
          </a:p>
          <a:p>
            <a:pPr indent="720090" algn="just" eaLnBrk="1" latinLnBrk="0">
              <a:spcAft>
                <a:spcPts val="0"/>
              </a:spcAft>
            </a:pPr>
            <a:r>
              <a:rPr sz="2800" dirty="0">
                <a:solidFill>
                  <a:schemeClr val="bg1"/>
                </a:solidFill>
                <a:latin typeface="宋体" panose="02010600030101010101" pitchFamily="2" charset="-122"/>
                <a:ea typeface="宋体" panose="02010600030101010101" pitchFamily="2" charset="-122"/>
              </a:rPr>
              <a:t>与应用于社会普适场景的大模型人工智能相比，应用于工业场景、边缘设备与物联网等领域的人工智能则属于</a:t>
            </a:r>
            <a:r>
              <a:rPr sz="2800" dirty="0">
                <a:solidFill>
                  <a:srgbClr val="FF0000"/>
                </a:solidFill>
                <a:latin typeface="宋体" panose="02010600030101010101" pitchFamily="2" charset="-122"/>
                <a:ea typeface="宋体" panose="02010600030101010101" pitchFamily="2" charset="-122"/>
              </a:rPr>
              <a:t>小模型</a:t>
            </a:r>
            <a:r>
              <a:rPr sz="2800" dirty="0">
                <a:solidFill>
                  <a:schemeClr val="bg1"/>
                </a:solidFill>
                <a:latin typeface="宋体" panose="02010600030101010101" pitchFamily="2" charset="-122"/>
                <a:ea typeface="宋体" panose="02010600030101010101" pitchFamily="2" charset="-122"/>
              </a:rPr>
              <a:t>人工智能，它对小范围特定知识进行学习，成为解决某一特定问题的“专家”，与大多数人的学习经历十分相似。嵌入式人工智能大多属于小模型人工智能。面向特定范围的物体认知系统是小模型人工智能的一个实例。本节给出</a:t>
            </a:r>
            <a:r>
              <a:rPr sz="2800" dirty="0">
                <a:solidFill>
                  <a:srgbClr val="FF0000"/>
                </a:solidFill>
                <a:latin typeface="宋体" panose="02010600030101010101" pitchFamily="2" charset="-122"/>
                <a:ea typeface="宋体" panose="02010600030101010101" pitchFamily="2" charset="-122"/>
              </a:rPr>
              <a:t>物体认知系统概述、硬件组成、硬件测试导引</a:t>
            </a:r>
            <a:r>
              <a:rPr sz="2800" dirty="0">
                <a:solidFill>
                  <a:schemeClr val="bg1"/>
                </a:solidFill>
                <a:latin typeface="宋体" panose="02010600030101010101" pitchFamily="2" charset="-122"/>
                <a:ea typeface="宋体" panose="02010600030101010101" pitchFamily="2" charset="-122"/>
              </a:rPr>
              <a:t>，读者可以通过物体认知系统，对嵌入式人工智能有一个直观的了解。</a:t>
            </a:r>
          </a:p>
        </p:txBody>
      </p:sp>
    </p:spTree>
    <p:extLst>
      <p:ext uri="{BB962C8B-B14F-4D97-AF65-F5344CB8AC3E}">
        <p14:creationId xmlns:p14="http://schemas.microsoft.com/office/powerpoint/2010/main" val="265827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80060" y="1151460"/>
            <a:ext cx="11232564"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数据采集</a:t>
            </a:r>
          </a:p>
        </p:txBody>
      </p:sp>
      <p:sp>
        <p:nvSpPr>
          <p:cNvPr id="11" name="圆角矩形 10"/>
          <p:cNvSpPr/>
          <p:nvPr/>
        </p:nvSpPr>
        <p:spPr bwMode="auto">
          <a:xfrm>
            <a:off x="480061" y="1988840"/>
            <a:ext cx="11232564" cy="44551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2）进入采集界面。点击“通用采集软件”按钮，进入采集界面，如图所示。</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3" name="图片 2"/>
          <p:cNvPicPr>
            <a:picLocks noChangeAspect="1"/>
          </p:cNvPicPr>
          <p:nvPr/>
        </p:nvPicPr>
        <p:blipFill>
          <a:blip r:embed="rId4"/>
          <a:stretch>
            <a:fillRect/>
          </a:stretch>
        </p:blipFill>
        <p:spPr>
          <a:xfrm>
            <a:off x="3705324" y="2996952"/>
            <a:ext cx="5184576" cy="3245792"/>
          </a:xfrm>
          <a:prstGeom prst="rect">
            <a:avLst/>
          </a:prstGeom>
        </p:spPr>
      </p:pic>
      <p:sp>
        <p:nvSpPr>
          <p:cNvPr id="4" name="灯片编号占位符 3">
            <a:extLst>
              <a:ext uri="{FF2B5EF4-FFF2-40B4-BE49-F238E27FC236}">
                <a16:creationId xmlns:a16="http://schemas.microsoft.com/office/drawing/2014/main" id="{FF4E7B5F-854C-E96D-B476-EFD961671D7D}"/>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9</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45088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37559" y="1261945"/>
            <a:ext cx="11347072"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数据采集</a:t>
            </a:r>
          </a:p>
        </p:txBody>
      </p:sp>
      <p:sp>
        <p:nvSpPr>
          <p:cNvPr id="11" name="圆角矩形 10"/>
          <p:cNvSpPr/>
          <p:nvPr/>
        </p:nvSpPr>
        <p:spPr bwMode="auto">
          <a:xfrm>
            <a:off x="437559" y="2213327"/>
            <a:ext cx="11347073" cy="330390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3）打开采集端口。首先选择串口，点击“打开串口”按钮，打开成功后再状态栏会提示打开成功，如提示打开错误可选择其他串口进行打开。</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4）设置保存路径。点击“选择保存路径”按钮，出现选择文件路径界面，选择我们要保存文件的具体位置，此时存放数据集的文件名为“ModelTrain x年x月x日x时x分x秒.txt”。</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3" name="灯片编号占位符 2">
            <a:extLst>
              <a:ext uri="{FF2B5EF4-FFF2-40B4-BE49-F238E27FC236}">
                <a16:creationId xmlns:a16="http://schemas.microsoft.com/office/drawing/2014/main" id="{CBF57E1E-DE1B-057B-2886-9A23F2BB84EA}"/>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10</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79336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07368" y="1129186"/>
            <a:ext cx="11477540"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数据采集</a:t>
            </a:r>
          </a:p>
        </p:txBody>
      </p:sp>
      <p:sp>
        <p:nvSpPr>
          <p:cNvPr id="11" name="圆角矩形 10"/>
          <p:cNvSpPr/>
          <p:nvPr/>
        </p:nvSpPr>
        <p:spPr bwMode="auto">
          <a:xfrm>
            <a:off x="407368" y="1858729"/>
            <a:ext cx="5826760" cy="466661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5）进行图像采集。点击“开始采集”按钮进行采集，图像采集后会在显示区域显示，如果对二值化图片不满意可以修改阈值获得最佳效果，阈值是对原图片进行二值化计算的开关量，默认采用大津二值化算法计算阈值，在使用时不建议修改。采集1张完整的图像数据后，系统会显示采集到的这张图像，如图所示。</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17" name="图片 17"/>
          <p:cNvPicPr>
            <a:picLocks noChangeAspect="1"/>
          </p:cNvPicPr>
          <p:nvPr/>
        </p:nvPicPr>
        <p:blipFill>
          <a:blip r:embed="rId4"/>
          <a:stretch>
            <a:fillRect/>
          </a:stretch>
        </p:blipFill>
        <p:spPr>
          <a:xfrm>
            <a:off x="6528048" y="2560920"/>
            <a:ext cx="5356860" cy="3388360"/>
          </a:xfrm>
          <a:prstGeom prst="rect">
            <a:avLst/>
          </a:prstGeom>
        </p:spPr>
      </p:pic>
      <p:sp>
        <p:nvSpPr>
          <p:cNvPr id="3" name="灯片编号占位符 2">
            <a:extLst>
              <a:ext uri="{FF2B5EF4-FFF2-40B4-BE49-F238E27FC236}">
                <a16:creationId xmlns:a16="http://schemas.microsoft.com/office/drawing/2014/main" id="{8BFE2A91-0522-9661-C3B0-DE1CFF5A3727}"/>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11</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49517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335360" y="1154024"/>
            <a:ext cx="11521280"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数据采集</a:t>
            </a:r>
          </a:p>
        </p:txBody>
      </p:sp>
      <p:sp>
        <p:nvSpPr>
          <p:cNvPr id="11" name="圆角矩形 10"/>
          <p:cNvSpPr/>
          <p:nvPr/>
        </p:nvSpPr>
        <p:spPr bwMode="auto">
          <a:xfrm>
            <a:off x="335361" y="1916832"/>
            <a:ext cx="11521280" cy="432048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6）保存图像。若显示的图像清晰且无其他干扰，满足采集要求，点击“确认保存”按钮，将本张图像添加到数据集中；否则点击“采集下一张”，丢弃本张数据。 </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7）完成一类图片的采集后（建议每类图像采集图片张数不少于10张）。点击“停止采集”按钮，完成一类图片采集。</a:t>
            </a:r>
          </a:p>
          <a:p>
            <a:pPr indent="266700" algn="just">
              <a:spcAft>
                <a:spcPts val="0"/>
              </a:spcAft>
            </a:pP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8）重复步骤4-步骤7，直到完成所有类别的图像采集。</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9）采集完成所有的该图像数据集之后，将所有的txt文本文件按照类别合并，存放在对应的txt格式文件中。最后将文件名改为对应的类别名，如“0.txt”、“1.txt”和“2.txt”等。</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3" name="灯片编号占位符 2">
            <a:extLst>
              <a:ext uri="{FF2B5EF4-FFF2-40B4-BE49-F238E27FC236}">
                <a16:creationId xmlns:a16="http://schemas.microsoft.com/office/drawing/2014/main" id="{7002CC97-8DFF-B46F-3E9C-A4FE2B5FC3CA}"/>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12</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98524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263351" y="1201194"/>
            <a:ext cx="11635105"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7.2.2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模型训练与生成推理工程</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263352" y="2004169"/>
            <a:ext cx="11635105" cy="437715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模型训练步骤</a:t>
            </a:r>
            <a:r>
              <a:rPr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如下</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266700" algn="just">
              <a:spcAft>
                <a:spcPts val="0"/>
              </a:spcAft>
            </a:pP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1）双击桌面  </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图标打开“AHL-EORS-CX”程序</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，如图所示</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。再次点击模型训练选项中的“NCP”按钮打开过程较为缓慢，打开时长大于10秒，具体时间与个人计算机性能相关，请耐心等待不要多次点击。</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12" name="图片 12"/>
          <p:cNvPicPr>
            <a:picLocks noChangeAspect="1"/>
          </p:cNvPicPr>
          <p:nvPr/>
        </p:nvPicPr>
        <p:blipFill>
          <a:blip r:embed="rId4"/>
          <a:stretch>
            <a:fillRect/>
          </a:stretch>
        </p:blipFill>
        <p:spPr>
          <a:xfrm>
            <a:off x="3348896" y="2744839"/>
            <a:ext cx="370840" cy="353060"/>
          </a:xfrm>
          <a:prstGeom prst="rect">
            <a:avLst/>
          </a:prstGeom>
        </p:spPr>
      </p:pic>
      <p:pic>
        <p:nvPicPr>
          <p:cNvPr id="30" name="图片 1"/>
          <p:cNvPicPr>
            <a:picLocks noChangeAspect="1"/>
          </p:cNvPicPr>
          <p:nvPr/>
        </p:nvPicPr>
        <p:blipFill>
          <a:blip r:embed="rId5"/>
          <a:srcRect r="916" b="1598"/>
          <a:stretch>
            <a:fillRect/>
          </a:stretch>
        </p:blipFill>
        <p:spPr>
          <a:xfrm>
            <a:off x="3931766" y="4206711"/>
            <a:ext cx="4108450" cy="1886585"/>
          </a:xfrm>
          <a:prstGeom prst="rect">
            <a:avLst/>
          </a:prstGeom>
          <a:ln>
            <a:noFill/>
          </a:ln>
        </p:spPr>
      </p:pic>
      <p:sp>
        <p:nvSpPr>
          <p:cNvPr id="3" name="灯片编号占位符 2">
            <a:extLst>
              <a:ext uri="{FF2B5EF4-FFF2-40B4-BE49-F238E27FC236}">
                <a16:creationId xmlns:a16="http://schemas.microsoft.com/office/drawing/2014/main" id="{5CAC6FA7-6998-D752-5CF9-64E076F46AA2}"/>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13</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881798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263353" y="1201194"/>
            <a:ext cx="11635104"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7.2.2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模型训练与生成推理工程</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263352" y="1954483"/>
            <a:ext cx="11635105" cy="428282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2）在弹出的类型模型界面中选择物体种类和图像类型，本样例数据集为0-9十个数字的灰度图像，物体种类数量为10，选择灰度图像，设置结果如图所示，点击“确定”按钮进入训练界面。</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46" name="图片 46"/>
          <p:cNvPicPr>
            <a:picLocks noChangeAspect="1"/>
          </p:cNvPicPr>
          <p:nvPr/>
        </p:nvPicPr>
        <p:blipFill>
          <a:blip r:embed="rId4"/>
          <a:stretch>
            <a:fillRect/>
          </a:stretch>
        </p:blipFill>
        <p:spPr>
          <a:xfrm>
            <a:off x="3913470" y="3751927"/>
            <a:ext cx="4702810" cy="2125345"/>
          </a:xfrm>
          <a:prstGeom prst="rect">
            <a:avLst/>
          </a:prstGeom>
        </p:spPr>
      </p:pic>
      <p:sp>
        <p:nvSpPr>
          <p:cNvPr id="3" name="灯片编号占位符 2">
            <a:extLst>
              <a:ext uri="{FF2B5EF4-FFF2-40B4-BE49-F238E27FC236}">
                <a16:creationId xmlns:a16="http://schemas.microsoft.com/office/drawing/2014/main" id="{A5689B96-179D-B17A-94E9-EE57061E752D}"/>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14</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01500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38360" y="1075629"/>
            <a:ext cx="10786231"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7.2.2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模型训练与生成推理工程</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638361" y="1988840"/>
            <a:ext cx="6323330" cy="41867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3）进入训练模型界面，首先是读取数据集，可以先使用本书配套的数据集，存放在“..\03-Software\CH07-EAI-EORS-D1-H\Numbers”文件夹下，点击对应每个类别的数据集后的“选择文件”按钮，选择对应的数据集文件；选择模型生成路径；训练轮数、学习率、测试集比率、tail、alpha采用默认值；最后点击“开始训练”按钮，系统便开始训练模型，如图所示。</a:t>
            </a:r>
            <a:r>
              <a:rPr 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28" name="图片 28"/>
          <p:cNvPicPr>
            <a:picLocks noChangeAspect="1"/>
          </p:cNvPicPr>
          <p:nvPr/>
        </p:nvPicPr>
        <p:blipFill>
          <a:blip r:embed="rId4"/>
          <a:stretch>
            <a:fillRect/>
          </a:stretch>
        </p:blipFill>
        <p:spPr>
          <a:xfrm>
            <a:off x="7497752" y="1916832"/>
            <a:ext cx="3926840" cy="4392488"/>
          </a:xfrm>
          <a:prstGeom prst="rect">
            <a:avLst/>
          </a:prstGeom>
        </p:spPr>
      </p:pic>
      <p:sp>
        <p:nvSpPr>
          <p:cNvPr id="3" name="灯片编号占位符 2">
            <a:extLst>
              <a:ext uri="{FF2B5EF4-FFF2-40B4-BE49-F238E27FC236}">
                <a16:creationId xmlns:a16="http://schemas.microsoft.com/office/drawing/2014/main" id="{ED383666-62B4-27CA-7AC7-F2F7FC624E85}"/>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15</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643203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264124" y="1138431"/>
            <a:ext cx="11477624"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7.2.2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模型训练与生成推理工程</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264124" y="1877025"/>
            <a:ext cx="11477625" cy="40722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生成推理工程</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得到满意的模型准确率之后，点击选取工程路径后的“选择文件夹”按钮，选择指定的AHL-EORS推理工程，这里所指的推理工程是指在嵌入式系统运行的推理工程，本书配套推理工程位于“..\03-Software\CH07-EAI-EORS-D1-H\EORS_NCP_Nums_Predict”目录下（建议先拷贝一份成为自己的工程），选择完毕后点击“生成构件”按钮将更新工程推理模型参数构件，即对本次训练得到的网络模型进行了部署。</a:t>
            </a:r>
          </a:p>
          <a:p>
            <a:pPr indent="266700" algn="just">
              <a:spcAft>
                <a:spcPts val="0"/>
              </a:spcAft>
            </a:pP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3" name="灯片编号占位符 2">
            <a:extLst>
              <a:ext uri="{FF2B5EF4-FFF2-40B4-BE49-F238E27FC236}">
                <a16:creationId xmlns:a16="http://schemas.microsoft.com/office/drawing/2014/main" id="{B95F0C84-F0B8-F3F9-FD0F-5EC7502C498C}"/>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16</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82284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85248" y="1128903"/>
            <a:ext cx="11155368"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7.2.3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进行推理</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485248" y="1916549"/>
            <a:ext cx="6553200" cy="446477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首先要将训练好的模型和推理程序下载到嵌入系统中（这一步通常称之为部署</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将有推理程序的嵌入式系统连接到电脑上就可以对数字进行识别，注意识别时数字需要与嵌入式系统保持平行。识别结果会在嵌入式系统显示屏上进行显示，如图所示，其中Result表示识别结果，Accuracy表示准确率</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2" name="图片 1"/>
          <p:cNvPicPr>
            <a:picLocks noChangeAspect="1"/>
          </p:cNvPicPr>
          <p:nvPr/>
        </p:nvPicPr>
        <p:blipFill>
          <a:blip r:embed="rId4"/>
          <a:stretch>
            <a:fillRect/>
          </a:stretch>
        </p:blipFill>
        <p:spPr>
          <a:xfrm>
            <a:off x="8057311" y="1982122"/>
            <a:ext cx="3583305" cy="4333632"/>
          </a:xfrm>
          <a:prstGeom prst="rect">
            <a:avLst/>
          </a:prstGeom>
        </p:spPr>
      </p:pic>
      <p:sp>
        <p:nvSpPr>
          <p:cNvPr id="4" name="灯片编号占位符 3">
            <a:extLst>
              <a:ext uri="{FF2B5EF4-FFF2-40B4-BE49-F238E27FC236}">
                <a16:creationId xmlns:a16="http://schemas.microsoft.com/office/drawing/2014/main" id="{6DFB1392-B1B3-FAB6-7CA8-F5AD6E2BBC91}"/>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17</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225996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48917" y="2862023"/>
            <a:ext cx="11435715" cy="150308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hangingPunct="1"/>
            <a:r>
              <a:rPr lang="zh-CN" altLang="en-US" sz="2800" dirty="0">
                <a:solidFill>
                  <a:schemeClr val="bg1"/>
                </a:solidFill>
                <a:latin typeface="Times New Roman" panose="02020603050405020304" pitchFamily="18" charset="0"/>
                <a:ea typeface="宋体" panose="02010600030101010101" pitchFamily="2" charset="-122"/>
                <a:cs typeface="+mn-lt"/>
              </a:rPr>
              <a:t>    </a:t>
            </a:r>
            <a:r>
              <a:rPr lang="zh-CN" sz="2800" dirty="0">
                <a:solidFill>
                  <a:schemeClr val="bg1"/>
                </a:solidFill>
                <a:latin typeface="Times New Roman" panose="02020603050405020304" pitchFamily="18" charset="0"/>
                <a:ea typeface="宋体" panose="02010600030101010101" pitchFamily="2" charset="-122"/>
                <a:cs typeface="宋体" panose="02010600030101010101" pitchFamily="2" charset="-122"/>
              </a:rPr>
              <a:t>AHL-EORS的开发涉及到PC端程序开发和嵌入式系统程序开发，本书只讨论嵌入式系统开发过程，PC端我们给出打包完成的可执行文件，配合嵌入式系统完成数据采集、模型训练和部署、图像识别。</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8" name="圆角矩形 7"/>
          <p:cNvSpPr/>
          <p:nvPr/>
        </p:nvSpPr>
        <p:spPr bwMode="auto">
          <a:xfrm>
            <a:off x="348917" y="1372919"/>
            <a:ext cx="1143571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7.3 </a:t>
            </a:r>
            <a:r>
              <a:rPr lang="zh-CN" altLang="en-US" sz="3600" b="0" dirty="0">
                <a:solidFill>
                  <a:schemeClr val="accent6"/>
                </a:solidFill>
                <a:latin typeface="+mn-lt"/>
                <a:ea typeface="黑体" panose="02010609060101010101" pitchFamily="49" charset="-122"/>
                <a:sym typeface="+mn-ea"/>
              </a:rPr>
              <a:t>AHL-EORS数据采集工程与推理工程简析</a:t>
            </a:r>
            <a:r>
              <a:rPr lang="zh-CN" altLang="en-US" sz="3600" b="0" dirty="0">
                <a:solidFill>
                  <a:srgbClr val="FF0000"/>
                </a:solidFill>
                <a:latin typeface="+mn-lt"/>
                <a:ea typeface="黑体" panose="02010609060101010101" pitchFamily="49" charset="-122"/>
                <a:sym typeface="+mn-ea"/>
              </a:rPr>
              <a:t>（重点）</a:t>
            </a:r>
          </a:p>
        </p:txBody>
      </p:sp>
      <p:sp>
        <p:nvSpPr>
          <p:cNvPr id="3" name="灯片编号占位符 2">
            <a:extLst>
              <a:ext uri="{FF2B5EF4-FFF2-40B4-BE49-F238E27FC236}">
                <a16:creationId xmlns:a16="http://schemas.microsoft.com/office/drawing/2014/main" id="{73B7DD74-0107-1254-765F-6234D19714C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18</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5132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bwMode="auto">
          <a:xfrm>
            <a:off x="624722" y="2223649"/>
            <a:ext cx="10980679" cy="719455"/>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a:solidFill>
                  <a:schemeClr val="accent6"/>
                </a:solidFill>
                <a:latin typeface="+mn-lt"/>
                <a:ea typeface="黑体" panose="02010609060101010101" pitchFamily="49" charset="-122"/>
              </a:rPr>
              <a:t>7.1 AHL-EORS</a:t>
            </a:r>
            <a:r>
              <a:rPr lang="zh-CN" altLang="en-US" sz="3600" b="0" dirty="0">
                <a:solidFill>
                  <a:schemeClr val="accent6"/>
                </a:solidFill>
                <a:latin typeface="+mn-lt"/>
                <a:ea typeface="黑体" panose="02010609060101010101" pitchFamily="49" charset="-122"/>
              </a:rPr>
              <a:t>简介</a:t>
            </a:r>
          </a:p>
        </p:txBody>
      </p:sp>
      <p:sp>
        <p:nvSpPr>
          <p:cNvPr id="10" name="圆角矩形 9"/>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24722" y="1199282"/>
            <a:ext cx="10980678"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sz="3600" b="0" dirty="0">
                <a:solidFill>
                  <a:srgbClr val="FFFF00"/>
                </a:solidFill>
                <a:latin typeface="Times New Roman" panose="02020603050405020304" pitchFamily="18" charset="0"/>
                <a:ea typeface="黑体" panose="02010609060101010101" pitchFamily="49" charset="-122"/>
              </a:rPr>
              <a:t>第</a:t>
            </a:r>
            <a:r>
              <a:rPr lang="en-US" sz="3600" b="0" dirty="0">
                <a:solidFill>
                  <a:srgbClr val="FFFF00"/>
                </a:solidFill>
                <a:latin typeface="Times New Roman" panose="02020603050405020304" pitchFamily="18" charset="0"/>
                <a:ea typeface="黑体" panose="02010609060101010101" pitchFamily="49" charset="-122"/>
              </a:rPr>
              <a:t>7</a:t>
            </a:r>
            <a:r>
              <a:rPr sz="3600" b="0" dirty="0">
                <a:solidFill>
                  <a:srgbClr val="FFFF00"/>
                </a:solidFill>
                <a:latin typeface="Times New Roman" panose="02020603050405020304" pitchFamily="18" charset="0"/>
                <a:ea typeface="黑体" panose="02010609060101010101" pitchFamily="49" charset="-122"/>
              </a:rPr>
              <a:t>章 </a:t>
            </a:r>
            <a:r>
              <a:rPr lang="zh-CN" sz="3600" b="0" dirty="0">
                <a:solidFill>
                  <a:srgbClr val="FFFF00"/>
                </a:solidFill>
                <a:latin typeface="Times New Roman" panose="02020603050405020304" pitchFamily="18" charset="0"/>
                <a:ea typeface="黑体" panose="02010609060101010101" pitchFamily="49" charset="-122"/>
              </a:rPr>
              <a:t>嵌入式人工智能：</a:t>
            </a:r>
            <a:r>
              <a:rPr lang="en-US" altLang="zh-CN" sz="3600" b="0" dirty="0">
                <a:solidFill>
                  <a:srgbClr val="FFFF00"/>
                </a:solidFill>
                <a:latin typeface="Times New Roman" panose="02020603050405020304" pitchFamily="18" charset="0"/>
                <a:ea typeface="黑体" panose="02010609060101010101" pitchFamily="49" charset="-122"/>
              </a:rPr>
              <a:t>EORS</a:t>
            </a:r>
            <a:endParaRPr lang="zh-CN" altLang="en-US" sz="3600" b="0" dirty="0">
              <a:solidFill>
                <a:srgbClr val="FFFF00"/>
              </a:solidFill>
              <a:latin typeface="Times New Roman" panose="02020603050405020304" pitchFamily="18" charset="0"/>
              <a:ea typeface="黑体" panose="02010609060101010101" pitchFamily="49" charset="-122"/>
            </a:endParaRPr>
          </a:p>
        </p:txBody>
      </p:sp>
      <p:sp>
        <p:nvSpPr>
          <p:cNvPr id="12" name="圆角矩形 11"/>
          <p:cNvSpPr/>
          <p:nvPr/>
        </p:nvSpPr>
        <p:spPr bwMode="auto">
          <a:xfrm>
            <a:off x="624722" y="3065024"/>
            <a:ext cx="10980678" cy="719455"/>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7.2 </a:t>
            </a:r>
            <a:r>
              <a:rPr lang="en-US" altLang="zh-CN" sz="3600" b="0" dirty="0">
                <a:solidFill>
                  <a:schemeClr val="accent6"/>
                </a:solidFill>
                <a:latin typeface="+mn-lt"/>
                <a:ea typeface="黑体" panose="02010609060101010101" pitchFamily="49" charset="-122"/>
                <a:sym typeface="+mn-ea"/>
              </a:rPr>
              <a:t>AHL-EORS</a:t>
            </a:r>
            <a:r>
              <a:rPr lang="zh-CN" altLang="en-US" sz="3600" b="0" dirty="0">
                <a:solidFill>
                  <a:schemeClr val="accent6"/>
                </a:solidFill>
                <a:latin typeface="+mn-lt"/>
                <a:ea typeface="黑体" panose="02010609060101010101" pitchFamily="49" charset="-122"/>
                <a:sym typeface="+mn-ea"/>
              </a:rPr>
              <a:t>基本应用方法</a:t>
            </a:r>
            <a:endParaRPr lang="zh-CN" altLang="en-US" sz="3600" b="0" dirty="0">
              <a:solidFill>
                <a:schemeClr val="accent6"/>
              </a:solidFill>
              <a:latin typeface="+mn-lt"/>
              <a:ea typeface="黑体" panose="02010609060101010101" pitchFamily="49" charset="-122"/>
            </a:endParaRPr>
          </a:p>
        </p:txBody>
      </p:sp>
      <p:sp>
        <p:nvSpPr>
          <p:cNvPr id="13" name="圆角矩形 12"/>
          <p:cNvSpPr/>
          <p:nvPr/>
        </p:nvSpPr>
        <p:spPr bwMode="auto">
          <a:xfrm>
            <a:off x="624722" y="3906399"/>
            <a:ext cx="10980679" cy="719455"/>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7.3 AHL-EORS</a:t>
            </a:r>
            <a:r>
              <a:rPr lang="zh-CN" altLang="en-US" sz="3600" b="0" dirty="0">
                <a:solidFill>
                  <a:schemeClr val="accent6"/>
                </a:solidFill>
                <a:latin typeface="+mn-lt"/>
                <a:ea typeface="黑体" panose="02010609060101010101" pitchFamily="49" charset="-122"/>
              </a:rPr>
              <a:t>的数据采集工程与推理工程简明解析</a:t>
            </a:r>
          </a:p>
        </p:txBody>
      </p:sp>
      <p:pic>
        <p:nvPicPr>
          <p:cNvPr id="31" name="图片 30"/>
          <p:cNvPicPr>
            <a:picLocks noChangeAspect="1"/>
          </p:cNvPicPr>
          <p:nvPr/>
        </p:nvPicPr>
        <p:blipFill>
          <a:blip r:embed="rId3"/>
          <a:stretch>
            <a:fillRect/>
          </a:stretch>
        </p:blipFill>
        <p:spPr>
          <a:xfrm>
            <a:off x="600" y="286910"/>
            <a:ext cx="12192000" cy="745236"/>
          </a:xfrm>
          <a:prstGeom prst="rect">
            <a:avLst/>
          </a:prstGeom>
        </p:spPr>
      </p:pic>
      <p:sp>
        <p:nvSpPr>
          <p:cNvPr id="2" name="圆角矩形 1"/>
          <p:cNvSpPr/>
          <p:nvPr/>
        </p:nvSpPr>
        <p:spPr bwMode="auto">
          <a:xfrm>
            <a:off x="624722" y="4747774"/>
            <a:ext cx="10980679" cy="719455"/>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7.4 </a:t>
            </a:r>
            <a:r>
              <a:rPr lang="zh-CN" altLang="en-US" sz="3600" b="0" dirty="0">
                <a:solidFill>
                  <a:schemeClr val="accent6"/>
                </a:solidFill>
                <a:latin typeface="+mn-lt"/>
                <a:ea typeface="黑体" panose="02010609060101010101" pitchFamily="49" charset="-122"/>
              </a:rPr>
              <a:t>初步理解</a:t>
            </a:r>
            <a:r>
              <a:rPr lang="en-US" sz="3600" b="0" dirty="0">
                <a:solidFill>
                  <a:schemeClr val="accent6"/>
                </a:solidFill>
                <a:latin typeface="+mn-lt"/>
                <a:ea typeface="黑体" panose="02010609060101010101" pitchFamily="49" charset="-122"/>
              </a:rPr>
              <a:t>AHL-EORS</a:t>
            </a:r>
            <a:r>
              <a:rPr lang="zh-CN" altLang="en-US" sz="3600" b="0" dirty="0">
                <a:solidFill>
                  <a:schemeClr val="accent6"/>
                </a:solidFill>
                <a:latin typeface="+mn-lt"/>
                <a:ea typeface="黑体" panose="02010609060101010101" pitchFamily="49" charset="-122"/>
              </a:rPr>
              <a:t>的基本原理</a:t>
            </a:r>
          </a:p>
        </p:txBody>
      </p:sp>
      <p:sp>
        <p:nvSpPr>
          <p:cNvPr id="3" name="圆角矩形 2"/>
          <p:cNvSpPr/>
          <p:nvPr/>
        </p:nvSpPr>
        <p:spPr bwMode="auto">
          <a:xfrm>
            <a:off x="624722" y="5589149"/>
            <a:ext cx="10980679" cy="719455"/>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7.5 </a:t>
            </a:r>
            <a:r>
              <a:rPr lang="zh-CN" sz="3600" b="0" dirty="0">
                <a:solidFill>
                  <a:schemeClr val="accent6"/>
                </a:solidFill>
                <a:latin typeface="+mn-lt"/>
                <a:ea typeface="黑体" panose="02010609060101010101" pitchFamily="49" charset="-122"/>
              </a:rPr>
              <a:t>本章小结</a:t>
            </a:r>
          </a:p>
        </p:txBody>
      </p:sp>
    </p:spTree>
    <p:extLst>
      <p:ext uri="{BB962C8B-B14F-4D97-AF65-F5344CB8AC3E}">
        <p14:creationId xmlns:p14="http://schemas.microsoft.com/office/powerpoint/2010/main" val="16023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36386" y="2276872"/>
            <a:ext cx="11448246" cy="38165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457200" algn="just">
              <a:spcAft>
                <a:spcPts val="0"/>
              </a:spcAft>
            </a:pP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  终端的数据采集主要通过</a:t>
            </a:r>
            <a:r>
              <a:rPr lang="zh-CN" altLang="en-US" sz="28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图像采集</a:t>
            </a: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线程、</a:t>
            </a:r>
            <a:r>
              <a:rPr lang="zh-CN" altLang="en-US" sz="28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图像发送</a:t>
            </a: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线程及一个</a:t>
            </a:r>
            <a:r>
              <a:rPr lang="zh-CN" altLang="en-US" sz="28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定时器中断</a:t>
            </a: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实现</a:t>
            </a:r>
            <a:r>
              <a:rPr altLang="zh-CN"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p>
          <a:p>
            <a:pPr indent="457200" algn="just">
              <a:spcAft>
                <a:spcPts val="0"/>
              </a:spcAft>
            </a:pPr>
            <a:r>
              <a:rPr 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1）主线程app_init负责串口、摄像头及LCD显示屏等外设的初始化，并创建用户线程thd_gray_get和thd_gray_send；</a:t>
            </a:r>
          </a:p>
          <a:p>
            <a:pPr indent="457200" algn="just">
              <a:spcAft>
                <a:spcPts val="0"/>
              </a:spcAft>
            </a:pPr>
            <a:r>
              <a:rPr 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2）thd_gray_get为图像采集线程，负责采集图像；</a:t>
            </a:r>
          </a:p>
          <a:p>
            <a:pPr indent="457200" algn="just">
              <a:spcAft>
                <a:spcPts val="0"/>
              </a:spcAft>
            </a:pPr>
            <a:r>
              <a:rPr 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3）thd_gray_send为图像发送线程，负责传输图像到上位机；</a:t>
            </a:r>
          </a:p>
          <a:p>
            <a:pPr indent="457200" algn="just">
              <a:spcAft>
                <a:spcPts val="0"/>
              </a:spcAft>
            </a:pPr>
            <a:r>
              <a:rPr 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800" kern="1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具体代码可参见</a:t>
            </a:r>
            <a:r>
              <a:rPr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“..\03-Software\CH07-EAI-EORS-D1-H\EORS-DataSend”文件夹。</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336386" y="1327633"/>
            <a:ext cx="11448246" cy="571500"/>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7.3.1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AHL-EORS的数据采集工程简明解析</a:t>
            </a:r>
          </a:p>
        </p:txBody>
      </p:sp>
      <p:sp>
        <p:nvSpPr>
          <p:cNvPr id="3" name="灯片编号占位符 2">
            <a:extLst>
              <a:ext uri="{FF2B5EF4-FFF2-40B4-BE49-F238E27FC236}">
                <a16:creationId xmlns:a16="http://schemas.microsoft.com/office/drawing/2014/main" id="{7F96C7B6-ADB8-DBB6-7D93-51056C7E84E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19</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5424095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278447" y="2348880"/>
            <a:ext cx="11635105" cy="345653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b="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1</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．主线程</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app_init</a:t>
            </a:r>
            <a:endPar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声明和运行线程，在includes.h文件中声明全局图像指针，数据采集线程以及数据发送线程函数</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2" name="图片 1"/>
          <p:cNvPicPr>
            <a:picLocks noChangeAspect="1"/>
          </p:cNvPicPr>
          <p:nvPr/>
        </p:nvPicPr>
        <p:blipFill rotWithShape="1">
          <a:blip r:embed="rId4"/>
          <a:srcRect t="-7636" r="29733"/>
          <a:stretch/>
        </p:blipFill>
        <p:spPr>
          <a:xfrm>
            <a:off x="2095413" y="4221088"/>
            <a:ext cx="8038723" cy="1011555"/>
          </a:xfrm>
          <a:prstGeom prst="rect">
            <a:avLst/>
          </a:prstGeom>
        </p:spPr>
      </p:pic>
      <p:sp>
        <p:nvSpPr>
          <p:cNvPr id="9" name="圆角矩形 8"/>
          <p:cNvSpPr/>
          <p:nvPr/>
        </p:nvSpPr>
        <p:spPr bwMode="auto">
          <a:xfrm>
            <a:off x="278447" y="1192097"/>
            <a:ext cx="11635105" cy="571500"/>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7.3.1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AHL-EORS的数据采集工程简明解析</a:t>
            </a:r>
          </a:p>
        </p:txBody>
      </p:sp>
      <p:sp>
        <p:nvSpPr>
          <p:cNvPr id="4" name="灯片编号占位符 3">
            <a:extLst>
              <a:ext uri="{FF2B5EF4-FFF2-40B4-BE49-F238E27FC236}">
                <a16:creationId xmlns:a16="http://schemas.microsoft.com/office/drawing/2014/main" id="{9AA28B22-EF73-C0E3-9222-04A7FF84D1F6}"/>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20</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63389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263352" y="1533232"/>
            <a:ext cx="11665296" cy="470408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zh-CN" altLang="zh-CN"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在threadauto_appinit.c文件中创建数据采集</a:t>
            </a:r>
            <a:r>
              <a:rPr lang="zh-CN" altLang="en-US"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和发送</a:t>
            </a:r>
            <a:r>
              <a:rPr lang="zh-CN" altLang="zh-CN" sz="2800" kern="1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线程并启动它们。</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2" name="图片 1"/>
          <p:cNvPicPr>
            <a:picLocks noChangeAspect="1"/>
          </p:cNvPicPr>
          <p:nvPr/>
        </p:nvPicPr>
        <p:blipFill>
          <a:blip r:embed="rId4"/>
          <a:stretch>
            <a:fillRect/>
          </a:stretch>
        </p:blipFill>
        <p:spPr>
          <a:xfrm>
            <a:off x="910998" y="2396832"/>
            <a:ext cx="10188575" cy="3491230"/>
          </a:xfrm>
          <a:prstGeom prst="rect">
            <a:avLst/>
          </a:prstGeom>
        </p:spPr>
      </p:pic>
      <p:sp>
        <p:nvSpPr>
          <p:cNvPr id="4" name="灯片编号占位符 3">
            <a:extLst>
              <a:ext uri="{FF2B5EF4-FFF2-40B4-BE49-F238E27FC236}">
                <a16:creationId xmlns:a16="http://schemas.microsoft.com/office/drawing/2014/main" id="{97016355-AAFC-1987-537E-5FBFC8FC8ED9}"/>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21</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9775676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1" name="圆角矩形 10"/>
          <p:cNvSpPr/>
          <p:nvPr/>
        </p:nvSpPr>
        <p:spPr bwMode="auto">
          <a:xfrm>
            <a:off x="277159" y="1147349"/>
            <a:ext cx="11579482" cy="523032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2</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．数据采集线程</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thread_gray_get</a:t>
            </a:r>
          </a:p>
        </p:txBody>
      </p:sp>
      <p:pic>
        <p:nvPicPr>
          <p:cNvPr id="2" name="图片 1"/>
          <p:cNvPicPr>
            <a:picLocks noChangeAspect="1"/>
          </p:cNvPicPr>
          <p:nvPr/>
        </p:nvPicPr>
        <p:blipFill>
          <a:blip r:embed="rId4"/>
          <a:stretch>
            <a:fillRect/>
          </a:stretch>
        </p:blipFill>
        <p:spPr>
          <a:xfrm>
            <a:off x="1199456" y="2060848"/>
            <a:ext cx="5026357" cy="4104481"/>
          </a:xfrm>
          <a:prstGeom prst="rect">
            <a:avLst/>
          </a:prstGeom>
        </p:spPr>
      </p:pic>
      <p:sp>
        <p:nvSpPr>
          <p:cNvPr id="4" name="灯片编号占位符 3">
            <a:extLst>
              <a:ext uri="{FF2B5EF4-FFF2-40B4-BE49-F238E27FC236}">
                <a16:creationId xmlns:a16="http://schemas.microsoft.com/office/drawing/2014/main" id="{1122BD16-B47A-C607-5D88-7D8E1BDF02CB}"/>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22</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1998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1" name="圆角矩形 10"/>
          <p:cNvSpPr/>
          <p:nvPr/>
        </p:nvSpPr>
        <p:spPr bwMode="auto">
          <a:xfrm>
            <a:off x="767408" y="1196717"/>
            <a:ext cx="10801200" cy="511260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3</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．发送数据线程</a:t>
            </a:r>
            <a:endPar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endParaRPr>
          </a:p>
          <a:p>
            <a:pPr indent="266700" algn="just">
              <a:spcAft>
                <a:spcPts val="0"/>
              </a:spcAft>
            </a:pP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zh-CN" sz="2800" kern="100" dirty="0" err="1">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thread_gray_send</a:t>
            </a:r>
            <a:endPar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pic>
        <p:nvPicPr>
          <p:cNvPr id="3" name="图片 2"/>
          <p:cNvPicPr>
            <a:picLocks noChangeAspect="1"/>
          </p:cNvPicPr>
          <p:nvPr/>
        </p:nvPicPr>
        <p:blipFill>
          <a:blip r:embed="rId4"/>
          <a:stretch>
            <a:fillRect/>
          </a:stretch>
        </p:blipFill>
        <p:spPr>
          <a:xfrm>
            <a:off x="5354179" y="1320178"/>
            <a:ext cx="4766945" cy="4825365"/>
          </a:xfrm>
          <a:prstGeom prst="rect">
            <a:avLst/>
          </a:prstGeom>
        </p:spPr>
      </p:pic>
      <p:sp>
        <p:nvSpPr>
          <p:cNvPr id="4" name="灯片编号占位符 3">
            <a:extLst>
              <a:ext uri="{FF2B5EF4-FFF2-40B4-BE49-F238E27FC236}">
                <a16:creationId xmlns:a16="http://schemas.microsoft.com/office/drawing/2014/main" id="{0DBE97D0-CF62-6025-80C3-FE1994F67342}"/>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23</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5627315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2" name="圆角矩形 1"/>
          <p:cNvSpPr/>
          <p:nvPr/>
        </p:nvSpPr>
        <p:spPr bwMode="auto">
          <a:xfrm>
            <a:off x="191770" y="908685"/>
            <a:ext cx="5297170" cy="53619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b="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4</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．运行流程</a:t>
            </a:r>
          </a:p>
          <a:p>
            <a:pPr indent="266700" algn="just">
              <a:spcAft>
                <a:spcPts val="0"/>
              </a:spcAft>
            </a:pPr>
            <a:r>
              <a:rPr lang="en-US" altLang="zh-CN"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0" dirty="0">
                <a:solidFill>
                  <a:schemeClr val="bg1"/>
                </a:solidFill>
                <a:uFillTx/>
                <a:latin typeface="Times New Roman" panose="02020603050405020304" pitchFamily="18" charset="0"/>
                <a:ea typeface="宋体" panose="02010600030101010101" pitchFamily="2" charset="-122"/>
              </a:rPr>
              <a:t>主线程创建并启动数据采集线程后，通过信号量机制循环调用thread_gray_get线程以及thread_gray_send线程，在thread_picget线程中采集图像信息，并在thread_gray_send线程中进行数据传输，数据采集需要配合本书配套的数据采集软件才能完成数据采集，运行界面如图所示。</a:t>
            </a:r>
          </a:p>
        </p:txBody>
      </p:sp>
      <p:pic>
        <p:nvPicPr>
          <p:cNvPr id="47" name="图片 47"/>
          <p:cNvPicPr>
            <a:picLocks noChangeAspect="1"/>
          </p:cNvPicPr>
          <p:nvPr/>
        </p:nvPicPr>
        <p:blipFill>
          <a:blip r:embed="rId4"/>
          <a:stretch>
            <a:fillRect/>
          </a:stretch>
        </p:blipFill>
        <p:spPr>
          <a:xfrm>
            <a:off x="5808310" y="1628775"/>
            <a:ext cx="6221730" cy="3935095"/>
          </a:xfrm>
          <a:prstGeom prst="rect">
            <a:avLst/>
          </a:prstGeom>
        </p:spPr>
      </p:pic>
      <p:sp>
        <p:nvSpPr>
          <p:cNvPr id="4" name="灯片编号占位符 3">
            <a:extLst>
              <a:ext uri="{FF2B5EF4-FFF2-40B4-BE49-F238E27FC236}">
                <a16:creationId xmlns:a16="http://schemas.microsoft.com/office/drawing/2014/main" id="{98036894-1CB9-5C1C-5195-05EA9D774BAA}"/>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24</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70126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59452" y="2053892"/>
            <a:ext cx="11510645"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latinLnBrk="0" hangingPunct="1"/>
            <a:r>
              <a:rPr lang="zh-CN" altLang="en-US" sz="2800" dirty="0">
                <a:solidFill>
                  <a:schemeClr val="bg1"/>
                </a:solidFill>
                <a:latin typeface="Times New Roman" panose="02020603050405020304" pitchFamily="18" charset="0"/>
                <a:ea typeface="宋体" panose="02010600030101010101" pitchFamily="2" charset="-122"/>
                <a:cs typeface="+mn-lt"/>
              </a:rPr>
              <a:t>    </a:t>
            </a:r>
            <a:r>
              <a:rPr lang="en-US" altLang="zh-CN" sz="2800" dirty="0">
                <a:solidFill>
                  <a:schemeClr val="bg1"/>
                </a:solidFill>
                <a:latin typeface="Times New Roman" panose="02020603050405020304" pitchFamily="18" charset="0"/>
                <a:ea typeface="宋体" panose="02010600030101010101" pitchFamily="2" charset="-122"/>
                <a:cs typeface="+mn-lt"/>
              </a:rPr>
              <a:t> </a:t>
            </a:r>
            <a:r>
              <a:rPr sz="2800" dirty="0" err="1">
                <a:solidFill>
                  <a:schemeClr val="bg1"/>
                </a:solidFill>
                <a:latin typeface="Times New Roman" panose="02020603050405020304" pitchFamily="18" charset="0"/>
                <a:ea typeface="宋体" panose="02010600030101010101" pitchFamily="2" charset="-122"/>
              </a:rPr>
              <a:t>图像推理过程</a:t>
            </a:r>
            <a:r>
              <a:rPr lang="zh-CN" sz="2800" dirty="0">
                <a:solidFill>
                  <a:schemeClr val="bg1"/>
                </a:solidFill>
                <a:latin typeface="Times New Roman" panose="02020603050405020304" pitchFamily="18" charset="0"/>
                <a:ea typeface="宋体" panose="02010600030101010101" pitchFamily="2" charset="-122"/>
              </a:rPr>
              <a:t>由</a:t>
            </a:r>
            <a:r>
              <a:rPr sz="2800" dirty="0" err="1">
                <a:solidFill>
                  <a:srgbClr val="FF0000"/>
                </a:solidFill>
                <a:latin typeface="Times New Roman" panose="02020603050405020304" pitchFamily="18" charset="0"/>
                <a:ea typeface="宋体" panose="02010600030101010101" pitchFamily="2" charset="-122"/>
                <a:sym typeface="+mn-ea"/>
              </a:rPr>
              <a:t>主线</a:t>
            </a:r>
            <a:r>
              <a:rPr sz="280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程app_init</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sz="2800" dirty="0" err="1">
                <a:solidFill>
                  <a:srgbClr val="FF0000"/>
                </a:solidFill>
                <a:latin typeface="Times New Roman" panose="02020603050405020304" pitchFamily="18" charset="0"/>
                <a:ea typeface="宋体" panose="02010600030101010101" pitchFamily="2" charset="-122"/>
                <a:sym typeface="+mn-ea"/>
              </a:rPr>
              <a:t>图像推理线程</a:t>
            </a:r>
            <a:r>
              <a:rPr sz="280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thd_reson</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800" dirty="0">
                <a:solidFill>
                  <a:srgbClr val="FF0000"/>
                </a:solidFill>
                <a:latin typeface="Times New Roman" panose="02020603050405020304" pitchFamily="18" charset="0"/>
                <a:ea typeface="宋体" panose="02010600030101010101" pitchFamily="2" charset="-122"/>
              </a:rPr>
              <a:t>图像获取线程 </a:t>
            </a:r>
            <a:r>
              <a:rPr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thread_ </a:t>
            </a:r>
            <a:r>
              <a:rPr sz="280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picget</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识别结果应用 thread_use</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四个线程</a:t>
            </a:r>
            <a:endPar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latinLnBrk="0" hangingPunct="1"/>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sz="2800" dirty="0">
                <a:solidFill>
                  <a:schemeClr val="bg1"/>
                </a:solidFill>
                <a:latin typeface="Times New Roman" panose="02020603050405020304" pitchFamily="18" charset="0"/>
                <a:ea typeface="宋体" panose="02010600030101010101" pitchFamily="2" charset="-122"/>
              </a:rPr>
              <a:t>主线</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程app_init负责</a:t>
            </a:r>
            <a:r>
              <a:rPr sz="2800" dirty="0">
                <a:solidFill>
                  <a:schemeClr val="bg1"/>
                </a:solidFill>
                <a:latin typeface="Times New Roman" panose="02020603050405020304" pitchFamily="18" charset="0"/>
                <a:ea typeface="宋体" panose="02010600030101010101" pitchFamily="2" charset="-122"/>
              </a:rPr>
              <a:t>串口、摄像头及</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LCD</a:t>
            </a:r>
            <a:r>
              <a:rPr sz="2800" dirty="0">
                <a:solidFill>
                  <a:schemeClr val="bg1"/>
                </a:solidFill>
                <a:latin typeface="Times New Roman" panose="02020603050405020304" pitchFamily="18" charset="0"/>
                <a:ea typeface="宋体" panose="02010600030101010101" pitchFamily="2" charset="-122"/>
              </a:rPr>
              <a:t>显示屏等外设的初始化，并创建用户线程</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thd_pic_get、thd_reason</a:t>
            </a:r>
            <a:r>
              <a:rPr sz="2800" dirty="0">
                <a:solidFill>
                  <a:schemeClr val="bg1"/>
                </a:solidFill>
                <a:latin typeface="Times New Roman" panose="02020603050405020304" pitchFamily="18" charset="0"/>
                <a:ea typeface="宋体" panose="02010600030101010101" pitchFamily="2" charset="-122"/>
              </a:rPr>
              <a:t>和</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thd_use</a:t>
            </a:r>
            <a:r>
              <a:rPr sz="2800" dirty="0">
                <a:solidFill>
                  <a:schemeClr val="bg1"/>
                </a:solidFill>
                <a:latin typeface="Times New Roman" panose="02020603050405020304" pitchFamily="18" charset="0"/>
                <a:ea typeface="宋体" panose="02010600030101010101" pitchFamily="2" charset="-122"/>
              </a:rPr>
              <a:t>；</a:t>
            </a:r>
          </a:p>
          <a:p>
            <a:pPr indent="266700" algn="just" latinLnBrk="0" hangingPunct="1"/>
            <a:r>
              <a:rPr lang="en-US" sz="2800" dirty="0">
                <a:solidFill>
                  <a:schemeClr val="bg1"/>
                </a:solidFill>
                <a:latin typeface="Times New Roman" panose="02020603050405020304" pitchFamily="18" charset="0"/>
                <a:ea typeface="宋体" panose="02010600030101010101" pitchFamily="2" charset="-122"/>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sz="2800" dirty="0">
                <a:solidFill>
                  <a:schemeClr val="bg1"/>
                </a:solidFill>
                <a:latin typeface="Times New Roman" panose="02020603050405020304" pitchFamily="18" charset="0"/>
                <a:ea typeface="宋体" panose="02010600030101010101" pitchFamily="2" charset="-122"/>
                <a:sym typeface="+mn-ea"/>
              </a:rPr>
              <a:t>图像推理线程</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thd_reson</a:t>
            </a:r>
            <a:r>
              <a:rPr sz="2800" dirty="0">
                <a:solidFill>
                  <a:schemeClr val="bg1"/>
                </a:solidFill>
                <a:latin typeface="Times New Roman" panose="02020603050405020304" pitchFamily="18" charset="0"/>
                <a:ea typeface="宋体" panose="02010600030101010101" pitchFamily="2" charset="-122"/>
              </a:rPr>
              <a:t>，通过</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LCD</a:t>
            </a:r>
            <a:r>
              <a:rPr sz="2800" dirty="0">
                <a:solidFill>
                  <a:schemeClr val="bg1"/>
                </a:solidFill>
                <a:latin typeface="Times New Roman" panose="02020603050405020304" pitchFamily="18" charset="0"/>
                <a:ea typeface="宋体" panose="02010600030101010101" pitchFamily="2" charset="-122"/>
              </a:rPr>
              <a:t>显示图像和推理结果。</a:t>
            </a:r>
          </a:p>
          <a:p>
            <a:pPr indent="266700" algn="just" latinLnBrk="0" hangingPunct="1"/>
            <a:r>
              <a:rPr lang="en-US" sz="2800" dirty="0">
                <a:solidFill>
                  <a:schemeClr val="bg1"/>
                </a:solidFill>
                <a:latin typeface="Times New Roman" panose="02020603050405020304" pitchFamily="18" charset="0"/>
                <a:ea typeface="宋体" panose="02010600030101010101" pitchFamily="2" charset="-122"/>
              </a:rPr>
              <a:t>     </a:t>
            </a:r>
            <a:r>
              <a:rPr sz="2800" dirty="0" err="1">
                <a:solidFill>
                  <a:schemeClr val="bg1"/>
                </a:solidFill>
                <a:latin typeface="Times New Roman" panose="02020603050405020304" pitchFamily="18" charset="0"/>
                <a:ea typeface="宋体" panose="02010600030101010101" pitchFamily="2" charset="-122"/>
              </a:rPr>
              <a:t>具体代码可参见</a:t>
            </a:r>
            <a:r>
              <a:rPr sz="2800" dirty="0">
                <a:solidFill>
                  <a:schemeClr val="bg1"/>
                </a:solidFill>
                <a:latin typeface="Times New Roman" panose="02020603050405020304" pitchFamily="18" charset="0"/>
                <a:ea typeface="宋体" panose="02010600030101010101" pitchFamily="2" charset="-122"/>
              </a:rPr>
              <a:t>“.</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.\03-Software\CH07-EAI-EORS-D1-H\</a:t>
            </a:r>
            <a:r>
              <a:rPr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EORS_NCP_Nums_Predict</a:t>
            </a:r>
            <a:r>
              <a:rPr sz="2800" dirty="0" err="1">
                <a:solidFill>
                  <a:schemeClr val="bg1"/>
                </a:solidFill>
                <a:latin typeface="Times New Roman" panose="02020603050405020304" pitchFamily="18" charset="0"/>
                <a:ea typeface="宋体" panose="02010600030101010101" pitchFamily="2" charset="-122"/>
              </a:rPr>
              <a:t>”文件夹</a:t>
            </a:r>
            <a:r>
              <a:rPr sz="2800" dirty="0">
                <a:solidFill>
                  <a:schemeClr val="bg1"/>
                </a:solidFill>
                <a:latin typeface="Times New Roman" panose="02020603050405020304" pitchFamily="18" charset="0"/>
                <a:ea typeface="宋体" panose="02010600030101010101" pitchFamily="2" charset="-122"/>
              </a:rPr>
              <a:t>。</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9" name="圆角矩形 8"/>
          <p:cNvSpPr/>
          <p:nvPr/>
        </p:nvSpPr>
        <p:spPr bwMode="auto">
          <a:xfrm>
            <a:off x="359452" y="1280129"/>
            <a:ext cx="11510645" cy="571500"/>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7.3.2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sym typeface="+mn-ea"/>
              </a:rPr>
              <a:t>AHL-EORS的推理工程简明解析</a:t>
            </a:r>
          </a:p>
        </p:txBody>
      </p:sp>
      <p:sp>
        <p:nvSpPr>
          <p:cNvPr id="3" name="灯片编号占位符 2">
            <a:extLst>
              <a:ext uri="{FF2B5EF4-FFF2-40B4-BE49-F238E27FC236}">
                <a16:creationId xmlns:a16="http://schemas.microsoft.com/office/drawing/2014/main" id="{A8F4C952-1ECE-9CF7-4B9F-FEEB7E4A8E94}"/>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25</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150228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34340" y="1382236"/>
            <a:ext cx="11278284" cy="43510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1</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．主线程</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app_init</a:t>
            </a:r>
            <a:endPar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a:r>
              <a:rPr lang="zh-CN" altLang="en-US" sz="2800" dirty="0">
                <a:solidFill>
                  <a:schemeClr val="bg1"/>
                </a:solidFill>
                <a:latin typeface="+mn-lt"/>
                <a:ea typeface="宋体" panose="02010600030101010101" pitchFamily="2" charset="-122"/>
                <a:cs typeface="+mn-lt"/>
              </a:rPr>
              <a:t>    </a:t>
            </a:r>
            <a:r>
              <a:rPr lang="zh-CN" altLang="en-US" sz="2800" dirty="0">
                <a:solidFill>
                  <a:schemeClr val="bg1"/>
                </a:solidFill>
                <a:latin typeface="Times New Roman" panose="02020603050405020304" pitchFamily="18" charset="0"/>
                <a:ea typeface="宋体" panose="02010600030101010101" pitchFamily="2" charset="-122"/>
                <a:cs typeface="+mn-lt"/>
              </a:rPr>
              <a:t>声明和运行线程，在includes.h文件中声明图像获取、推理和应用线程函数。</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pic>
        <p:nvPicPr>
          <p:cNvPr id="5" name="图片 4"/>
          <p:cNvPicPr>
            <a:picLocks noChangeAspect="1"/>
          </p:cNvPicPr>
          <p:nvPr/>
        </p:nvPicPr>
        <p:blipFill rotWithShape="1">
          <a:blip r:embed="rId4"/>
          <a:srcRect r="38841"/>
          <a:stretch/>
        </p:blipFill>
        <p:spPr>
          <a:xfrm>
            <a:off x="2747764" y="3399656"/>
            <a:ext cx="6696472" cy="1223010"/>
          </a:xfrm>
          <a:prstGeom prst="rect">
            <a:avLst/>
          </a:prstGeom>
        </p:spPr>
      </p:pic>
      <p:sp>
        <p:nvSpPr>
          <p:cNvPr id="3" name="灯片编号占位符 2">
            <a:extLst>
              <a:ext uri="{FF2B5EF4-FFF2-40B4-BE49-F238E27FC236}">
                <a16:creationId xmlns:a16="http://schemas.microsoft.com/office/drawing/2014/main" id="{62B83F45-DF25-58BC-3D46-D3335F3274E9}"/>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26</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648051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34340" y="1268730"/>
            <a:ext cx="11323955" cy="524891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lang="en-US" altLang="zh-CN" sz="2800" b="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1</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．主线程</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app_init</a:t>
            </a:r>
            <a:endPar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a:r>
              <a:rPr lang="zh-CN" altLang="en-US" sz="2800" dirty="0">
                <a:solidFill>
                  <a:schemeClr val="bg1"/>
                </a:solidFill>
                <a:latin typeface="+mn-lt"/>
                <a:ea typeface="宋体" panose="02010600030101010101" pitchFamily="2" charset="-122"/>
                <a:cs typeface="+mn-lt"/>
              </a:rPr>
              <a:t>    </a:t>
            </a:r>
            <a:r>
              <a:rPr lang="zh-CN" altLang="en-US" sz="2800" dirty="0">
                <a:solidFill>
                  <a:schemeClr val="bg1"/>
                </a:solidFill>
                <a:latin typeface="Times New Roman" panose="02020603050405020304" pitchFamily="18" charset="0"/>
                <a:ea typeface="宋体" panose="02010600030101010101" pitchFamily="2" charset="-122"/>
                <a:cs typeface="+mn-lt"/>
                <a:sym typeface="+mn-ea"/>
              </a:rPr>
              <a:t>在threadauto_appinit.c文件中创建图像推理线程并启动运行。</a:t>
            </a:r>
            <a:endParaRPr lang="zh-CN" altLang="en-US" sz="2800" dirty="0">
              <a:solidFill>
                <a:schemeClr val="bg1"/>
              </a:solidFill>
              <a:latin typeface="Times New Roman" panose="02020603050405020304" pitchFamily="18" charset="0"/>
              <a:ea typeface="宋体" panose="02010600030101010101" pitchFamily="2" charset="-122"/>
              <a:cs typeface="+mn-lt"/>
            </a:endParaRP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pic>
        <p:nvPicPr>
          <p:cNvPr id="8" name="图片 7"/>
          <p:cNvPicPr>
            <a:picLocks noChangeAspect="1"/>
          </p:cNvPicPr>
          <p:nvPr/>
        </p:nvPicPr>
        <p:blipFill>
          <a:blip r:embed="rId4"/>
          <a:stretch>
            <a:fillRect/>
          </a:stretch>
        </p:blipFill>
        <p:spPr>
          <a:xfrm>
            <a:off x="1127725" y="2494280"/>
            <a:ext cx="10251440" cy="3681095"/>
          </a:xfrm>
          <a:prstGeom prst="rect">
            <a:avLst/>
          </a:prstGeom>
        </p:spPr>
      </p:pic>
      <p:sp>
        <p:nvSpPr>
          <p:cNvPr id="3" name="灯片编号占位符 2">
            <a:extLst>
              <a:ext uri="{FF2B5EF4-FFF2-40B4-BE49-F238E27FC236}">
                <a16:creationId xmlns:a16="http://schemas.microsoft.com/office/drawing/2014/main" id="{ED6F8A46-635A-6DE0-C8BF-136CD063F12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27</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125807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3" name="圆角矩形 2"/>
          <p:cNvSpPr/>
          <p:nvPr/>
        </p:nvSpPr>
        <p:spPr bwMode="auto">
          <a:xfrm>
            <a:off x="479376" y="1196752"/>
            <a:ext cx="11232187" cy="518457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2．图像获取线程 thread_ picget</a:t>
            </a:r>
          </a:p>
        </p:txBody>
      </p:sp>
      <p:pic>
        <p:nvPicPr>
          <p:cNvPr id="4" name="图片 3"/>
          <p:cNvPicPr>
            <a:picLocks noChangeAspect="1"/>
          </p:cNvPicPr>
          <p:nvPr/>
        </p:nvPicPr>
        <p:blipFill>
          <a:blip r:embed="rId4"/>
          <a:stretch>
            <a:fillRect/>
          </a:stretch>
        </p:blipFill>
        <p:spPr>
          <a:xfrm>
            <a:off x="6672064" y="1556792"/>
            <a:ext cx="4534755" cy="4550540"/>
          </a:xfrm>
          <a:prstGeom prst="rect">
            <a:avLst/>
          </a:prstGeom>
        </p:spPr>
      </p:pic>
      <p:sp>
        <p:nvSpPr>
          <p:cNvPr id="5" name="灯片编号占位符 4">
            <a:extLst>
              <a:ext uri="{FF2B5EF4-FFF2-40B4-BE49-F238E27FC236}">
                <a16:creationId xmlns:a16="http://schemas.microsoft.com/office/drawing/2014/main" id="{A17AF11B-6089-8D16-CB12-171ECEDB4982}"/>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28</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43915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263352" y="2205355"/>
            <a:ext cx="11660078"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latinLnBrk="0" hangingPunct="1"/>
            <a:r>
              <a:rPr lang="en-US" altLang="zh-CN" sz="2800" dirty="0">
                <a:solidFill>
                  <a:srgbClr val="FFFF00"/>
                </a:solidFill>
                <a:latin typeface="黑体" panose="02010609060101010101" pitchFamily="49" charset="-122"/>
                <a:ea typeface="黑体" panose="02010609060101010101" pitchFamily="49" charset="-122"/>
                <a:cs typeface="+mn-lt"/>
              </a:rPr>
              <a:t>   1.人类智能与人工智能</a:t>
            </a:r>
            <a:r>
              <a:rPr lang="zh-CN" altLang="en-US" sz="2800" dirty="0">
                <a:solidFill>
                  <a:srgbClr val="FF0000"/>
                </a:solidFill>
                <a:latin typeface="黑体" panose="02010609060101010101" pitchFamily="49" charset="-122"/>
                <a:ea typeface="黑体" panose="02010609060101010101" pitchFamily="49" charset="-122"/>
                <a:cs typeface="+mn-lt"/>
              </a:rPr>
              <a:t>（重点）</a:t>
            </a:r>
            <a:endParaRPr lang="en-US" altLang="zh-CN" sz="2800" dirty="0">
              <a:solidFill>
                <a:srgbClr val="FF0000"/>
              </a:solidFill>
              <a:latin typeface="黑体" panose="02010609060101010101" pitchFamily="49" charset="-122"/>
              <a:ea typeface="黑体" panose="02010609060101010101" pitchFamily="49" charset="-122"/>
              <a:cs typeface="+mn-lt"/>
            </a:endParaRPr>
          </a:p>
          <a:p>
            <a:pPr indent="266700" algn="just" latinLnBrk="0" hangingPunct="1"/>
            <a:r>
              <a:rPr lang="en-US" altLang="zh-CN" sz="2800" dirty="0">
                <a:solidFill>
                  <a:srgbClr val="FFFF00"/>
                </a:solidFill>
                <a:latin typeface="Times New Roman" panose="02020603050405020304" pitchFamily="18" charset="0"/>
                <a:ea typeface="宋体" panose="02010600030101010101" pitchFamily="2" charset="-122"/>
                <a:cs typeface="+mn-lt"/>
              </a:rPr>
              <a:t>     </a:t>
            </a:r>
            <a:r>
              <a:rPr lang="en-US" altLang="zh-CN" sz="2800" dirty="0">
                <a:solidFill>
                  <a:schemeClr val="bg1"/>
                </a:solidFill>
                <a:latin typeface="Times New Roman" panose="02020603050405020304" pitchFamily="18" charset="0"/>
                <a:ea typeface="宋体" panose="02010600030101010101" pitchFamily="2" charset="-122"/>
                <a:cs typeface="+mn-lt"/>
              </a:rPr>
              <a:t>人们通过眼睛采集图像，通过示教获得其图像代表什么，经过多次反复学习，认识周围世界。这在人工智能的语境下，叫做“</a:t>
            </a:r>
            <a:r>
              <a:rPr lang="en-US" altLang="zh-CN" sz="2800" dirty="0">
                <a:solidFill>
                  <a:srgbClr val="FF0000"/>
                </a:solidFill>
                <a:latin typeface="Times New Roman" panose="02020603050405020304" pitchFamily="18" charset="0"/>
                <a:ea typeface="宋体" panose="02010600030101010101" pitchFamily="2" charset="-122"/>
                <a:cs typeface="+mn-lt"/>
              </a:rPr>
              <a:t>标记、训练与推理</a:t>
            </a:r>
            <a:r>
              <a:rPr lang="en-US" altLang="zh-CN" sz="2800" dirty="0">
                <a:solidFill>
                  <a:schemeClr val="bg1"/>
                </a:solidFill>
                <a:latin typeface="Times New Roman" panose="02020603050405020304" pitchFamily="18" charset="0"/>
                <a:ea typeface="宋体" panose="02010600030101010101" pitchFamily="2" charset="-122"/>
                <a:cs typeface="+mn-lt"/>
              </a:rPr>
              <a:t>”。</a:t>
            </a:r>
            <a:endParaRPr lang="en-US" altLang="zh-CN" sz="2800" dirty="0">
              <a:solidFill>
                <a:srgbClr val="FFFF00"/>
              </a:solidFill>
              <a:latin typeface="Times New Roman" panose="02020603050405020304" pitchFamily="18" charset="0"/>
              <a:ea typeface="宋体" panose="02010600030101010101" pitchFamily="2" charset="-122"/>
              <a:cs typeface="+mn-lt"/>
            </a:endParaRPr>
          </a:p>
          <a:p>
            <a:pPr indent="266700" algn="just" latinLnBrk="0" hangingPunct="1"/>
            <a:r>
              <a:rPr lang="en-US" altLang="zh-CN" sz="2800" dirty="0">
                <a:solidFill>
                  <a:schemeClr val="bg1"/>
                </a:solidFill>
                <a:latin typeface="Times New Roman" panose="02020603050405020304" pitchFamily="18" charset="0"/>
                <a:ea typeface="宋体" panose="02010600030101010101" pitchFamily="2" charset="-122"/>
                <a:cs typeface="+mn-lt"/>
              </a:rPr>
              <a:t>     </a:t>
            </a:r>
            <a:r>
              <a:rPr sz="2800" dirty="0">
                <a:solidFill>
                  <a:schemeClr val="bg1"/>
                </a:solidFill>
                <a:latin typeface="Times New Roman" panose="02020603050405020304" pitchFamily="18" charset="0"/>
                <a:ea typeface="宋体" panose="02010600030101010101" pitchFamily="2" charset="-122"/>
                <a:cs typeface="+mn-lt"/>
              </a:rPr>
              <a:t>从眼睛认识世界的角度来看，对应于现实世界，</a:t>
            </a:r>
            <a:r>
              <a:rPr sz="2800" dirty="0">
                <a:solidFill>
                  <a:srgbClr val="FF0000"/>
                </a:solidFill>
                <a:latin typeface="Times New Roman" panose="02020603050405020304" pitchFamily="18" charset="0"/>
                <a:ea typeface="宋体" panose="02010600030101010101" pitchFamily="2" charset="-122"/>
                <a:cs typeface="+mn-lt"/>
              </a:rPr>
              <a:t>标记</a:t>
            </a:r>
            <a:r>
              <a:rPr sz="2800" dirty="0">
                <a:solidFill>
                  <a:schemeClr val="bg1"/>
                </a:solidFill>
                <a:latin typeface="Times New Roman" panose="02020603050405020304" pitchFamily="18" charset="0"/>
                <a:ea typeface="宋体" panose="02010600030101010101" pitchFamily="2" charset="-122"/>
                <a:cs typeface="+mn-lt"/>
              </a:rPr>
              <a:t>，就是说这个东西是什么？</a:t>
            </a:r>
            <a:r>
              <a:rPr sz="2800" dirty="0">
                <a:solidFill>
                  <a:srgbClr val="FF0000"/>
                </a:solidFill>
                <a:latin typeface="Times New Roman" panose="02020603050405020304" pitchFamily="18" charset="0"/>
                <a:ea typeface="宋体" panose="02010600030101010101" pitchFamily="2" charset="-122"/>
                <a:cs typeface="+mn-lt"/>
              </a:rPr>
              <a:t>训练</a:t>
            </a:r>
            <a:r>
              <a:rPr sz="2800" dirty="0">
                <a:solidFill>
                  <a:schemeClr val="bg1"/>
                </a:solidFill>
                <a:latin typeface="Times New Roman" panose="02020603050405020304" pitchFamily="18" charset="0"/>
                <a:ea typeface="宋体" panose="02010600030101010101" pitchFamily="2" charset="-122"/>
                <a:cs typeface="+mn-lt"/>
              </a:rPr>
              <a:t>，就是有一定量的反复学习，在人的头脑中形成记忆蓝图；</a:t>
            </a:r>
            <a:r>
              <a:rPr sz="2800" dirty="0">
                <a:solidFill>
                  <a:srgbClr val="FF0000"/>
                </a:solidFill>
                <a:latin typeface="Times New Roman" panose="02020603050405020304" pitchFamily="18" charset="0"/>
                <a:ea typeface="宋体" panose="02010600030101010101" pitchFamily="2" charset="-122"/>
                <a:cs typeface="+mn-lt"/>
              </a:rPr>
              <a:t>推理</a:t>
            </a:r>
            <a:r>
              <a:rPr sz="2800" dirty="0">
                <a:solidFill>
                  <a:schemeClr val="bg1"/>
                </a:solidFill>
                <a:latin typeface="Times New Roman" panose="02020603050405020304" pitchFamily="18" charset="0"/>
                <a:ea typeface="宋体" panose="02010600030101010101" pitchFamily="2" charset="-122"/>
                <a:cs typeface="+mn-lt"/>
              </a:rPr>
              <a:t>，就是一看那个具体对象，就知道是什么。</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8" name="圆角矩形 7"/>
          <p:cNvSpPr/>
          <p:nvPr/>
        </p:nvSpPr>
        <p:spPr bwMode="auto">
          <a:xfrm>
            <a:off x="268571" y="1196754"/>
            <a:ext cx="11654860"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7.1</a:t>
            </a:r>
            <a:r>
              <a:rPr sz="3600" b="0" dirty="0">
                <a:solidFill>
                  <a:schemeClr val="accent6"/>
                </a:solidFill>
                <a:latin typeface="+mn-lt"/>
                <a:ea typeface="黑体" panose="02010609060101010101" pitchFamily="49" charset="-122"/>
              </a:rPr>
              <a:t>.1 </a:t>
            </a:r>
            <a:r>
              <a:rPr lang="en-US" altLang="zh-CN" sz="3600" b="0" dirty="0">
                <a:solidFill>
                  <a:schemeClr val="accent6"/>
                </a:solidFill>
                <a:latin typeface="+mn-lt"/>
                <a:ea typeface="黑体" panose="02010609060101010101" pitchFamily="49" charset="-122"/>
                <a:sym typeface="+mn-ea"/>
              </a:rPr>
              <a:t>AHL-EORS</a:t>
            </a:r>
            <a:r>
              <a:rPr lang="zh-CN" altLang="en-US" sz="3600" b="0" dirty="0">
                <a:solidFill>
                  <a:schemeClr val="accent6"/>
                </a:solidFill>
                <a:latin typeface="+mn-lt"/>
                <a:ea typeface="黑体" panose="02010609060101010101" pitchFamily="49" charset="-122"/>
                <a:sym typeface="+mn-ea"/>
              </a:rPr>
              <a:t>概述</a:t>
            </a:r>
            <a:endParaRPr lang="zh-CN" altLang="en-US" sz="3600" b="0" dirty="0">
              <a:solidFill>
                <a:schemeClr val="accent6"/>
              </a:solidFill>
              <a:latin typeface="+mn-lt"/>
              <a:ea typeface="黑体" panose="02010609060101010101" pitchFamily="49" charset="-122"/>
            </a:endParaRPr>
          </a:p>
          <a:p>
            <a:pPr algn="l"/>
            <a:endParaRPr sz="3600" b="0" dirty="0">
              <a:solidFill>
                <a:schemeClr val="accent6"/>
              </a:solidFill>
              <a:latin typeface="+mn-lt"/>
              <a:ea typeface="黑体" panose="02010609060101010101" pitchFamily="49" charset="-122"/>
            </a:endParaRPr>
          </a:p>
        </p:txBody>
      </p:sp>
      <p:sp>
        <p:nvSpPr>
          <p:cNvPr id="2" name="文本框 1"/>
          <p:cNvSpPr txBox="1"/>
          <p:nvPr/>
        </p:nvSpPr>
        <p:spPr>
          <a:xfrm>
            <a:off x="10920730" y="6453505"/>
            <a:ext cx="4064000" cy="460375"/>
          </a:xfrm>
          <a:prstGeom prst="rect">
            <a:avLst/>
          </a:prstGeom>
          <a:noFill/>
        </p:spPr>
        <p:txBody>
          <a:bodyPr wrap="square" rtlCol="0">
            <a:spAutoFit/>
          </a:bodyPr>
          <a:lstStyle/>
          <a:p>
            <a:endParaRPr lang="zh-CN" altLang="en-US"/>
          </a:p>
        </p:txBody>
      </p:sp>
      <p:sp>
        <p:nvSpPr>
          <p:cNvPr id="4" name="灯片编号占位符 3">
            <a:extLst>
              <a:ext uri="{FF2B5EF4-FFF2-40B4-BE49-F238E27FC236}">
                <a16:creationId xmlns:a16="http://schemas.microsoft.com/office/drawing/2014/main" id="{1D519D1E-B670-FCF7-DDED-48B9351743B6}"/>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154098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3" name="圆角矩形 2"/>
          <p:cNvSpPr/>
          <p:nvPr/>
        </p:nvSpPr>
        <p:spPr bwMode="auto">
          <a:xfrm>
            <a:off x="480437" y="1196752"/>
            <a:ext cx="11232187" cy="529612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3．图像推理线程thread_reason</a:t>
            </a:r>
          </a:p>
        </p:txBody>
      </p:sp>
      <p:pic>
        <p:nvPicPr>
          <p:cNvPr id="2" name="图片 1"/>
          <p:cNvPicPr>
            <a:picLocks noChangeAspect="1"/>
          </p:cNvPicPr>
          <p:nvPr/>
        </p:nvPicPr>
        <p:blipFill>
          <a:blip r:embed="rId4"/>
          <a:stretch>
            <a:fillRect/>
          </a:stretch>
        </p:blipFill>
        <p:spPr>
          <a:xfrm>
            <a:off x="6600057" y="1600508"/>
            <a:ext cx="4464496" cy="4386172"/>
          </a:xfrm>
          <a:prstGeom prst="rect">
            <a:avLst/>
          </a:prstGeom>
        </p:spPr>
      </p:pic>
      <p:sp>
        <p:nvSpPr>
          <p:cNvPr id="5" name="灯片编号占位符 4">
            <a:extLst>
              <a:ext uri="{FF2B5EF4-FFF2-40B4-BE49-F238E27FC236}">
                <a16:creationId xmlns:a16="http://schemas.microsoft.com/office/drawing/2014/main" id="{59800268-22C5-6A56-1A83-6B79407CD4ED}"/>
              </a:ext>
            </a:extLst>
          </p:cNvPr>
          <p:cNvSpPr>
            <a:spLocks noGrp="1"/>
          </p:cNvSpPr>
          <p:nvPr>
            <p:ph type="sldNum" sz="quarter" idx="4"/>
          </p:nvPr>
        </p:nvSpPr>
        <p:spPr>
          <a:xfrm>
            <a:off x="8255180" y="6492875"/>
            <a:ext cx="2743200" cy="365125"/>
          </a:xfrm>
        </p:spPr>
        <p:txBody>
          <a:bodyPr/>
          <a:lstStyle/>
          <a:p>
            <a:r>
              <a:rPr lang="zh-CN" altLang="en-US">
                <a:ea typeface="宋体" panose="02010600030101010101" pitchFamily="2" charset="-122"/>
              </a:rPr>
              <a:t>第</a:t>
            </a:r>
            <a:fld id="{7D9BB5D0-35E4-459D-AEF3-FE4D7C45CC19}" type="slidenum">
              <a:rPr lang="zh-CN" altLang="en-US" smtClean="0"/>
              <a:pPr/>
              <a:t>29</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506956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3" name="圆角矩形 2"/>
          <p:cNvSpPr/>
          <p:nvPr/>
        </p:nvSpPr>
        <p:spPr bwMode="auto">
          <a:xfrm>
            <a:off x="480437" y="1149873"/>
            <a:ext cx="11232187" cy="530346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4．识别结果应用 thread_use</a:t>
            </a:r>
          </a:p>
        </p:txBody>
      </p:sp>
      <p:pic>
        <p:nvPicPr>
          <p:cNvPr id="4" name="图片 3"/>
          <p:cNvPicPr>
            <a:picLocks noChangeAspect="1"/>
          </p:cNvPicPr>
          <p:nvPr/>
        </p:nvPicPr>
        <p:blipFill>
          <a:blip r:embed="rId4"/>
          <a:stretch>
            <a:fillRect/>
          </a:stretch>
        </p:blipFill>
        <p:spPr>
          <a:xfrm>
            <a:off x="6816080" y="1361000"/>
            <a:ext cx="4234180" cy="4980305"/>
          </a:xfrm>
          <a:prstGeom prst="rect">
            <a:avLst/>
          </a:prstGeom>
        </p:spPr>
      </p:pic>
      <p:sp>
        <p:nvSpPr>
          <p:cNvPr id="5" name="灯片编号占位符 4">
            <a:extLst>
              <a:ext uri="{FF2B5EF4-FFF2-40B4-BE49-F238E27FC236}">
                <a16:creationId xmlns:a16="http://schemas.microsoft.com/office/drawing/2014/main" id="{C015DBB5-BF45-3FD3-BFF7-58FE835069ED}"/>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30</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0424716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11" name="圆角矩形 10"/>
          <p:cNvSpPr/>
          <p:nvPr/>
        </p:nvSpPr>
        <p:spPr bwMode="auto">
          <a:xfrm>
            <a:off x="539463" y="1412775"/>
            <a:ext cx="6792595"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lang="en-US" altLang="zh-CN" sz="2800" b="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5</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．运行流程和结果</a:t>
            </a:r>
            <a:endPar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a:r>
              <a:rPr lang="zh-CN" altLang="en-US" sz="2800" dirty="0">
                <a:solidFill>
                  <a:schemeClr val="bg1"/>
                </a:solidFill>
                <a:latin typeface="+mn-lt"/>
                <a:ea typeface="宋体" panose="02010600030101010101" pitchFamily="2" charset="-122"/>
                <a:cs typeface="+mn-lt"/>
              </a:rPr>
              <a:t>    </a:t>
            </a:r>
            <a:r>
              <a:rPr lang="zh-CN" altLang="en-US" sz="2800" dirty="0">
                <a:solidFill>
                  <a:schemeClr val="bg1"/>
                </a:solidFill>
                <a:latin typeface="Times New Roman" panose="02020603050405020304" pitchFamily="18" charset="0"/>
                <a:ea typeface="宋体" panose="02010600030101010101" pitchFamily="2" charset="-122"/>
              </a:rPr>
              <a:t>主线程创建并启动推理线程后，</a:t>
            </a:r>
            <a:r>
              <a:rPr lang="zh-CN" altLang="en-US"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thread_picget</a:t>
            </a:r>
            <a:r>
              <a:rPr lang="zh-CN" altLang="en-US" sz="2800" dirty="0">
                <a:solidFill>
                  <a:schemeClr val="bg1"/>
                </a:solidFill>
                <a:latin typeface="Times New Roman" panose="02020603050405020304" pitchFamily="18" charset="0"/>
                <a:ea typeface="宋体" panose="02010600030101010101" pitchFamily="2" charset="-122"/>
              </a:rPr>
              <a:t>线程开始执行获取图像，</a:t>
            </a:r>
            <a:r>
              <a:rPr lang="zh-CN" altLang="en-US"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thread_reason</a:t>
            </a:r>
            <a:r>
              <a:rPr lang="zh-CN" altLang="en-US" sz="2800" dirty="0">
                <a:solidFill>
                  <a:schemeClr val="bg1"/>
                </a:solidFill>
                <a:latin typeface="Times New Roman" panose="02020603050405020304" pitchFamily="18" charset="0"/>
                <a:ea typeface="宋体" panose="02010600030101010101" pitchFamily="2" charset="-122"/>
              </a:rPr>
              <a:t>线程模型进行推理，最后输出推理结果，如图</a:t>
            </a:r>
            <a:r>
              <a:rPr lang="zh-CN" altLang="en-US"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7-10</a:t>
            </a:r>
            <a:r>
              <a:rPr lang="zh-CN" altLang="en-US" sz="2800" dirty="0">
                <a:solidFill>
                  <a:schemeClr val="bg1"/>
                </a:solidFill>
                <a:latin typeface="Times New Roman" panose="02020603050405020304" pitchFamily="18" charset="0"/>
                <a:ea typeface="宋体" panose="02010600030101010101" pitchFamily="2" charset="-122"/>
              </a:rPr>
              <a:t>所示，是推理识别数字</a:t>
            </a:r>
            <a:r>
              <a:rPr lang="zh-CN" altLang="en-US"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a:t>
            </a:r>
            <a:r>
              <a:rPr lang="zh-CN" altLang="en-US" sz="2800" dirty="0">
                <a:solidFill>
                  <a:schemeClr val="bg1"/>
                </a:solidFill>
                <a:latin typeface="Times New Roman" panose="02020603050405020304" pitchFamily="18" charset="0"/>
                <a:ea typeface="宋体" panose="02010600030101010101" pitchFamily="2" charset="-122"/>
              </a:rPr>
              <a:t>的正确现象。</a:t>
            </a:r>
          </a:p>
        </p:txBody>
      </p:sp>
      <p:pic>
        <p:nvPicPr>
          <p:cNvPr id="63" name="图片 63"/>
          <p:cNvPicPr>
            <a:picLocks noChangeAspect="1"/>
          </p:cNvPicPr>
          <p:nvPr/>
        </p:nvPicPr>
        <p:blipFill>
          <a:blip r:embed="rId4"/>
          <a:stretch>
            <a:fillRect/>
          </a:stretch>
        </p:blipFill>
        <p:spPr>
          <a:xfrm rot="16200000">
            <a:off x="7534880" y="2134136"/>
            <a:ext cx="4483100" cy="3040380"/>
          </a:xfrm>
          <a:prstGeom prst="rect">
            <a:avLst/>
          </a:prstGeom>
        </p:spPr>
      </p:pic>
      <p:sp>
        <p:nvSpPr>
          <p:cNvPr id="3" name="灯片编号占位符 2">
            <a:extLst>
              <a:ext uri="{FF2B5EF4-FFF2-40B4-BE49-F238E27FC236}">
                <a16:creationId xmlns:a16="http://schemas.microsoft.com/office/drawing/2014/main" id="{5B091ED5-83FE-15DF-EBF6-9560B0C7752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31</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61142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07636" y="2343064"/>
            <a:ext cx="11435715"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a:r>
              <a:rPr lang="zh-CN" altLang="en-US" sz="2800" dirty="0">
                <a:solidFill>
                  <a:schemeClr val="bg1"/>
                </a:solidFill>
                <a:latin typeface="Times New Roman" panose="02020603050405020304" pitchFamily="18" charset="0"/>
                <a:ea typeface="宋体" panose="02010600030101010101" pitchFamily="2" charset="-122"/>
                <a:cs typeface="+mn-lt"/>
              </a:rPr>
              <a:t>    </a:t>
            </a:r>
            <a:r>
              <a:rPr lang="zh-CN" sz="2800" dirty="0">
                <a:solidFill>
                  <a:schemeClr val="bg1"/>
                </a:solidFill>
                <a:uFillTx/>
                <a:latin typeface="Times New Roman" panose="02020603050405020304" pitchFamily="18" charset="0"/>
                <a:ea typeface="宋体" panose="02010600030101010101" pitchFamily="2" charset="-122"/>
                <a:cs typeface="宋体" panose="02010600030101010101" pitchFamily="2" charset="-122"/>
              </a:rPr>
              <a:t>AHL-EORS系统所使用的图像分类算法是基于深度学习算法的一种。常用的深度学习网络模型主要有如</a:t>
            </a:r>
            <a:r>
              <a:rPr lang="zh-CN" sz="2800" dirty="0">
                <a:solidFill>
                  <a:srgbClr val="FF0000"/>
                </a:solidFill>
                <a:uFillTx/>
                <a:latin typeface="Times New Roman" panose="02020603050405020304" pitchFamily="18" charset="0"/>
                <a:ea typeface="宋体" panose="02010600030101010101" pitchFamily="2" charset="-122"/>
                <a:cs typeface="宋体" panose="02010600030101010101" pitchFamily="2" charset="-122"/>
              </a:rPr>
              <a:t>深度置信网络</a:t>
            </a:r>
            <a:r>
              <a:rPr lang="zh-CN" sz="2800" dirty="0">
                <a:solidFill>
                  <a:schemeClr val="bg1"/>
                </a:solidFill>
                <a:uFillTx/>
                <a:latin typeface="Times New Roman" panose="02020603050405020304" pitchFamily="18" charset="0"/>
                <a:ea typeface="宋体" panose="02010600030101010101" pitchFamily="2" charset="-122"/>
                <a:cs typeface="宋体" panose="02010600030101010101" pitchFamily="2" charset="-122"/>
              </a:rPr>
              <a:t>（DeepBeliefNetwork，DBN）、</a:t>
            </a:r>
            <a:r>
              <a:rPr lang="zh-CN" sz="2800" dirty="0">
                <a:solidFill>
                  <a:srgbClr val="FF0000"/>
                </a:solidFill>
                <a:uFillTx/>
                <a:latin typeface="Times New Roman" panose="02020603050405020304" pitchFamily="18" charset="0"/>
                <a:ea typeface="宋体" panose="02010600030101010101" pitchFamily="2" charset="-122"/>
                <a:cs typeface="宋体" panose="02010600030101010101" pitchFamily="2" charset="-122"/>
              </a:rPr>
              <a:t>层叠自动去噪编码机</a:t>
            </a:r>
            <a:r>
              <a:rPr lang="zh-CN" sz="2800" dirty="0">
                <a:solidFill>
                  <a:schemeClr val="bg1"/>
                </a:solidFill>
                <a:uFillTx/>
                <a:latin typeface="Times New Roman" panose="02020603050405020304" pitchFamily="18" charset="0"/>
                <a:ea typeface="宋体" panose="02010600030101010101" pitchFamily="2" charset="-122"/>
                <a:cs typeface="宋体" panose="02010600030101010101" pitchFamily="2" charset="-122"/>
              </a:rPr>
              <a:t>（StackedDeoisingAutoencoders，SDA）、</a:t>
            </a:r>
            <a:r>
              <a:rPr lang="zh-CN" sz="2800" dirty="0">
                <a:solidFill>
                  <a:srgbClr val="FF0000"/>
                </a:solidFill>
                <a:uFillTx/>
                <a:latin typeface="Times New Roman" panose="02020603050405020304" pitchFamily="18" charset="0"/>
                <a:ea typeface="宋体" panose="02010600030101010101" pitchFamily="2" charset="-122"/>
                <a:cs typeface="宋体" panose="02010600030101010101" pitchFamily="2" charset="-122"/>
              </a:rPr>
              <a:t>卷积神经网络</a:t>
            </a:r>
            <a:r>
              <a:rPr lang="zh-CN" sz="2800" dirty="0">
                <a:solidFill>
                  <a:schemeClr val="bg1"/>
                </a:solidFill>
                <a:uFillTx/>
                <a:latin typeface="Times New Roman" panose="02020603050405020304" pitchFamily="18" charset="0"/>
                <a:ea typeface="宋体" panose="02010600030101010101" pitchFamily="2" charset="-122"/>
                <a:cs typeface="宋体" panose="02010600030101010101" pitchFamily="2" charset="-122"/>
              </a:rPr>
              <a:t>（Convolutional Neural Network,CNN）都已经应用在日常生活与工业生产的各个场景，如无人驾驶、自然语言处理、人脸识别。其中，卷积神经网络由于</a:t>
            </a:r>
            <a:r>
              <a:rPr lang="zh-CN" altLang="en-US" sz="2800" dirty="0">
                <a:solidFill>
                  <a:schemeClr val="bg1"/>
                </a:solidFill>
                <a:latin typeface="Times New Roman" panose="02020603050405020304" pitchFamily="18" charset="0"/>
                <a:ea typeface="宋体" panose="02010600030101010101" pitchFamily="2" charset="-122"/>
                <a:cs typeface="宋体" panose="02010600030101010101" pitchFamily="2" charset="-122"/>
              </a:rPr>
              <a:t>具有</a:t>
            </a:r>
            <a:r>
              <a:rPr lang="zh-CN" sz="2800" dirty="0">
                <a:solidFill>
                  <a:schemeClr val="bg1"/>
                </a:solidFill>
                <a:uFillTx/>
                <a:latin typeface="Times New Roman" panose="02020603050405020304" pitchFamily="18" charset="0"/>
                <a:ea typeface="宋体" panose="02010600030101010101" pitchFamily="2" charset="-122"/>
                <a:cs typeface="宋体" panose="02010600030101010101" pitchFamily="2" charset="-122"/>
              </a:rPr>
              <a:t>权值共享特征，对图像数据的处理效率更高，因此本系统选用的NCP线性神经网络模型运用到了卷积神经网络。</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8" name="圆角矩形 7"/>
          <p:cNvSpPr/>
          <p:nvPr/>
        </p:nvSpPr>
        <p:spPr bwMode="auto">
          <a:xfrm>
            <a:off x="407635" y="1340770"/>
            <a:ext cx="1143571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7.4 </a:t>
            </a:r>
            <a:r>
              <a:rPr lang="zh-CN" altLang="en-US" sz="3600" b="0" dirty="0">
                <a:solidFill>
                  <a:schemeClr val="accent6"/>
                </a:solidFill>
                <a:latin typeface="+mn-lt"/>
                <a:ea typeface="黑体" panose="02010609060101010101" pitchFamily="49" charset="-122"/>
                <a:sym typeface="+mn-ea"/>
              </a:rPr>
              <a:t>初步理解AHL-EORS的基本原理</a:t>
            </a:r>
            <a:r>
              <a:rPr lang="zh-CN" altLang="en-US" sz="3600" b="0" dirty="0">
                <a:solidFill>
                  <a:srgbClr val="FF0000"/>
                </a:solidFill>
                <a:latin typeface="+mn-lt"/>
                <a:ea typeface="黑体" panose="02010609060101010101" pitchFamily="49" charset="-122"/>
                <a:sym typeface="+mn-ea"/>
              </a:rPr>
              <a:t>（难点）</a:t>
            </a:r>
          </a:p>
        </p:txBody>
      </p:sp>
      <p:sp>
        <p:nvSpPr>
          <p:cNvPr id="3" name="灯片编号占位符 2">
            <a:extLst>
              <a:ext uri="{FF2B5EF4-FFF2-40B4-BE49-F238E27FC236}">
                <a16:creationId xmlns:a16="http://schemas.microsoft.com/office/drawing/2014/main" id="{74F051E9-03AE-CA8C-3415-7EA8F3C8F9CC}"/>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32</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79048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23392" y="1412776"/>
            <a:ext cx="10924401"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sz="2800" b="0" kern="100" dirty="0">
                <a:latin typeface="黑体" panose="02010609060101010101" pitchFamily="49" charset="-122"/>
                <a:ea typeface="黑体" panose="02010609060101010101" pitchFamily="49" charset="-122"/>
                <a:cs typeface="黑体" panose="02010609060101010101" pitchFamily="49" charset="-122"/>
              </a:rPr>
              <a:t>7.4.1 </a:t>
            </a:r>
            <a:r>
              <a:rPr lang="zh-CN" altLang="en-US" sz="2800" b="0" kern="100" dirty="0">
                <a:latin typeface="黑体" panose="02010609060101010101" pitchFamily="49" charset="-122"/>
                <a:ea typeface="黑体" panose="02010609060101010101" pitchFamily="49" charset="-122"/>
                <a:cs typeface="黑体" panose="02010609060101010101" pitchFamily="49" charset="-122"/>
              </a:rPr>
              <a:t>卷积神经网的技术特点</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1" name="圆角矩形 10"/>
          <p:cNvSpPr/>
          <p:nvPr/>
        </p:nvSpPr>
        <p:spPr bwMode="auto">
          <a:xfrm>
            <a:off x="644209" y="2502219"/>
            <a:ext cx="10903585" cy="294300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传统的人工神经网络</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中相邻的两层网络的每个神经元节点之间都是通过</a:t>
            </a:r>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全连接</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的方式互相连接的，在处理图像等数据量较大类型的数据输入时，往往会</a:t>
            </a:r>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消耗更多的计算与存储资源</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，并且过多的参数也会造成模型的</a:t>
            </a:r>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过拟合</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，并</a:t>
            </a:r>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不符合人类的认知特性</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，人类往往是通过比较物体中固有的特征与其他物体的不同来进行物体分类，并非学习物体的所有特征。</a:t>
            </a:r>
          </a:p>
        </p:txBody>
      </p:sp>
      <p:sp>
        <p:nvSpPr>
          <p:cNvPr id="3" name="灯片编号占位符 2">
            <a:extLst>
              <a:ext uri="{FF2B5EF4-FFF2-40B4-BE49-F238E27FC236}">
                <a16:creationId xmlns:a16="http://schemas.microsoft.com/office/drawing/2014/main" id="{97E27CAB-91C2-979A-3FDF-A358ACBA545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33</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482432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515163" y="2132856"/>
            <a:ext cx="11053445" cy="389889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卷积神经网络</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所具有的</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局部感知</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权值共享</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池化操作</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等众多优良特性便解决了这一问题。卷积网络通过卷积核与图像进行卷积的方式</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实现</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了不同神经元之间的</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权值共享</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降低了网络参数数量</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的同时也</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降低了网络计算量</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池化操作</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的引入也使得卷积神经网络具有了一定的</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平移不变性</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以及</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变换不变性</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，提升了网络的</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泛化能力</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。因此卷积神经网络具备了</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更强大的鲁棒性与容错能力</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，对大量信息特征的处理性能高于一般的全连接神经网络，所以将卷积神经网络应用在对图像分类的应用中是非常合适的。</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515163" y="1200121"/>
            <a:ext cx="1105344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sz="2800" b="0" kern="100" dirty="0">
                <a:latin typeface="黑体" panose="02010609060101010101" pitchFamily="49" charset="-122"/>
                <a:ea typeface="黑体" panose="02010609060101010101" pitchFamily="49" charset="-122"/>
                <a:cs typeface="黑体" panose="02010609060101010101" pitchFamily="49" charset="-122"/>
              </a:rPr>
              <a:t>7.4.1 </a:t>
            </a:r>
            <a:r>
              <a:rPr lang="zh-CN" altLang="en-US" sz="2800" b="0" kern="100" dirty="0">
                <a:latin typeface="黑体" panose="02010609060101010101" pitchFamily="49" charset="-122"/>
                <a:ea typeface="黑体" panose="02010609060101010101" pitchFamily="49" charset="-122"/>
                <a:cs typeface="黑体" panose="02010609060101010101" pitchFamily="49" charset="-122"/>
              </a:rPr>
              <a:t>卷积神经网的技术特点</a:t>
            </a:r>
          </a:p>
        </p:txBody>
      </p:sp>
      <p:sp>
        <p:nvSpPr>
          <p:cNvPr id="3" name="灯片编号占位符 2">
            <a:extLst>
              <a:ext uri="{FF2B5EF4-FFF2-40B4-BE49-F238E27FC236}">
                <a16:creationId xmlns:a16="http://schemas.microsoft.com/office/drawing/2014/main" id="{4BC9AF3E-E2E0-1044-A78E-E6264F1C299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34</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693313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910906" y="1057178"/>
            <a:ext cx="10370185"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7.4.2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卷积神经网络原理</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（了解）</a:t>
            </a:r>
          </a:p>
        </p:txBody>
      </p:sp>
      <p:sp>
        <p:nvSpPr>
          <p:cNvPr id="11" name="圆角矩形 10"/>
          <p:cNvSpPr/>
          <p:nvPr/>
        </p:nvSpPr>
        <p:spPr bwMode="auto">
          <a:xfrm>
            <a:off x="910907" y="1786000"/>
            <a:ext cx="10370185" cy="151085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从数学角度</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，最基本的卷积神经网络包含</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卷积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激活</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池化</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三个组成部分，如</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下图</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所示。如果将CNN应用于图像分类，则输出结果是输入图像的高级特征的集合。</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grpSp>
        <p:nvGrpSpPr>
          <p:cNvPr id="3" name="组合 2"/>
          <p:cNvGrpSpPr/>
          <p:nvPr/>
        </p:nvGrpSpPr>
        <p:grpSpPr>
          <a:xfrm>
            <a:off x="2783632" y="3561149"/>
            <a:ext cx="5975990" cy="3009941"/>
            <a:chOff x="2683" y="4945"/>
            <a:chExt cx="10546" cy="5674"/>
          </a:xfrm>
        </p:grpSpPr>
        <p:sp>
          <p:nvSpPr>
            <p:cNvPr id="2" name="矩形 1"/>
            <p:cNvSpPr/>
            <p:nvPr/>
          </p:nvSpPr>
          <p:spPr>
            <a:xfrm>
              <a:off x="2683" y="4945"/>
              <a:ext cx="10546" cy="5559"/>
            </a:xfrm>
            <a:prstGeom prst="rect">
              <a:avLst/>
            </a:prstGeom>
            <a:solidFill>
              <a:schemeClr val="bg1"/>
            </a:solidFill>
            <a:ln w="9525" cap="flat" cmpd="sng" algn="ctr">
              <a:solidFill>
                <a:schemeClr val="bg1"/>
              </a:solid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p:spPr>
          <p:txBody>
            <a:bodyPr vert="horz" wrap="none" lIns="91440" tIns="45720" rIns="91440" bIns="45720" numCol="1" rtlCol="0" anchor="t" anchorCtr="0" compatLnSpc="1"/>
            <a:lstStyle/>
            <a:p>
              <a:endParaRPr lang="zh-CN" altLang="en-US" sz="3200" b="0" dirty="0">
                <a:solidFill>
                  <a:schemeClr val="accent2"/>
                </a:solidFill>
                <a:latin typeface="+mn-lt"/>
              </a:endParaRPr>
            </a:p>
          </p:txBody>
        </p:sp>
        <p:pic>
          <p:nvPicPr>
            <p:cNvPr id="491"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4" y="4945"/>
              <a:ext cx="9577" cy="5674"/>
            </a:xfrm>
            <a:prstGeom prst="rect">
              <a:avLst/>
            </a:prstGeom>
          </p:spPr>
        </p:pic>
      </p:grpSp>
      <p:sp>
        <p:nvSpPr>
          <p:cNvPr id="5" name="灯片编号占位符 4">
            <a:extLst>
              <a:ext uri="{FF2B5EF4-FFF2-40B4-BE49-F238E27FC236}">
                <a16:creationId xmlns:a16="http://schemas.microsoft.com/office/drawing/2014/main" id="{C9458847-7E40-A261-95DA-017CF7A94961}"/>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35</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9122838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70535" y="1720239"/>
            <a:ext cx="11250930"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1</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．卷积</a:t>
            </a: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从数学角度来说，卷积是通过两个函数h和g生成第三个函数的一种</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数学算子</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函数h与g经过翻转和平移的重叠部分函数值乘积对重叠长度的积分</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指的是函数的翻转，从g</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变成g</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这个过程</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即平移求积分，</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连续情况下指的是对两个函数的乘积求积分，离散情况下就是加权求和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34201" y="317939"/>
            <a:ext cx="12192000" cy="745236"/>
          </a:xfrm>
          <a:prstGeom prst="rect">
            <a:avLst/>
          </a:prstGeom>
        </p:spPr>
      </p:pic>
      <p:sp>
        <p:nvSpPr>
          <p:cNvPr id="3" name="灯片编号占位符 2">
            <a:extLst>
              <a:ext uri="{FF2B5EF4-FFF2-40B4-BE49-F238E27FC236}">
                <a16:creationId xmlns:a16="http://schemas.microsoft.com/office/drawing/2014/main" id="{69D0A5F5-2EC9-1EFC-F8CD-C4415540BCF6}"/>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36</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6379157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mc:AlternateContent xmlns:mc="http://schemas.openxmlformats.org/markup-compatibility/2006">
        <mc:Choice xmlns:a14="http://schemas.microsoft.com/office/drawing/2010/main" Requires="a14">
          <p:sp>
            <p:nvSpPr>
              <p:cNvPr id="2" name="圆角矩形 1"/>
              <p:cNvSpPr/>
              <p:nvPr/>
            </p:nvSpPr>
            <p:spPr bwMode="auto">
              <a:xfrm>
                <a:off x="379397" y="1104154"/>
                <a:ext cx="11405235" cy="542119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eaLnBrk="1" latinLnBrk="0" hangingPunct="1">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800" dirty="0">
                    <a:solidFill>
                      <a:schemeClr val="bg1"/>
                    </a:solidFill>
                    <a:latin typeface="Times New Roman" panose="02020603050405020304" pitchFamily="18" charset="0"/>
                    <a:ea typeface="宋体" panose="02010600030101010101" pitchFamily="2" charset="-122"/>
                    <a:cs typeface="+mn-lt"/>
                  </a:rPr>
                  <a:t>在图像处理中，卷积核的一般数学表现形式为P×Q大小的矩阵（P&lt;M，Q&lt;N）。设卷积核中第i个元素为</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𝒖</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𝒊</m:t>
                        </m:r>
                      </m:sub>
                    </m:sSub>
                  </m:oMath>
                </a14:m>
                <a:r>
                  <a:rPr lang="en-US" altLang="zh-CN" sz="2800" dirty="0">
                    <a:solidFill>
                      <a:schemeClr val="bg1"/>
                    </a:solidFill>
                    <a:latin typeface="Times New Roman" panose="02020603050405020304" pitchFamily="18" charset="0"/>
                    <a:ea typeface="宋体" panose="02010600030101010101" pitchFamily="2" charset="-122"/>
                    <a:cs typeface="+mn-lt"/>
                  </a:rPr>
                  <a:t>，输入图像矩阵区域的第i个元素为</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𝒗</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𝒊</m:t>
                        </m:r>
                      </m:sub>
                    </m:sSub>
                  </m:oMath>
                </a14:m>
                <a:r>
                  <a:rPr lang="en-US" altLang="zh-CN" sz="2800" dirty="0">
                    <a:solidFill>
                      <a:schemeClr val="bg1"/>
                    </a:solidFill>
                    <a:latin typeface="Times New Roman" panose="02020603050405020304" pitchFamily="18" charset="0"/>
                    <a:ea typeface="宋体" panose="02010600030101010101" pitchFamily="2" charset="-122"/>
                    <a:cs typeface="+mn-lt"/>
                  </a:rPr>
                  <a:t>，卷积得到的输出矩阵中第x行中第y列元素为，那么我们可以得出计算公式：</a:t>
                </a:r>
              </a:p>
              <a:p>
                <a:pPr indent="266700" algn="just">
                  <a:spcAft>
                    <a:spcPts val="0"/>
                  </a:spcAft>
                </a:pPr>
                <a14:m>
                  <m:oMathPara xmlns:m="http://schemas.openxmlformats.org/officeDocument/2006/math">
                    <m:oMathParaPr>
                      <m:jc m:val="centerGroup"/>
                    </m:oMathParaPr>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𝒄𝒐𝒏𝒗</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𝒙</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𝒚</m:t>
                          </m:r>
                        </m:sub>
                      </m:s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nary>
                        <m:naryPr>
                          <m:chr m:val="∑"/>
                          <m:limLoc m:val="undOv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naryPr>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𝒊</m:t>
                          </m:r>
                        </m:sub>
                        <m:sup>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𝑷𝑸</m:t>
                          </m:r>
                        </m:sup>
                        <m:e>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𝒖</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𝒊</m:t>
                              </m:r>
                            </m:sub>
                          </m:sSub>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𝒗</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𝒊</m:t>
                              </m:r>
                            </m:sub>
                          </m:sSub>
                        </m:e>
                      </m:nary>
                    </m:oMath>
                  </m:oMathPara>
                </a14:m>
                <a:endParaRPr lang="en-US" altLang="zh-CN" sz="2800" dirty="0">
                  <a:solidFill>
                    <a:schemeClr val="bg1"/>
                  </a:solidFill>
                  <a:latin typeface="+mn-lt"/>
                  <a:ea typeface="宋体" panose="02010600030101010101" pitchFamily="2" charset="-122"/>
                  <a:cs typeface="+mn-lt"/>
                </a:endParaRPr>
              </a:p>
            </p:txBody>
          </p:sp>
        </mc:Choice>
        <mc:Fallback>
          <p:sp>
            <p:nvSpPr>
              <p:cNvPr id="2" name="圆角矩形 1"/>
              <p:cNvSpPr>
                <a:spLocks noRot="1" noChangeAspect="1" noMove="1" noResize="1" noEditPoints="1" noAdjustHandles="1" noChangeArrowheads="1" noChangeShapeType="1" noTextEdit="1"/>
              </p:cNvSpPr>
              <p:nvPr/>
            </p:nvSpPr>
            <p:spPr bwMode="auto">
              <a:xfrm>
                <a:off x="379397" y="1104154"/>
                <a:ext cx="11405235" cy="5421190"/>
              </a:xfrm>
              <a:prstGeom prst="roundRect">
                <a:avLst/>
              </a:prstGeom>
              <a:blipFill>
                <a:blip r:embed="rId4"/>
                <a:stretch>
                  <a:fillRect/>
                </a:stretch>
              </a:blip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a:lstStyle/>
              <a:p>
                <a:r>
                  <a:rPr lang="zh-CN" altLang="en-US">
                    <a:noFill/>
                  </a:rPr>
                  <a:t> </a:t>
                </a:r>
              </a:p>
            </p:txBody>
          </p:sp>
        </mc:Fallback>
      </mc:AlternateContent>
      <p:grpSp>
        <p:nvGrpSpPr>
          <p:cNvPr id="3" name="组合 2"/>
          <p:cNvGrpSpPr/>
          <p:nvPr/>
        </p:nvGrpSpPr>
        <p:grpSpPr>
          <a:xfrm>
            <a:off x="2576628" y="4485600"/>
            <a:ext cx="7010772" cy="1823720"/>
            <a:chOff x="2116" y="1697"/>
            <a:chExt cx="13040" cy="5442"/>
          </a:xfrm>
        </p:grpSpPr>
        <p:sp>
          <p:nvSpPr>
            <p:cNvPr id="4" name="矩形 3"/>
            <p:cNvSpPr/>
            <p:nvPr/>
          </p:nvSpPr>
          <p:spPr>
            <a:xfrm>
              <a:off x="2116" y="1697"/>
              <a:ext cx="13041" cy="5443"/>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p:spPr>
          <p:txBody>
            <a:bodyPr vert="horz" wrap="none" lIns="91440" tIns="45720" rIns="91440" bIns="45720" numCol="1" rtlCol="0" anchor="t" anchorCtr="0" compatLnSpc="1"/>
            <a:lstStyle/>
            <a:p>
              <a:endParaRPr lang="zh-CN" altLang="en-US" sz="3200" b="0" dirty="0">
                <a:solidFill>
                  <a:schemeClr val="accent2"/>
                </a:solidFill>
                <a:latin typeface="+mn-lt"/>
              </a:endParaRPr>
            </a:p>
          </p:txBody>
        </p:sp>
        <p:pic>
          <p:nvPicPr>
            <p:cNvPr id="501"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96" y="2111"/>
              <a:ext cx="11543" cy="4336"/>
            </a:xfrm>
            <a:prstGeom prst="rect">
              <a:avLst/>
            </a:prstGeom>
          </p:spPr>
        </p:pic>
      </p:grpSp>
      <p:sp>
        <p:nvSpPr>
          <p:cNvPr id="8" name="灯片编号占位符 7">
            <a:extLst>
              <a:ext uri="{FF2B5EF4-FFF2-40B4-BE49-F238E27FC236}">
                <a16:creationId xmlns:a16="http://schemas.microsoft.com/office/drawing/2014/main" id="{8388BBE7-FA9A-9197-2F92-DE226FF4A33A}"/>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37</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719758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598770" y="1700530"/>
            <a:ext cx="10995660" cy="342145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hangingPunct="1">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mn-lt"/>
              </a:rPr>
              <a:t>    </a:t>
            </a:r>
            <a:r>
              <a:rPr lang="zh-CN" altLang="en-US" sz="2800" dirty="0">
                <a:solidFill>
                  <a:schemeClr val="bg1"/>
                </a:solidFill>
                <a:latin typeface="Times New Roman" panose="02020603050405020304" pitchFamily="18" charset="0"/>
                <a:ea typeface="宋体" panose="02010600030101010101" pitchFamily="2" charset="-122"/>
                <a:cs typeface="+mn-lt"/>
              </a:rPr>
              <a:t>卷积核在对整个图像滑动进行卷积处理时，每经过一个图像区域得到的值越高，则该区域与卷积核检测的特定特征相关度越高。而想要得到需求的图像特征，如何选用</a:t>
            </a:r>
            <a:r>
              <a:rPr lang="zh-CN" altLang="en-US" sz="2800" dirty="0">
                <a:solidFill>
                  <a:srgbClr val="FFFF00"/>
                </a:solidFill>
                <a:latin typeface="Times New Roman" panose="02020603050405020304" pitchFamily="18" charset="0"/>
                <a:ea typeface="宋体" panose="02010600030101010101" pitchFamily="2" charset="-122"/>
                <a:cs typeface="+mn-lt"/>
              </a:rPr>
              <a:t>合适的卷积核</a:t>
            </a:r>
            <a:r>
              <a:rPr lang="zh-CN" altLang="en-US" sz="2800" dirty="0">
                <a:solidFill>
                  <a:schemeClr val="bg1"/>
                </a:solidFill>
                <a:latin typeface="Times New Roman" panose="02020603050405020304" pitchFamily="18" charset="0"/>
                <a:ea typeface="宋体" panose="02010600030101010101" pitchFamily="2" charset="-122"/>
                <a:cs typeface="+mn-lt"/>
              </a:rPr>
              <a:t>是个十分关键的问题。一方面是</a:t>
            </a:r>
            <a:r>
              <a:rPr lang="zh-CN" altLang="en-US" sz="2800" dirty="0">
                <a:solidFill>
                  <a:srgbClr val="FFFF00"/>
                </a:solidFill>
                <a:latin typeface="Times New Roman" panose="02020603050405020304" pitchFamily="18" charset="0"/>
                <a:ea typeface="宋体" panose="02010600030101010101" pitchFamily="2" charset="-122"/>
                <a:cs typeface="+mn-lt"/>
              </a:rPr>
              <a:t>根据需要</a:t>
            </a:r>
            <a:r>
              <a:rPr lang="zh-CN" altLang="en-US" sz="2800" dirty="0">
                <a:solidFill>
                  <a:schemeClr val="bg1"/>
                </a:solidFill>
                <a:latin typeface="Times New Roman" panose="02020603050405020304" pitchFamily="18" charset="0"/>
                <a:ea typeface="宋体" panose="02010600030101010101" pitchFamily="2" charset="-122"/>
                <a:cs typeface="+mn-lt"/>
              </a:rPr>
              <a:t>选择特定的卷积核，不同的卷积核可以实现</a:t>
            </a:r>
            <a:r>
              <a:rPr lang="zh-CN" altLang="en-US" sz="2800" dirty="0">
                <a:solidFill>
                  <a:srgbClr val="FFFF00"/>
                </a:solidFill>
                <a:latin typeface="Times New Roman" panose="02020603050405020304" pitchFamily="18" charset="0"/>
                <a:ea typeface="宋体" panose="02010600030101010101" pitchFamily="2" charset="-122"/>
                <a:cs typeface="+mn-lt"/>
              </a:rPr>
              <a:t>不同的检测效果。</a:t>
            </a:r>
            <a:r>
              <a:rPr lang="zh-CN" altLang="en-US" sz="2800" dirty="0">
                <a:solidFill>
                  <a:schemeClr val="bg1"/>
                </a:solidFill>
                <a:latin typeface="Times New Roman" panose="02020603050405020304" pitchFamily="18" charset="0"/>
                <a:ea typeface="宋体" panose="02010600030101010101" pitchFamily="2" charset="-122"/>
                <a:cs typeface="+mn-lt"/>
              </a:rPr>
              <a:t>通过在训练过程中不断更新每一个卷积核的参数来调整卷积核的所有参数，使得提取的图像特征更接近我们需求。</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3" name="灯片编号占位符 2">
            <a:extLst>
              <a:ext uri="{FF2B5EF4-FFF2-40B4-BE49-F238E27FC236}">
                <a16:creationId xmlns:a16="http://schemas.microsoft.com/office/drawing/2014/main" id="{3B82A34E-43FB-1F2D-4B40-5B8D7DDA0AF2}"/>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38</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32352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35360" y="2279015"/>
            <a:ext cx="11471359" cy="389851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latinLnBrk="0" hangingPunct="1"/>
            <a:r>
              <a:rPr lang="en-US" altLang="zh-CN" sz="2800" dirty="0">
                <a:solidFill>
                  <a:srgbClr val="FFFF00"/>
                </a:solidFill>
                <a:latin typeface="黑体" panose="02010609060101010101" pitchFamily="49" charset="-122"/>
                <a:ea typeface="黑体" panose="02010609060101010101" pitchFamily="49" charset="-122"/>
                <a:cs typeface="+mn-lt"/>
              </a:rPr>
              <a:t>   2．物体认知系统 </a:t>
            </a:r>
            <a:r>
              <a:rPr lang="en-US" altLang="zh-CN" sz="2800" dirty="0">
                <a:solidFill>
                  <a:schemeClr val="bg1"/>
                </a:solidFill>
                <a:latin typeface="黑体" panose="02010609060101010101" pitchFamily="49" charset="-122"/>
                <a:ea typeface="黑体" panose="02010609060101010101" pitchFamily="49" charset="-122"/>
                <a:cs typeface="+mn-lt"/>
              </a:rPr>
              <a:t>   </a:t>
            </a:r>
          </a:p>
          <a:p>
            <a:pPr indent="266700" algn="just" latinLnBrk="0" hangingPunct="1"/>
            <a:r>
              <a:rPr lang="en-US" altLang="zh-CN" sz="2800" dirty="0">
                <a:solidFill>
                  <a:schemeClr val="bg1"/>
                </a:solidFill>
                <a:latin typeface="宋体" panose="02010600030101010101" pitchFamily="2" charset="-122"/>
                <a:ea typeface="宋体" panose="02010600030101010101" pitchFamily="2" charset="-122"/>
                <a:cs typeface="+mn-lt"/>
              </a:rPr>
              <a:t>   </a:t>
            </a:r>
            <a:r>
              <a:rPr lang="zh-CN" altLang="en-US" sz="2800" dirty="0">
                <a:solidFill>
                  <a:schemeClr val="bg1"/>
                </a:solidFill>
                <a:latin typeface="宋体" panose="02010600030101010101" pitchFamily="2" charset="-122"/>
                <a:ea typeface="宋体" panose="02010600030101010101" pitchFamily="2" charset="-122"/>
                <a:cs typeface="+mn-lt"/>
              </a:rPr>
              <a:t>基于图像识别的</a:t>
            </a:r>
            <a:r>
              <a:rPr lang="zh-CN" altLang="en-US" sz="2800" dirty="0">
                <a:solidFill>
                  <a:srgbClr val="FFFF00"/>
                </a:solidFill>
                <a:latin typeface="宋体" panose="02010600030101010101" pitchFamily="2" charset="-122"/>
                <a:ea typeface="宋体" panose="02010600030101010101" pitchFamily="2" charset="-122"/>
                <a:cs typeface="+mn-lt"/>
              </a:rPr>
              <a:t>嵌入式物体认知系统</a:t>
            </a:r>
            <a:r>
              <a:rPr lang="zh-CN" altLang="en-US" sz="2800" dirty="0">
                <a:solidFill>
                  <a:schemeClr val="bg1"/>
                </a:solidFill>
                <a:latin typeface="宋体" panose="02010600030101010101" pitchFamily="2" charset="-122"/>
                <a:ea typeface="宋体" panose="02010600030101010101" pitchFamily="2" charset="-122"/>
                <a:cs typeface="+mn-lt"/>
              </a:rPr>
              <a:t>（Embedded Object Recognition System，EORS）是利用嵌入式计算机</a:t>
            </a:r>
            <a:r>
              <a:rPr lang="zh-CN" altLang="en-US" sz="2800" dirty="0">
                <a:solidFill>
                  <a:srgbClr val="FFFF00"/>
                </a:solidFill>
                <a:latin typeface="宋体" panose="02010600030101010101" pitchFamily="2" charset="-122"/>
                <a:ea typeface="宋体" panose="02010600030101010101" pitchFamily="2" charset="-122"/>
                <a:cs typeface="+mn-lt"/>
              </a:rPr>
              <a:t>通过摄像头采集物体图像</a:t>
            </a:r>
            <a:r>
              <a:rPr lang="zh-CN" altLang="en-US" sz="2800" dirty="0">
                <a:solidFill>
                  <a:schemeClr val="bg1"/>
                </a:solidFill>
                <a:latin typeface="宋体" panose="02010600030101010101" pitchFamily="2" charset="-122"/>
                <a:ea typeface="宋体" panose="02010600030101010101" pitchFamily="2" charset="-122"/>
                <a:cs typeface="+mn-lt"/>
              </a:rPr>
              <a:t>，</a:t>
            </a:r>
            <a:r>
              <a:rPr lang="zh-CN" altLang="en-US" sz="2800" dirty="0">
                <a:solidFill>
                  <a:srgbClr val="FFFF00"/>
                </a:solidFill>
                <a:latin typeface="宋体" panose="02010600030101010101" pitchFamily="2" charset="-122"/>
                <a:ea typeface="宋体" panose="02010600030101010101" pitchFamily="2" charset="-122"/>
                <a:cs typeface="+mn-lt"/>
              </a:rPr>
              <a:t>利用图像识别相关算法进行训练、标记</a:t>
            </a:r>
            <a:r>
              <a:rPr lang="zh-CN" altLang="en-US" sz="2800" dirty="0">
                <a:solidFill>
                  <a:schemeClr val="bg1"/>
                </a:solidFill>
                <a:latin typeface="宋体" panose="02010600030101010101" pitchFamily="2" charset="-122"/>
                <a:ea typeface="宋体" panose="02010600030101010101" pitchFamily="2" charset="-122"/>
                <a:cs typeface="+mn-lt"/>
              </a:rPr>
              <a:t>，训练完成后，可进行</a:t>
            </a:r>
            <a:r>
              <a:rPr lang="zh-CN" altLang="en-US" sz="2800" dirty="0">
                <a:solidFill>
                  <a:srgbClr val="FFFF00"/>
                </a:solidFill>
                <a:latin typeface="宋体" panose="02010600030101010101" pitchFamily="2" charset="-122"/>
                <a:ea typeface="宋体" panose="02010600030101010101" pitchFamily="2" charset="-122"/>
                <a:cs typeface="+mn-lt"/>
              </a:rPr>
              <a:t>推理完成对图像的识别</a:t>
            </a:r>
            <a:r>
              <a:rPr lang="zh-CN" altLang="en-US" sz="2800" dirty="0">
                <a:solidFill>
                  <a:schemeClr val="bg1"/>
                </a:solidFill>
                <a:latin typeface="宋体" panose="02010600030101010101" pitchFamily="2" charset="-122"/>
                <a:ea typeface="宋体" panose="02010600030101010101" pitchFamily="2" charset="-122"/>
                <a:cs typeface="+mn-lt"/>
              </a:rPr>
              <a:t>。苏州大学嵌入式人工智能与物联网试验室利用</a:t>
            </a:r>
            <a:r>
              <a:rPr lang="en-US" altLang="zh-CN" sz="2800" dirty="0">
                <a:solidFill>
                  <a:srgbClr val="FFFF00"/>
                </a:solidFill>
                <a:latin typeface="宋体" panose="02010600030101010101" pitchFamily="2" charset="-122"/>
                <a:ea typeface="宋体" panose="02010600030101010101" pitchFamily="2" charset="-122"/>
                <a:cs typeface="+mn-lt"/>
              </a:rPr>
              <a:t>D1-H</a:t>
            </a:r>
            <a:r>
              <a:rPr lang="zh-CN" altLang="en-US" sz="2800" dirty="0">
                <a:solidFill>
                  <a:schemeClr val="bg1"/>
                </a:solidFill>
                <a:latin typeface="宋体" panose="02010600030101010101" pitchFamily="2" charset="-122"/>
                <a:ea typeface="宋体" panose="02010600030101010101" pitchFamily="2" charset="-122"/>
                <a:cs typeface="+mn-lt"/>
              </a:rPr>
              <a:t>微控制器，结合</a:t>
            </a:r>
            <a:r>
              <a:rPr lang="zh-CN" altLang="en-US" sz="2800" dirty="0">
                <a:solidFill>
                  <a:srgbClr val="FFFF00"/>
                </a:solidFill>
                <a:latin typeface="宋体" panose="02010600030101010101" pitchFamily="2" charset="-122"/>
                <a:ea typeface="宋体" panose="02010600030101010101" pitchFamily="2" charset="-122"/>
                <a:cs typeface="+mn-lt"/>
              </a:rPr>
              <a:t>RT-Thread</a:t>
            </a:r>
            <a:r>
              <a:rPr lang="zh-CN" altLang="en-US" sz="2800" dirty="0">
                <a:solidFill>
                  <a:schemeClr val="bg1"/>
                </a:solidFill>
                <a:latin typeface="宋体" panose="02010600030101010101" pitchFamily="2" charset="-122"/>
                <a:ea typeface="宋体" panose="02010600030101010101" pitchFamily="2" charset="-122"/>
                <a:cs typeface="+mn-lt"/>
              </a:rPr>
              <a:t>设计了一套原理清晰、价格低廉、简单实用的基于图像识别的嵌入式物体认知系统，命名为</a:t>
            </a:r>
            <a:r>
              <a:rPr lang="zh-CN" altLang="en-US" sz="2800" dirty="0">
                <a:solidFill>
                  <a:srgbClr val="FFFF00"/>
                </a:solidFill>
                <a:latin typeface="宋体" panose="02010600030101010101" pitchFamily="2" charset="-122"/>
                <a:ea typeface="宋体" panose="02010600030101010101" pitchFamily="2" charset="-122"/>
                <a:cs typeface="+mn-lt"/>
              </a:rPr>
              <a:t>AHL-EORS</a:t>
            </a:r>
            <a:r>
              <a:rPr lang="zh-CN" altLang="en-US" sz="2800" dirty="0">
                <a:solidFill>
                  <a:schemeClr val="bg1"/>
                </a:solidFill>
                <a:latin typeface="宋体" panose="02010600030101010101" pitchFamily="2" charset="-122"/>
                <a:ea typeface="宋体" panose="02010600030101010101" pitchFamily="2" charset="-122"/>
                <a:cs typeface="+mn-lt"/>
              </a:rPr>
              <a:t>，可作为人工智能的快速入门系统。</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8" name="圆角矩形 7"/>
          <p:cNvSpPr/>
          <p:nvPr/>
        </p:nvSpPr>
        <p:spPr bwMode="auto">
          <a:xfrm>
            <a:off x="335360" y="1196752"/>
            <a:ext cx="11471359"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7.1</a:t>
            </a:r>
            <a:r>
              <a:rPr sz="3600" b="0" dirty="0">
                <a:solidFill>
                  <a:schemeClr val="accent6"/>
                </a:solidFill>
                <a:latin typeface="+mn-lt"/>
                <a:ea typeface="黑体" panose="02010609060101010101" pitchFamily="49" charset="-122"/>
              </a:rPr>
              <a:t>.1 </a:t>
            </a:r>
            <a:r>
              <a:rPr lang="en-US" altLang="zh-CN" sz="3600" b="0" dirty="0">
                <a:solidFill>
                  <a:schemeClr val="accent6"/>
                </a:solidFill>
                <a:latin typeface="+mn-lt"/>
                <a:ea typeface="黑体" panose="02010609060101010101" pitchFamily="49" charset="-122"/>
                <a:sym typeface="+mn-ea"/>
              </a:rPr>
              <a:t>AHL-EORS</a:t>
            </a:r>
            <a:r>
              <a:rPr lang="zh-CN" altLang="en-US" sz="3600" b="0" dirty="0">
                <a:solidFill>
                  <a:schemeClr val="accent6"/>
                </a:solidFill>
                <a:latin typeface="+mn-lt"/>
                <a:ea typeface="黑体" panose="02010609060101010101" pitchFamily="49" charset="-122"/>
                <a:sym typeface="+mn-ea"/>
              </a:rPr>
              <a:t>概述</a:t>
            </a:r>
            <a:endParaRPr lang="zh-CN" altLang="en-US" sz="3600" b="0" dirty="0">
              <a:solidFill>
                <a:schemeClr val="accent6"/>
              </a:solidFill>
              <a:latin typeface="+mn-lt"/>
              <a:ea typeface="黑体" panose="02010609060101010101" pitchFamily="49" charset="-122"/>
            </a:endParaRPr>
          </a:p>
          <a:p>
            <a:pPr algn="l"/>
            <a:endParaRPr sz="3600" b="0" dirty="0">
              <a:solidFill>
                <a:schemeClr val="accent6"/>
              </a:solidFill>
              <a:latin typeface="+mn-lt"/>
              <a:ea typeface="黑体" panose="02010609060101010101" pitchFamily="49" charset="-122"/>
            </a:endParaRPr>
          </a:p>
        </p:txBody>
      </p:sp>
      <p:sp>
        <p:nvSpPr>
          <p:cNvPr id="3" name="灯片编号占位符 2">
            <a:extLst>
              <a:ext uri="{FF2B5EF4-FFF2-40B4-BE49-F238E27FC236}">
                <a16:creationId xmlns:a16="http://schemas.microsoft.com/office/drawing/2014/main" id="{5014652C-D865-267A-2D86-AD73AC5E2B6A}"/>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5178048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47590" y="260875"/>
            <a:ext cx="12192000" cy="745236"/>
          </a:xfrm>
          <a:prstGeom prst="rect">
            <a:avLst/>
          </a:prstGeom>
        </p:spPr>
      </p:pic>
      <mc:AlternateContent xmlns:mc="http://schemas.openxmlformats.org/markup-compatibility/2006">
        <mc:Choice xmlns:a14="http://schemas.microsoft.com/office/drawing/2010/main" Requires="a14">
          <p:sp>
            <p:nvSpPr>
              <p:cNvPr id="3" name="圆角矩形 2"/>
              <p:cNvSpPr/>
              <p:nvPr/>
            </p:nvSpPr>
            <p:spPr bwMode="auto">
              <a:xfrm>
                <a:off x="263352" y="1239851"/>
                <a:ext cx="11593150"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2</a:t>
                </a:r>
                <a:r>
                  <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．激活</a:t>
                </a:r>
                <a:endPar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latinLnBrk="0" hangingPunct="1">
                  <a:spcAft>
                    <a:spcPts val="0"/>
                  </a:spcAft>
                </a:pPr>
                <a:r>
                  <a:rPr lang="en-US" altLang="zh-CN" sz="2800" dirty="0">
                    <a:solidFill>
                      <a:schemeClr val="bg1"/>
                    </a:solidFill>
                    <a:ea typeface="宋体" panose="02010600030101010101" pitchFamily="2" charset="-122"/>
                  </a:rPr>
                  <a:t>     </a:t>
                </a:r>
                <a:r>
                  <a:rPr lang="zh-CN" altLang="zh-CN" sz="2800" dirty="0">
                    <a:solidFill>
                      <a:schemeClr val="bg1"/>
                    </a:solidFill>
                    <a:latin typeface="Times New Roman" panose="02020603050405020304" pitchFamily="18" charset="0"/>
                    <a:ea typeface="宋体" panose="02010600030101010101" pitchFamily="2" charset="-122"/>
                  </a:rPr>
                  <a:t>在卷积神经网络中，</a:t>
                </a:r>
                <a:r>
                  <a:rPr lang="zh-CN" altLang="zh-CN" sz="2800" dirty="0">
                    <a:solidFill>
                      <a:srgbClr val="FFFF00"/>
                    </a:solidFill>
                    <a:latin typeface="Times New Roman" panose="02020603050405020304" pitchFamily="18" charset="0"/>
                    <a:ea typeface="宋体" panose="02010600030101010101" pitchFamily="2" charset="-122"/>
                  </a:rPr>
                  <a:t>上层节点的输出</a:t>
                </a:r>
                <a:r>
                  <a:rPr lang="zh-CN" altLang="zh-CN" sz="2800" dirty="0">
                    <a:solidFill>
                      <a:schemeClr val="bg1"/>
                    </a:solidFill>
                    <a:latin typeface="Times New Roman" panose="02020603050405020304" pitchFamily="18" charset="0"/>
                    <a:ea typeface="宋体" panose="02010600030101010101" pitchFamily="2" charset="-122"/>
                  </a:rPr>
                  <a:t>和</a:t>
                </a:r>
                <a:r>
                  <a:rPr lang="zh-CN" altLang="zh-CN" sz="2800" dirty="0">
                    <a:solidFill>
                      <a:srgbClr val="FFFF00"/>
                    </a:solidFill>
                    <a:latin typeface="Times New Roman" panose="02020603050405020304" pitchFamily="18" charset="0"/>
                    <a:ea typeface="宋体" panose="02010600030101010101" pitchFamily="2" charset="-122"/>
                  </a:rPr>
                  <a:t>下层节点的输入</a:t>
                </a:r>
                <a:r>
                  <a:rPr lang="zh-CN" altLang="zh-CN" sz="2800" dirty="0">
                    <a:solidFill>
                      <a:schemeClr val="bg1"/>
                    </a:solidFill>
                    <a:latin typeface="Times New Roman" panose="02020603050405020304" pitchFamily="18" charset="0"/>
                    <a:ea typeface="宋体" panose="02010600030101010101" pitchFamily="2" charset="-122"/>
                  </a:rPr>
                  <a:t>之间具有一个</a:t>
                </a:r>
                <a:r>
                  <a:rPr lang="zh-CN" altLang="zh-CN" sz="2800" dirty="0">
                    <a:solidFill>
                      <a:srgbClr val="FFFF00"/>
                    </a:solidFill>
                    <a:latin typeface="Times New Roman" panose="02020603050405020304" pitchFamily="18" charset="0"/>
                    <a:ea typeface="宋体" panose="02010600030101010101" pitchFamily="2" charset="-122"/>
                  </a:rPr>
                  <a:t>函数关系</a:t>
                </a:r>
                <a:r>
                  <a:rPr lang="zh-CN" altLang="zh-CN" sz="2800" dirty="0">
                    <a:solidFill>
                      <a:schemeClr val="bg1"/>
                    </a:solidFill>
                    <a:latin typeface="Times New Roman" panose="02020603050405020304" pitchFamily="18" charset="0"/>
                    <a:ea typeface="宋体" panose="02010600030101010101" pitchFamily="2" charset="-122"/>
                  </a:rPr>
                  <a:t>，这个函数关系称为</a:t>
                </a:r>
                <a:r>
                  <a:rPr lang="zh-CN" altLang="zh-CN" sz="2800" dirty="0">
                    <a:solidFill>
                      <a:srgbClr val="FFFF00"/>
                    </a:solidFill>
                    <a:latin typeface="Times New Roman" panose="02020603050405020304" pitchFamily="18" charset="0"/>
                    <a:ea typeface="宋体" panose="02010600030101010101" pitchFamily="2" charset="-122"/>
                  </a:rPr>
                  <a:t>激活函数</a:t>
                </a:r>
                <a:r>
                  <a:rPr lang="zh-CN" altLang="zh-CN" sz="2800" dirty="0">
                    <a:solidFill>
                      <a:schemeClr val="bg1"/>
                    </a:solidFill>
                    <a:latin typeface="Times New Roman" panose="02020603050405020304" pitchFamily="18" charset="0"/>
                    <a:ea typeface="宋体" panose="02010600030101010101" pitchFamily="2" charset="-122"/>
                  </a:rPr>
                  <a:t>，定义为</a:t>
                </a:r>
                <a14:m>
                  <m:oMath xmlns:m="http://schemas.openxmlformats.org/officeDocument/2006/math">
                    <m:r>
                      <a:rPr lang="en-US" altLang="zh-CN" sz="2800" b="1" i="1" dirty="0" smtClean="0">
                        <a:solidFill>
                          <a:schemeClr val="bg1"/>
                        </a:solidFill>
                        <a:latin typeface="Cambria Math" panose="02040503050406030204" charset="0"/>
                        <a:ea typeface="宋体" panose="02010600030101010101" pitchFamily="2" charset="-122"/>
                        <a:cs typeface="Cambria Math" panose="02040503050406030204" charset="0"/>
                      </a:rPr>
                      <m:t>𝒇</m:t>
                    </m:r>
                    <m:r>
                      <a:rPr lang="en-US" altLang="zh-CN" sz="2800" b="1" i="1" dirty="0" smtClean="0">
                        <a:solidFill>
                          <a:schemeClr val="bg1"/>
                        </a:solidFill>
                        <a:latin typeface="Cambria Math" panose="02040503050406030204" charset="0"/>
                        <a:ea typeface="宋体" panose="02010600030101010101" pitchFamily="2" charset="-122"/>
                        <a:cs typeface="Cambria Math" panose="02040503050406030204" charset="0"/>
                      </a:rPr>
                      <m:t>()</m:t>
                    </m:r>
                  </m:oMath>
                </a14:m>
                <a:r>
                  <a:rPr lang="zh-CN" altLang="zh-CN" sz="2800" dirty="0">
                    <a:solidFill>
                      <a:schemeClr val="bg1"/>
                    </a:solidFill>
                    <a:latin typeface="Times New Roman" panose="02020603050405020304" pitchFamily="18" charset="0"/>
                    <a:ea typeface="宋体" panose="02010600030101010101" pitchFamily="2" charset="-122"/>
                  </a:rPr>
                  <a:t>。激活层通过激活函数把卷积层输出结果做</a:t>
                </a:r>
                <a:r>
                  <a:rPr lang="zh-CN" altLang="zh-CN" sz="2800" dirty="0">
                    <a:solidFill>
                      <a:srgbClr val="FFFF00"/>
                    </a:solidFill>
                    <a:latin typeface="Times New Roman" panose="02020603050405020304" pitchFamily="18" charset="0"/>
                    <a:ea typeface="宋体" panose="02010600030101010101" pitchFamily="2" charset="-122"/>
                  </a:rPr>
                  <a:t>非线性映射</a:t>
                </a:r>
                <a:r>
                  <a:rPr lang="zh-CN" altLang="zh-CN" sz="2800" dirty="0">
                    <a:solidFill>
                      <a:schemeClr val="bg1"/>
                    </a:solidFill>
                    <a:latin typeface="Times New Roman" panose="02020603050405020304" pitchFamily="18" charset="0"/>
                    <a:ea typeface="宋体" panose="02010600030101010101" pitchFamily="2" charset="-122"/>
                  </a:rPr>
                  <a:t>。如果不使用激活函数，那么每一层输出都是上一层输入的线性函数，无论拥有多少层神经网络，输出都是输入的线性组合，这样的效果等同于只有一层的神经网络。</a:t>
                </a:r>
              </a:p>
              <a:p>
                <a:pPr indent="266700" algn="just" latinLnBrk="0" hangingPunct="1">
                  <a:spcAft>
                    <a:spcPts val="0"/>
                  </a:spcAft>
                </a:pPr>
                <a:r>
                  <a:rPr lang="en-US" altLang="zh-CN" sz="2800" dirty="0">
                    <a:solidFill>
                      <a:schemeClr val="bg1"/>
                    </a:solidFill>
                    <a:latin typeface="Times New Roman" panose="02020603050405020304" pitchFamily="18" charset="0"/>
                    <a:ea typeface="宋体" panose="02010600030101010101" pitchFamily="2" charset="-122"/>
                  </a:rPr>
                  <a:t>    卷积神经网络在激活层，通过激活函数的方法，将处理的数据在一个</a:t>
                </a:r>
                <a:r>
                  <a:rPr lang="en-US" altLang="zh-CN" sz="2800" dirty="0">
                    <a:solidFill>
                      <a:srgbClr val="FFFF00"/>
                    </a:solidFill>
                    <a:latin typeface="Times New Roman" panose="02020603050405020304" pitchFamily="18" charset="0"/>
                    <a:ea typeface="宋体" panose="02010600030101010101" pitchFamily="2" charset="-122"/>
                  </a:rPr>
                  <a:t>限制合理的范围</a:t>
                </a:r>
                <a:r>
                  <a:rPr lang="en-US" altLang="zh-CN" sz="2800" dirty="0">
                    <a:solidFill>
                      <a:schemeClr val="bg1"/>
                    </a:solidFill>
                    <a:latin typeface="Times New Roman" panose="02020603050405020304" pitchFamily="18" charset="0"/>
                    <a:ea typeface="宋体" panose="02010600030101010101" pitchFamily="2" charset="-122"/>
                  </a:rPr>
                  <a:t>中，同时</a:t>
                </a:r>
                <a:r>
                  <a:rPr lang="en-US" altLang="zh-CN" sz="2800" dirty="0">
                    <a:solidFill>
                      <a:srgbClr val="FFFF00"/>
                    </a:solidFill>
                    <a:latin typeface="Times New Roman" panose="02020603050405020304" pitchFamily="18" charset="0"/>
                    <a:ea typeface="宋体" panose="02010600030101010101" pitchFamily="2" charset="-122"/>
                  </a:rPr>
                  <a:t>提升数据处理速度</a:t>
                </a:r>
                <a:r>
                  <a:rPr lang="en-US" altLang="zh-CN" sz="2800" dirty="0">
                    <a:solidFill>
                      <a:schemeClr val="bg1"/>
                    </a:solidFill>
                    <a:latin typeface="Times New Roman" panose="02020603050405020304" pitchFamily="18" charset="0"/>
                    <a:ea typeface="宋体" panose="02010600030101010101" pitchFamily="2" charset="-122"/>
                  </a:rPr>
                  <a:t>。激活函数会将输出数值压缩在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dirty="0">
                    <a:solidFill>
                      <a:schemeClr val="bg1"/>
                    </a:solidFill>
                    <a:latin typeface="Times New Roman" panose="02020603050405020304" pitchFamily="18" charset="0"/>
                    <a:ea typeface="宋体" panose="02010600030101010101" pitchFamily="2" charset="-122"/>
                  </a:rPr>
                  <a:t>到</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dirty="0">
                    <a:solidFill>
                      <a:schemeClr val="bg1"/>
                    </a:solidFill>
                    <a:latin typeface="Times New Roman" panose="02020603050405020304" pitchFamily="18" charset="0"/>
                    <a:ea typeface="宋体" panose="02010600030101010101" pitchFamily="2" charset="-122"/>
                  </a:rPr>
                  <a:t>之间，将较大数值变为接近</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dirty="0">
                    <a:solidFill>
                      <a:schemeClr val="bg1"/>
                    </a:solidFill>
                    <a:latin typeface="Times New Roman" panose="02020603050405020304" pitchFamily="18" charset="0"/>
                    <a:ea typeface="宋体" panose="02010600030101010101" pitchFamily="2" charset="-122"/>
                  </a:rPr>
                  <a:t>的数，小的数值变为接近</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dirty="0">
                    <a:solidFill>
                      <a:schemeClr val="bg1"/>
                    </a:solidFill>
                    <a:latin typeface="Times New Roman" panose="02020603050405020304" pitchFamily="18" charset="0"/>
                    <a:ea typeface="宋体" panose="02010600030101010101" pitchFamily="2" charset="-122"/>
                  </a:rPr>
                  <a:t>的数。因此在最后计算每种可能所占比重时，大的数值比重大。</a:t>
                </a:r>
              </a:p>
            </p:txBody>
          </p:sp>
        </mc:Choice>
        <mc:Fallback>
          <p:sp>
            <p:nvSpPr>
              <p:cNvPr id="3" name="圆角矩形 2"/>
              <p:cNvSpPr>
                <a:spLocks noRot="1" noChangeAspect="1" noMove="1" noResize="1" noEditPoints="1" noAdjustHandles="1" noChangeArrowheads="1" noChangeShapeType="1" noTextEdit="1"/>
              </p:cNvSpPr>
              <p:nvPr/>
            </p:nvSpPr>
            <p:spPr bwMode="auto">
              <a:xfrm>
                <a:off x="263352" y="1239851"/>
                <a:ext cx="11593150" cy="4853445"/>
              </a:xfrm>
              <a:prstGeom prst="roundRect">
                <a:avLst/>
              </a:prstGeom>
              <a:blipFill>
                <a:blip r:embed="rId4"/>
                <a:stretch>
                  <a:fillRect r="-1929"/>
                </a:stretch>
              </a:blip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0C46D2F3-A21E-183D-9A6F-D4D7A34936A0}"/>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39</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4927396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47590" y="260875"/>
            <a:ext cx="12192000" cy="745236"/>
          </a:xfrm>
          <a:prstGeom prst="rect">
            <a:avLst/>
          </a:prstGeom>
        </p:spPr>
      </p:pic>
      <mc:AlternateContent xmlns:mc="http://schemas.openxmlformats.org/markup-compatibility/2006">
        <mc:Choice xmlns:a14="http://schemas.microsoft.com/office/drawing/2010/main" Requires="a14">
          <p:sp>
            <p:nvSpPr>
              <p:cNvPr id="3" name="圆角矩形 2"/>
              <p:cNvSpPr/>
              <p:nvPr/>
            </p:nvSpPr>
            <p:spPr bwMode="auto">
              <a:xfrm>
                <a:off x="260905" y="1591768"/>
                <a:ext cx="11595735"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457200" algn="just" eaLnBrk="1" latinLnBrk="0" hangingPunct="1"/>
                <a:r>
                  <a:rPr lang="en-US" altLang="zh-CN" sz="2800" dirty="0">
                    <a:solidFill>
                      <a:schemeClr val="bg1"/>
                    </a:solidFill>
                    <a:latin typeface="Times New Roman" panose="02020603050405020304" pitchFamily="18" charset="0"/>
                    <a:ea typeface="宋体" panose="02010600030101010101" pitchFamily="2" charset="-122"/>
                  </a:rPr>
                  <a:t>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rPr>
                  <a:t>常用的激活函数有</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ReLU、sigmoid、tanh、LeakyReLU</a:t>
                </a:r>
                <a:r>
                  <a:rPr lang="zh-CN" altLang="zh-CN" sz="2800" dirty="0">
                    <a:solidFill>
                      <a:schemeClr val="bg1"/>
                    </a:solidFill>
                    <a:latin typeface="Times New Roman" panose="02020603050405020304" pitchFamily="18" charset="0"/>
                    <a:ea typeface="宋体" panose="02010600030101010101" pitchFamily="2" charset="-122"/>
                  </a:rPr>
                  <a:t>等。相对于其他图像来说，物体识别场景的环境噪声小，层次结构，组成单一，因此本系统采用的激活函数为</a:t>
                </a:r>
                <a:r>
                  <a:rPr lang="zh-CN" altLang="zh-CN" sz="2800" dirty="0">
                    <a:solidFill>
                      <a:srgbClr val="FFFF00"/>
                    </a:solidFill>
                    <a:latin typeface="Times New Roman" panose="02020603050405020304" pitchFamily="18" charset="0"/>
                    <a:ea typeface="宋体" panose="02010600030101010101" pitchFamily="2" charset="-122"/>
                  </a:rPr>
                  <a:t>修正线性单元</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mn-lt"/>
                  </a:rPr>
                  <a:t>The Rectified Linear Unit，ReLU</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rPr>
                  <a:t>，它的特点是</a:t>
                </a:r>
                <a:r>
                  <a:rPr lang="zh-CN" altLang="zh-CN" sz="2800" dirty="0">
                    <a:solidFill>
                      <a:srgbClr val="FFFF00"/>
                    </a:solidFill>
                    <a:latin typeface="Times New Roman" panose="02020603050405020304" pitchFamily="18" charset="0"/>
                    <a:ea typeface="宋体" panose="02010600030101010101" pitchFamily="2" charset="-122"/>
                  </a:rPr>
                  <a:t>收敛快</a:t>
                </a:r>
                <a:r>
                  <a:rPr lang="zh-CN" altLang="zh-CN" sz="2800" dirty="0">
                    <a:solidFill>
                      <a:schemeClr val="bg1"/>
                    </a:solidFill>
                    <a:latin typeface="Times New Roman" panose="02020603050405020304" pitchFamily="18" charset="0"/>
                    <a:ea typeface="宋体" panose="02010600030101010101" pitchFamily="2" charset="-122"/>
                  </a:rPr>
                  <a:t>，</a:t>
                </a:r>
                <a:r>
                  <a:rPr lang="zh-CN" altLang="zh-CN" sz="2800" dirty="0">
                    <a:solidFill>
                      <a:srgbClr val="FFFF00"/>
                    </a:solidFill>
                    <a:latin typeface="Times New Roman" panose="02020603050405020304" pitchFamily="18" charset="0"/>
                    <a:ea typeface="宋体" panose="02010600030101010101" pitchFamily="2" charset="-122"/>
                  </a:rPr>
                  <a:t>求梯度简单</a:t>
                </a:r>
                <a:r>
                  <a:rPr lang="zh-CN" altLang="zh-CN" sz="2800" dirty="0">
                    <a:solidFill>
                      <a:schemeClr val="bg1"/>
                    </a:solidFill>
                    <a:latin typeface="Times New Roman" panose="02020603050405020304" pitchFamily="18" charset="0"/>
                    <a:ea typeface="宋体" panose="02010600030101010101" pitchFamily="2" charset="-122"/>
                  </a:rPr>
                  <a:t>，</a:t>
                </a:r>
                <a:r>
                  <a:rPr lang="zh-CN" altLang="zh-CN" sz="2800" dirty="0">
                    <a:solidFill>
                      <a:srgbClr val="FFFF00"/>
                    </a:solidFill>
                    <a:latin typeface="Times New Roman" panose="02020603050405020304" pitchFamily="18" charset="0"/>
                    <a:ea typeface="宋体" panose="02010600030101010101" pitchFamily="2" charset="-122"/>
                  </a:rPr>
                  <a:t>但较脆弱</a:t>
                </a:r>
                <a:r>
                  <a:rPr lang="zh-CN" altLang="zh-CN" sz="2800" dirty="0">
                    <a:solidFill>
                      <a:schemeClr val="bg1"/>
                    </a:solidFill>
                    <a:latin typeface="Times New Roman" panose="02020603050405020304" pitchFamily="18" charset="0"/>
                    <a:ea typeface="宋体" panose="02010600030101010101" pitchFamily="2" charset="-122"/>
                  </a:rPr>
                  <a:t>。</a:t>
                </a:r>
                <a:r>
                  <a:rPr lang="zh-CN" altLang="zh-CN" sz="2800" dirty="0">
                    <a:solidFill>
                      <a:schemeClr val="bg1"/>
                    </a:solidFill>
                    <a:latin typeface="Times New Roman" panose="02020603050405020304" pitchFamily="18" charset="0"/>
                    <a:ea typeface="宋体" panose="02010600030101010101" pitchFamily="2" charset="-122"/>
                    <a:cs typeface="+mn-lt"/>
                  </a:rPr>
                  <a:t>ReLU</a:t>
                </a:r>
                <a:r>
                  <a:rPr lang="zh-CN" altLang="zh-CN" sz="2800" dirty="0">
                    <a:solidFill>
                      <a:schemeClr val="bg1"/>
                    </a:solidFill>
                    <a:latin typeface="Times New Roman" panose="02020603050405020304" pitchFamily="18" charset="0"/>
                    <a:ea typeface="宋体" panose="02010600030101010101" pitchFamily="2" charset="-122"/>
                  </a:rPr>
                  <a:t>函数的计算公式如下所示：</a:t>
                </a:r>
              </a:p>
              <a:p>
                <a:pPr indent="457200" algn="just" eaLnBrk="1" latinLnBrk="0" hangingPunct="1">
                  <a:spcAft>
                    <a:spcPts val="0"/>
                  </a:spcAft>
                </a:pPr>
                <a14:m>
                  <m:oMathPara xmlns:m="http://schemas.openxmlformats.org/officeDocument/2006/math">
                    <m:oMathParaPr>
                      <m:jc m:val="centerGroup"/>
                    </m:oMathParaPr>
                    <m:oMath xmlns:m="http://schemas.openxmlformats.org/officeDocument/2006/math">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𝒇</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𝒙</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𝒎𝒂𝒙</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𝒌𝒙</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𝟎</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oMath>
                  </m:oMathPara>
                </a14:m>
                <a:endParaRPr lang="en-US" altLang="zh-CN" sz="2800" i="1" dirty="0">
                  <a:solidFill>
                    <a:schemeClr val="bg1"/>
                  </a:solidFill>
                  <a:latin typeface="Times New Roman" panose="02020603050405020304" pitchFamily="18" charset="0"/>
                  <a:ea typeface="宋体" panose="02010600030101010101" pitchFamily="2" charset="-122"/>
                  <a:cs typeface="Cambria Math" panose="02040503050406030204" charset="0"/>
                </a:endParaRPr>
              </a:p>
              <a:p>
                <a:pPr indent="457200" algn="just" eaLnBrk="1" latinLnBrk="0" hangingPunct="1">
                  <a:spcAft>
                    <a:spcPts val="0"/>
                  </a:spcAft>
                </a:pPr>
                <a:r>
                  <a:rPr lang="en-US" altLang="zh-CN" sz="2800" dirty="0">
                    <a:solidFill>
                      <a:schemeClr val="bg1"/>
                    </a:solidFill>
                    <a:latin typeface="Times New Roman" panose="02020603050405020304" pitchFamily="18" charset="0"/>
                    <a:ea typeface="宋体" panose="02010600030101010101" pitchFamily="2" charset="-122"/>
                  </a:rPr>
                  <a:t>   </a:t>
                </a:r>
                <a:r>
                  <a:rPr lang="zh-CN" altLang="zh-CN" sz="2800" dirty="0">
                    <a:solidFill>
                      <a:schemeClr val="bg1"/>
                    </a:solidFill>
                    <a:latin typeface="Times New Roman" panose="02020603050405020304" pitchFamily="18" charset="0"/>
                    <a:ea typeface="宋体" panose="02010600030101010101" pitchFamily="2" charset="-122"/>
                  </a:rPr>
                  <a:t>其中</a:t>
                </a:r>
                <a14:m>
                  <m:oMath xmlns:m="http://schemas.openxmlformats.org/officeDocument/2006/math">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𝒌</m:t>
                    </m:r>
                  </m:oMath>
                </a14:m>
                <a:r>
                  <a:rPr lang="zh-CN" altLang="zh-CN" sz="2800" dirty="0">
                    <a:solidFill>
                      <a:schemeClr val="bg1"/>
                    </a:solidFill>
                    <a:latin typeface="Times New Roman" panose="02020603050405020304" pitchFamily="18" charset="0"/>
                    <a:ea typeface="宋体" panose="02010600030101010101" pitchFamily="2" charset="-122"/>
                  </a:rPr>
                  <a:t>为上升梯度，在</a:t>
                </a:r>
                <a:r>
                  <a:rPr lang="zh-CN" altLang="zh-CN" sz="2800" dirty="0">
                    <a:solidFill>
                      <a:schemeClr val="bg1"/>
                    </a:solidFill>
                    <a:latin typeface="Times New Roman" panose="02020603050405020304" pitchFamily="18" charset="0"/>
                    <a:ea typeface="宋体" panose="02010600030101010101" pitchFamily="2" charset="-122"/>
                    <a:cs typeface="+mn-lt"/>
                  </a:rPr>
                  <a:t>ReLU</a:t>
                </a:r>
                <a:r>
                  <a:rPr lang="zh-CN" altLang="zh-CN" sz="2800" dirty="0">
                    <a:solidFill>
                      <a:schemeClr val="bg1"/>
                    </a:solidFill>
                    <a:latin typeface="Times New Roman" panose="02020603050405020304" pitchFamily="18" charset="0"/>
                    <a:ea typeface="宋体" panose="02010600030101010101" pitchFamily="2" charset="-122"/>
                  </a:rPr>
                  <a:t>激活函数中，</a:t>
                </a:r>
                <a14:m>
                  <m:oMath xmlns:m="http://schemas.openxmlformats.org/officeDocument/2006/math">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𝒌</m:t>
                    </m:r>
                  </m:oMath>
                </a14:m>
                <a:r>
                  <a:rPr lang="zh-CN" altLang="zh-CN" sz="2800" dirty="0">
                    <a:solidFill>
                      <a:schemeClr val="bg1"/>
                    </a:solidFill>
                    <a:latin typeface="Times New Roman" panose="02020603050405020304" pitchFamily="18" charset="0"/>
                    <a:ea typeface="宋体" panose="02010600030101010101" pitchFamily="2" charset="-122"/>
                  </a:rPr>
                  <a:t>的取值为</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dirty="0">
                    <a:solidFill>
                      <a:schemeClr val="bg1"/>
                    </a:solidFill>
                    <a:latin typeface="Times New Roman" panose="02020603050405020304" pitchFamily="18" charset="0"/>
                    <a:ea typeface="宋体" panose="02010600030101010101" pitchFamily="2" charset="-122"/>
                  </a:rPr>
                  <a:t>。</a:t>
                </a:r>
              </a:p>
            </p:txBody>
          </p:sp>
        </mc:Choice>
        <mc:Fallback>
          <p:sp>
            <p:nvSpPr>
              <p:cNvPr id="3" name="圆角矩形 2"/>
              <p:cNvSpPr>
                <a:spLocks noRot="1" noChangeAspect="1" noMove="1" noResize="1" noEditPoints="1" noAdjustHandles="1" noChangeArrowheads="1" noChangeShapeType="1" noTextEdit="1"/>
              </p:cNvSpPr>
              <p:nvPr/>
            </p:nvSpPr>
            <p:spPr bwMode="auto">
              <a:xfrm>
                <a:off x="260905" y="1591768"/>
                <a:ext cx="11595735" cy="3421408"/>
              </a:xfrm>
              <a:prstGeom prst="roundRect">
                <a:avLst/>
              </a:prstGeom>
              <a:blipFill>
                <a:blip r:embed="rId4"/>
                <a:stretch>
                  <a:fillRect/>
                </a:stretch>
              </a:blip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782F5CB1-6A18-42BF-74F7-CF4475BE887F}"/>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40</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9233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47590" y="260875"/>
            <a:ext cx="12192000" cy="745236"/>
          </a:xfrm>
          <a:prstGeom prst="rect">
            <a:avLst/>
          </a:prstGeom>
        </p:spPr>
      </p:pic>
      <p:sp>
        <p:nvSpPr>
          <p:cNvPr id="3" name="圆角矩形 2"/>
          <p:cNvSpPr/>
          <p:nvPr/>
        </p:nvSpPr>
        <p:spPr bwMode="auto">
          <a:xfrm>
            <a:off x="552415" y="1484630"/>
            <a:ext cx="11016615" cy="342185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lang="en-US" altLang="zh-CN" sz="20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a:t>
            </a:r>
            <a:r>
              <a:rPr lang="en-US"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3.</a:t>
            </a:r>
            <a:r>
              <a:rPr lang="zh-CN" altLang="en-US"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池化</a:t>
            </a:r>
            <a:endParaRPr lang="zh-CN" altLang="zh-CN"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a:r>
              <a:rPr lang="en-US" altLang="zh-CN" sz="2800" dirty="0">
                <a:solidFill>
                  <a:schemeClr val="bg1"/>
                </a:solidFill>
                <a:ea typeface="宋体" panose="02010600030101010101" pitchFamily="2" charset="-122"/>
              </a:rPr>
              <a:t>   </a:t>
            </a:r>
            <a:r>
              <a:rPr lang="zh-CN" altLang="zh-CN" sz="2800" dirty="0">
                <a:solidFill>
                  <a:schemeClr val="bg1"/>
                </a:solidFill>
                <a:ea typeface="宋体" panose="02010600030101010101" pitchFamily="2" charset="-122"/>
              </a:rPr>
              <a:t>池化操作通常在卷积操作之后，是</a:t>
            </a:r>
            <a:r>
              <a:rPr lang="zh-CN" altLang="zh-CN" sz="2800" dirty="0">
                <a:solidFill>
                  <a:srgbClr val="FFFF00"/>
                </a:solidFill>
                <a:ea typeface="宋体" panose="02010600030101010101" pitchFamily="2" charset="-122"/>
              </a:rPr>
              <a:t>降采样</a:t>
            </a:r>
            <a:r>
              <a:rPr lang="zh-CN" altLang="zh-CN" sz="2800" dirty="0">
                <a:solidFill>
                  <a:schemeClr val="bg1"/>
                </a:solidFill>
                <a:ea typeface="宋体" panose="02010600030101010101" pitchFamily="2" charset="-122"/>
              </a:rPr>
              <a:t>的一种形式，通过降低输入特征图层分辨率的方式获得具有</a:t>
            </a:r>
            <a:r>
              <a:rPr lang="zh-CN" altLang="zh-CN" sz="2800" dirty="0">
                <a:solidFill>
                  <a:srgbClr val="FFFF00"/>
                </a:solidFill>
                <a:ea typeface="宋体" panose="02010600030101010101" pitchFamily="2" charset="-122"/>
              </a:rPr>
              <a:t>空间不变性</a:t>
            </a:r>
            <a:r>
              <a:rPr lang="zh-CN" altLang="zh-CN" sz="2800" dirty="0">
                <a:solidFill>
                  <a:schemeClr val="bg1"/>
                </a:solidFill>
                <a:ea typeface="宋体" panose="02010600030101010101" pitchFamily="2" charset="-122"/>
              </a:rPr>
              <a:t>的图像特征。池化使用矩形窗体在输入图像上进行</a:t>
            </a:r>
            <a:r>
              <a:rPr lang="zh-CN" altLang="zh-CN" sz="2800" dirty="0">
                <a:solidFill>
                  <a:srgbClr val="FFFF00"/>
                </a:solidFill>
                <a:ea typeface="宋体" panose="02010600030101010101" pitchFamily="2" charset="-122"/>
              </a:rPr>
              <a:t>滑动扫描</a:t>
            </a:r>
            <a:r>
              <a:rPr lang="zh-CN" altLang="zh-CN" sz="2800" dirty="0">
                <a:solidFill>
                  <a:schemeClr val="bg1"/>
                </a:solidFill>
                <a:ea typeface="宋体" panose="02010600030101010101" pitchFamily="2" charset="-122"/>
              </a:rPr>
              <a:t>，并且通过取滑动窗口中的所有成员中</a:t>
            </a:r>
            <a:r>
              <a:rPr lang="zh-CN" altLang="zh-CN" sz="2800" dirty="0">
                <a:solidFill>
                  <a:srgbClr val="FFFF00"/>
                </a:solidFill>
                <a:ea typeface="宋体" panose="02010600030101010101" pitchFamily="2" charset="-122"/>
              </a:rPr>
              <a:t>最大、平均或其他的操作</a:t>
            </a:r>
            <a:r>
              <a:rPr lang="zh-CN" altLang="zh-CN" sz="2800" dirty="0">
                <a:solidFill>
                  <a:schemeClr val="bg1"/>
                </a:solidFill>
                <a:ea typeface="宋体" panose="02010600030101010101" pitchFamily="2" charset="-122"/>
              </a:rPr>
              <a:t>，来获得最终的输出值。池化层对每一个输入的特征图像都会进行</a:t>
            </a:r>
            <a:r>
              <a:rPr lang="zh-CN" altLang="zh-CN" sz="2800" dirty="0">
                <a:solidFill>
                  <a:srgbClr val="FFFF00"/>
                </a:solidFill>
                <a:ea typeface="宋体" panose="02010600030101010101" pitchFamily="2" charset="-122"/>
              </a:rPr>
              <a:t>缩减操作</a:t>
            </a:r>
            <a:r>
              <a:rPr lang="zh-CN" altLang="zh-CN" sz="2800" dirty="0">
                <a:solidFill>
                  <a:schemeClr val="bg1"/>
                </a:solidFill>
                <a:ea typeface="宋体" panose="02010600030101010101" pitchFamily="2" charset="-122"/>
              </a:rPr>
              <a:t>，进而</a:t>
            </a:r>
            <a:r>
              <a:rPr lang="zh-CN" altLang="zh-CN" sz="2800" dirty="0">
                <a:solidFill>
                  <a:srgbClr val="FFFF00"/>
                </a:solidFill>
                <a:ea typeface="宋体" panose="02010600030101010101" pitchFamily="2" charset="-122"/>
              </a:rPr>
              <a:t>减少后续的模型计算量</a:t>
            </a:r>
            <a:r>
              <a:rPr lang="zh-CN" altLang="zh-CN" sz="2800" dirty="0">
                <a:solidFill>
                  <a:schemeClr val="bg1"/>
                </a:solidFill>
                <a:ea typeface="宋体" panose="02010600030101010101" pitchFamily="2" charset="-122"/>
              </a:rPr>
              <a:t>，同时模型可以</a:t>
            </a:r>
            <a:r>
              <a:rPr lang="zh-CN" altLang="zh-CN" sz="2800" dirty="0">
                <a:solidFill>
                  <a:srgbClr val="FFFF00"/>
                </a:solidFill>
                <a:ea typeface="宋体" panose="02010600030101010101" pitchFamily="2" charset="-122"/>
              </a:rPr>
              <a:t>抽取到更加广泛的特征</a:t>
            </a:r>
            <a:r>
              <a:rPr lang="zh-CN" altLang="zh-CN" sz="2800" dirty="0">
                <a:solidFill>
                  <a:schemeClr val="bg1"/>
                </a:solidFill>
                <a:ea typeface="宋体" panose="02010600030101010101" pitchFamily="2" charset="-122"/>
              </a:rPr>
              <a:t>。</a:t>
            </a:r>
            <a:r>
              <a:rPr lang="en-US" altLang="zh-CN" sz="2800" dirty="0">
                <a:solidFill>
                  <a:schemeClr val="bg1"/>
                </a:solidFill>
                <a:ea typeface="宋体" panose="02010600030101010101" pitchFamily="2" charset="-122"/>
              </a:rPr>
              <a:t> </a:t>
            </a:r>
            <a:endParaRPr lang="zh-CN" altLang="zh-CN" sz="2800" dirty="0">
              <a:solidFill>
                <a:schemeClr val="bg1"/>
              </a:solidFill>
              <a:ea typeface="宋体" panose="02010600030101010101" pitchFamily="2" charset="-122"/>
            </a:endParaRPr>
          </a:p>
        </p:txBody>
      </p:sp>
      <p:sp>
        <p:nvSpPr>
          <p:cNvPr id="4" name="灯片编号占位符 3">
            <a:extLst>
              <a:ext uri="{FF2B5EF4-FFF2-40B4-BE49-F238E27FC236}">
                <a16:creationId xmlns:a16="http://schemas.microsoft.com/office/drawing/2014/main" id="{80B40FFC-0AF6-59DA-FE53-D746E8568E2B}"/>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41</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7819213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47590" y="260875"/>
            <a:ext cx="12192000" cy="745236"/>
          </a:xfrm>
          <a:prstGeom prst="rect">
            <a:avLst/>
          </a:prstGeom>
        </p:spPr>
      </p:pic>
      <p:sp>
        <p:nvSpPr>
          <p:cNvPr id="3" name="圆角矩形 2"/>
          <p:cNvSpPr/>
          <p:nvPr/>
        </p:nvSpPr>
        <p:spPr bwMode="auto">
          <a:xfrm>
            <a:off x="336515" y="1412240"/>
            <a:ext cx="6258560" cy="390482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lang="en-US" altLang="zh-CN" sz="2800" dirty="0">
                <a:solidFill>
                  <a:schemeClr val="bg1"/>
                </a:solidFill>
                <a:latin typeface="Times New Roman" panose="02020603050405020304" pitchFamily="18" charset="0"/>
                <a:ea typeface="宋体" panose="02010600030101010101" pitchFamily="2" charset="-122"/>
              </a:rPr>
              <a:t>    </a:t>
            </a:r>
            <a:r>
              <a:rPr lang="zh-CN" altLang="zh-CN" sz="2800" dirty="0">
                <a:solidFill>
                  <a:schemeClr val="bg1"/>
                </a:solidFill>
                <a:latin typeface="Times New Roman" panose="02020603050405020304" pitchFamily="18" charset="0"/>
                <a:ea typeface="宋体" panose="02010600030101010101" pitchFamily="2" charset="-122"/>
              </a:rPr>
              <a:t>池化层一般包括</a:t>
            </a:r>
            <a:r>
              <a:rPr lang="zh-CN" altLang="zh-CN" sz="2800" dirty="0">
                <a:solidFill>
                  <a:srgbClr val="FFFF00"/>
                </a:solidFill>
                <a:latin typeface="Times New Roman" panose="02020603050405020304" pitchFamily="18" charset="0"/>
                <a:ea typeface="宋体" panose="02010600030101010101" pitchFamily="2" charset="-122"/>
              </a:rPr>
              <a:t>最大池化</a:t>
            </a:r>
            <a:r>
              <a:rPr lang="zh-CN" altLang="zh-CN" sz="2800" dirty="0">
                <a:solidFill>
                  <a:schemeClr val="bg1"/>
                </a:solidFill>
                <a:latin typeface="Times New Roman" panose="02020603050405020304" pitchFamily="18" charset="0"/>
                <a:ea typeface="宋体" panose="02010600030101010101" pitchFamily="2" charset="-122"/>
              </a:rPr>
              <a:t>、</a:t>
            </a:r>
            <a:r>
              <a:rPr lang="zh-CN" altLang="zh-CN" sz="2800" dirty="0">
                <a:solidFill>
                  <a:srgbClr val="FFFF00"/>
                </a:solidFill>
                <a:latin typeface="Times New Roman" panose="02020603050405020304" pitchFamily="18" charset="0"/>
                <a:ea typeface="宋体" panose="02010600030101010101" pitchFamily="2" charset="-122"/>
              </a:rPr>
              <a:t>均值池化</a:t>
            </a:r>
            <a:r>
              <a:rPr lang="zh-CN" altLang="zh-CN" sz="2800" dirty="0">
                <a:solidFill>
                  <a:schemeClr val="bg1"/>
                </a:solidFill>
                <a:latin typeface="Times New Roman" panose="02020603050405020304" pitchFamily="18" charset="0"/>
                <a:ea typeface="宋体" panose="02010600030101010101" pitchFamily="2" charset="-122"/>
              </a:rPr>
              <a:t>、</a:t>
            </a:r>
            <a:r>
              <a:rPr lang="zh-CN" altLang="zh-CN" sz="2800" dirty="0">
                <a:solidFill>
                  <a:srgbClr val="FFFF00"/>
                </a:solidFill>
                <a:latin typeface="Times New Roman" panose="02020603050405020304" pitchFamily="18" charset="0"/>
                <a:ea typeface="宋体" panose="02010600030101010101" pitchFamily="2" charset="-122"/>
              </a:rPr>
              <a:t>高斯池化</a:t>
            </a:r>
            <a:r>
              <a:rPr lang="zh-CN" altLang="zh-CN" sz="2800" dirty="0">
                <a:solidFill>
                  <a:schemeClr val="bg1"/>
                </a:solidFill>
                <a:latin typeface="Times New Roman" panose="02020603050405020304" pitchFamily="18" charset="0"/>
                <a:ea typeface="宋体" panose="02010600030101010101" pitchFamily="2" charset="-122"/>
              </a:rPr>
              <a:t>等。目前简单的池化操作有最大值池化</a:t>
            </a:r>
            <a:r>
              <a:rPr lang="zh-CN" altLang="zh-CN" sz="2800" dirty="0">
                <a:solidFill>
                  <a:schemeClr val="bg1"/>
                </a:solidFill>
                <a:latin typeface="Times New Roman" panose="02020603050405020304" pitchFamily="18" charset="0"/>
                <a:ea typeface="宋体" panose="02010600030101010101" pitchFamily="2" charset="-122"/>
                <a:cs typeface="+mn-lt"/>
              </a:rPr>
              <a:t>(Max Pooling</a:t>
            </a:r>
            <a:r>
              <a:rPr lang="zh-CN" altLang="zh-CN" sz="2800" dirty="0">
                <a:solidFill>
                  <a:schemeClr val="bg1"/>
                </a:solidFill>
                <a:latin typeface="Times New Roman" panose="02020603050405020304" pitchFamily="18" charset="0"/>
                <a:ea typeface="宋体" panose="02010600030101010101" pitchFamily="2" charset="-122"/>
              </a:rPr>
              <a:t>)及平均值池化(</a:t>
            </a:r>
            <a:r>
              <a:rPr lang="zh-CN" altLang="zh-CN" sz="2800" dirty="0">
                <a:solidFill>
                  <a:schemeClr val="bg1"/>
                </a:solidFill>
                <a:latin typeface="Times New Roman" panose="02020603050405020304" pitchFamily="18" charset="0"/>
                <a:ea typeface="宋体" panose="02010600030101010101" pitchFamily="2" charset="-122"/>
                <a:cs typeface="+mn-lt"/>
              </a:rPr>
              <a:t>Average Pooling</a:t>
            </a:r>
            <a:r>
              <a:rPr lang="zh-CN" altLang="zh-CN" sz="2800" dirty="0">
                <a:solidFill>
                  <a:schemeClr val="bg1"/>
                </a:solidFill>
                <a:latin typeface="Times New Roman" panose="02020603050405020304" pitchFamily="18" charset="0"/>
                <a:ea typeface="宋体" panose="02010600030101010101" pitchFamily="2" charset="-122"/>
              </a:rPr>
              <a:t>)，如右图所示。例如最大值池化，</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dirty="0">
                <a:solidFill>
                  <a:schemeClr val="bg1"/>
                </a:solidFill>
                <a:latin typeface="Times New Roman" panose="02020603050405020304" pitchFamily="18" charset="0"/>
                <a:ea typeface="宋体" panose="02010600030101010101" pitchFamily="2" charset="-122"/>
              </a:rPr>
              <a:t>大小的最大值池化就是取像素点中的最大值保留；平均值池化就是取四个像素点的平均值保留。</a:t>
            </a:r>
          </a:p>
        </p:txBody>
      </p:sp>
      <p:grpSp>
        <p:nvGrpSpPr>
          <p:cNvPr id="4" name="组合 3"/>
          <p:cNvGrpSpPr/>
          <p:nvPr/>
        </p:nvGrpSpPr>
        <p:grpSpPr>
          <a:xfrm>
            <a:off x="7082755" y="1540510"/>
            <a:ext cx="4782820" cy="3943350"/>
            <a:chOff x="11069" y="2320"/>
            <a:chExt cx="7830" cy="6368"/>
          </a:xfrm>
        </p:grpSpPr>
        <p:sp>
          <p:nvSpPr>
            <p:cNvPr id="2" name="矩形 1"/>
            <p:cNvSpPr/>
            <p:nvPr/>
          </p:nvSpPr>
          <p:spPr>
            <a:xfrm>
              <a:off x="11069" y="2320"/>
              <a:ext cx="7830" cy="6369"/>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p:spPr>
          <p:txBody>
            <a:bodyPr vert="horz" wrap="none" lIns="91440" tIns="45720" rIns="91440" bIns="45720" numCol="1" rtlCol="0" anchor="t" anchorCtr="0" compatLnSpc="1"/>
            <a:lstStyle/>
            <a:p>
              <a:endParaRPr lang="zh-CN" altLang="en-US" sz="3200" b="0" dirty="0">
                <a:solidFill>
                  <a:schemeClr val="accent2"/>
                </a:solidFill>
                <a:latin typeface="+mn-lt"/>
              </a:endParaRPr>
            </a:p>
          </p:txBody>
        </p:sp>
        <p:pic>
          <p:nvPicPr>
            <p:cNvPr id="16"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41" y="2927"/>
              <a:ext cx="7285" cy="4961"/>
            </a:xfrm>
            <a:prstGeom prst="rect">
              <a:avLst/>
            </a:prstGeom>
          </p:spPr>
        </p:pic>
      </p:grpSp>
      <p:sp>
        <p:nvSpPr>
          <p:cNvPr id="8" name="灯片编号占位符 7">
            <a:extLst>
              <a:ext uri="{FF2B5EF4-FFF2-40B4-BE49-F238E27FC236}">
                <a16:creationId xmlns:a16="http://schemas.microsoft.com/office/drawing/2014/main" id="{BFAAEEAC-A09A-74E2-647F-42B07EC92921}"/>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42</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002796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263490" y="1340485"/>
            <a:ext cx="11655425"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lang="en-US"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   4.</a:t>
            </a:r>
            <a:r>
              <a:rPr lang="zh-CN" altLang="en-US"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连接</a:t>
            </a:r>
            <a:endParaRPr lang="zh-CN" altLang="en-US" sz="280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endParaRPr>
          </a:p>
          <a:p>
            <a:pPr indent="266700" algn="just" latinLnBrk="0" hangingPunct="1"/>
            <a:r>
              <a:rPr lang="en-US" altLang="zh-CN" sz="2800" dirty="0">
                <a:solidFill>
                  <a:schemeClr val="bg1"/>
                </a:solidFill>
                <a:latin typeface="+mn-lt"/>
                <a:ea typeface="宋体" panose="02010600030101010101" pitchFamily="2" charset="-122"/>
                <a:cs typeface="+mn-lt"/>
              </a:rPr>
              <a:t>     </a:t>
            </a:r>
            <a:r>
              <a:rPr lang="zh-CN" altLang="en-US" sz="2800" dirty="0">
                <a:solidFill>
                  <a:schemeClr val="bg1"/>
                </a:solidFill>
                <a:latin typeface="Times New Roman" panose="02020603050405020304" pitchFamily="18" charset="0"/>
                <a:ea typeface="宋体" panose="02010600030101010101" pitchFamily="2" charset="-122"/>
                <a:cs typeface="+mn-lt"/>
              </a:rPr>
              <a:t>在将网络应用处理图像分类任务时，通常的做法是</a:t>
            </a:r>
            <a:r>
              <a:rPr lang="zh-CN" altLang="en-US" sz="2800" dirty="0">
                <a:solidFill>
                  <a:srgbClr val="FFFF00"/>
                </a:solidFill>
                <a:latin typeface="Times New Roman" panose="02020603050405020304" pitchFamily="18" charset="0"/>
                <a:ea typeface="宋体" panose="02010600030101010101" pitchFamily="2" charset="-122"/>
                <a:cs typeface="+mn-lt"/>
              </a:rPr>
              <a:t>将CNN输出的高级图像特征集作为全连接神经网络</a:t>
            </a:r>
            <a:r>
              <a:rPr lang="zh-CN" altLang="en-US" sz="2800" dirty="0">
                <a:solidFill>
                  <a:schemeClr val="bg1"/>
                </a:solidFill>
                <a:latin typeface="Times New Roman" panose="02020603050405020304" pitchFamily="18" charset="0"/>
                <a:ea typeface="宋体" panose="02010600030101010101" pitchFamily="2" charset="-122"/>
                <a:cs typeface="+mn-lt"/>
              </a:rPr>
              <a:t>（FullyConnectedNeuralNetwork，FCN）</a:t>
            </a:r>
            <a:r>
              <a:rPr lang="zh-CN" altLang="en-US" sz="2800" dirty="0">
                <a:solidFill>
                  <a:srgbClr val="FFFF00"/>
                </a:solidFill>
                <a:latin typeface="Times New Roman" panose="02020603050405020304" pitchFamily="18" charset="0"/>
                <a:ea typeface="宋体" panose="02010600030101010101" pitchFamily="2" charset="-122"/>
                <a:cs typeface="+mn-lt"/>
              </a:rPr>
              <a:t>的输入</a:t>
            </a:r>
            <a:r>
              <a:rPr lang="zh-CN" altLang="en-US" sz="2800" dirty="0">
                <a:solidFill>
                  <a:schemeClr val="bg1"/>
                </a:solidFill>
                <a:latin typeface="Times New Roman" panose="02020603050405020304" pitchFamily="18" charset="0"/>
                <a:ea typeface="宋体" panose="02010600030101010101" pitchFamily="2" charset="-122"/>
                <a:cs typeface="+mn-lt"/>
              </a:rPr>
              <a:t>，</a:t>
            </a:r>
            <a:r>
              <a:rPr lang="zh-CN" altLang="en-US" sz="2800" dirty="0">
                <a:solidFill>
                  <a:srgbClr val="FFFF00"/>
                </a:solidFill>
                <a:latin typeface="Times New Roman" panose="02020603050405020304" pitchFamily="18" charset="0"/>
                <a:ea typeface="宋体" panose="02010600030101010101" pitchFamily="2" charset="-122"/>
                <a:cs typeface="+mn-lt"/>
              </a:rPr>
              <a:t>用FCN来完成输入图像到对应物体标签的映射，即图像分类。</a:t>
            </a:r>
          </a:p>
          <a:p>
            <a:pPr indent="266700" algn="just" latinLnBrk="0" hangingPunct="1"/>
            <a:r>
              <a:rPr lang="en-US" altLang="zh-CN" sz="2800" dirty="0">
                <a:solidFill>
                  <a:schemeClr val="bg1"/>
                </a:solidFill>
                <a:latin typeface="Times New Roman" panose="02020603050405020304" pitchFamily="18" charset="0"/>
                <a:ea typeface="宋体" panose="02010600030101010101" pitchFamily="2" charset="-122"/>
                <a:cs typeface="+mn-lt"/>
              </a:rPr>
              <a:t>     </a:t>
            </a:r>
            <a:r>
              <a:rPr lang="zh-CN" altLang="en-US" sz="2800" dirty="0">
                <a:solidFill>
                  <a:schemeClr val="bg1"/>
                </a:solidFill>
                <a:latin typeface="Times New Roman" panose="02020603050405020304" pitchFamily="18" charset="0"/>
                <a:ea typeface="宋体" panose="02010600030101010101" pitchFamily="2" charset="-122"/>
                <a:cs typeface="+mn-lt"/>
              </a:rPr>
              <a:t>神经网络，即由具有适应性的简单单元组成的互联网络，其原理是模拟生物神经系统对真实世界物体所做出的交互反应。全连接神经网络是一种</a:t>
            </a:r>
            <a:r>
              <a:rPr lang="zh-CN" altLang="en-US" sz="2800" dirty="0">
                <a:solidFill>
                  <a:srgbClr val="FFFF00"/>
                </a:solidFill>
                <a:latin typeface="Times New Roman" panose="02020603050405020304" pitchFamily="18" charset="0"/>
                <a:ea typeface="宋体" panose="02010600030101010101" pitchFamily="2" charset="-122"/>
                <a:cs typeface="+mn-lt"/>
              </a:rPr>
              <a:t>多层次的全连接的网络</a:t>
            </a:r>
            <a:r>
              <a:rPr lang="zh-CN" altLang="en-US" sz="2800" dirty="0">
                <a:solidFill>
                  <a:schemeClr val="bg1"/>
                </a:solidFill>
                <a:latin typeface="Times New Roman" panose="02020603050405020304" pitchFamily="18" charset="0"/>
                <a:ea typeface="宋体" panose="02010600030101010101" pitchFamily="2" charset="-122"/>
                <a:cs typeface="+mn-lt"/>
              </a:rPr>
              <a:t>。它的</a:t>
            </a:r>
            <a:r>
              <a:rPr lang="zh-CN" altLang="en-US" sz="2800" dirty="0">
                <a:solidFill>
                  <a:srgbClr val="FFFF00"/>
                </a:solidFill>
                <a:latin typeface="Times New Roman" panose="02020603050405020304" pitchFamily="18" charset="0"/>
                <a:ea typeface="宋体" panose="02010600030101010101" pitchFamily="2" charset="-122"/>
                <a:cs typeface="+mn-lt"/>
              </a:rPr>
              <a:t>输入</a:t>
            </a:r>
            <a:r>
              <a:rPr lang="zh-CN" altLang="en-US" sz="2800" dirty="0">
                <a:solidFill>
                  <a:schemeClr val="bg1"/>
                </a:solidFill>
                <a:latin typeface="Times New Roman" panose="02020603050405020304" pitchFamily="18" charset="0"/>
                <a:ea typeface="宋体" panose="02010600030101010101" pitchFamily="2" charset="-122"/>
                <a:cs typeface="+mn-lt"/>
              </a:rPr>
              <a:t>是</a:t>
            </a:r>
            <a:r>
              <a:rPr lang="zh-CN" altLang="en-US" sz="2800" dirty="0">
                <a:solidFill>
                  <a:srgbClr val="FFFF00"/>
                </a:solidFill>
                <a:latin typeface="Times New Roman" panose="02020603050405020304" pitchFamily="18" charset="0"/>
                <a:ea typeface="宋体" panose="02010600030101010101" pitchFamily="2" charset="-122"/>
                <a:cs typeface="+mn-lt"/>
              </a:rPr>
              <a:t>多次卷积/池化得到的结果</a:t>
            </a:r>
            <a:r>
              <a:rPr lang="zh-CN" altLang="en-US" sz="2800" dirty="0">
                <a:solidFill>
                  <a:schemeClr val="bg1"/>
                </a:solidFill>
                <a:latin typeface="Times New Roman" panose="02020603050405020304" pitchFamily="18" charset="0"/>
                <a:ea typeface="宋体" panose="02010600030101010101" pitchFamily="2" charset="-122"/>
                <a:cs typeface="+mn-lt"/>
              </a:rPr>
              <a:t>，</a:t>
            </a:r>
            <a:r>
              <a:rPr lang="zh-CN" altLang="en-US" sz="2800" dirty="0">
                <a:solidFill>
                  <a:srgbClr val="FFFF00"/>
                </a:solidFill>
                <a:latin typeface="Times New Roman" panose="02020603050405020304" pitchFamily="18" charset="0"/>
                <a:ea typeface="宋体" panose="02010600030101010101" pitchFamily="2" charset="-122"/>
                <a:cs typeface="+mn-lt"/>
              </a:rPr>
              <a:t>输出</a:t>
            </a:r>
            <a:r>
              <a:rPr lang="zh-CN" altLang="en-US" sz="2800" dirty="0">
                <a:solidFill>
                  <a:schemeClr val="bg1"/>
                </a:solidFill>
                <a:latin typeface="Times New Roman" panose="02020603050405020304" pitchFamily="18" charset="0"/>
                <a:ea typeface="宋体" panose="02010600030101010101" pitchFamily="2" charset="-122"/>
                <a:cs typeface="+mn-lt"/>
              </a:rPr>
              <a:t>是</a:t>
            </a:r>
            <a:r>
              <a:rPr lang="zh-CN" altLang="en-US" sz="2800" dirty="0">
                <a:solidFill>
                  <a:srgbClr val="FFFF00"/>
                </a:solidFill>
                <a:latin typeface="Times New Roman" panose="02020603050405020304" pitchFamily="18" charset="0"/>
                <a:ea typeface="宋体" panose="02010600030101010101" pitchFamily="2" charset="-122"/>
                <a:cs typeface="+mn-lt"/>
              </a:rPr>
              <a:t>分类结果</a:t>
            </a:r>
            <a:r>
              <a:rPr lang="zh-CN" altLang="en-US" sz="2800" dirty="0">
                <a:solidFill>
                  <a:schemeClr val="bg1"/>
                </a:solidFill>
                <a:latin typeface="Times New Roman" panose="02020603050405020304" pitchFamily="18" charset="0"/>
                <a:ea typeface="宋体" panose="02010600030101010101" pitchFamily="2" charset="-122"/>
                <a:cs typeface="+mn-lt"/>
              </a:rPr>
              <a:t>。</a:t>
            </a:r>
          </a:p>
          <a:p>
            <a:pPr indent="266700" algn="just" latinLnBrk="0" hangingPunct="1"/>
            <a:endParaRPr lang="zh-CN" altLang="en-US" sz="2800" dirty="0">
              <a:solidFill>
                <a:schemeClr val="bg1"/>
              </a:solidFill>
              <a:latin typeface="+mn-lt"/>
              <a:ea typeface="宋体" panose="02010600030101010101" pitchFamily="2" charset="-122"/>
              <a:cs typeface="+mn-lt"/>
            </a:endParaRP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3" name="灯片编号占位符 2">
            <a:extLst>
              <a:ext uri="{FF2B5EF4-FFF2-40B4-BE49-F238E27FC236}">
                <a16:creationId xmlns:a16="http://schemas.microsoft.com/office/drawing/2014/main" id="{D2AD78A5-F646-F52C-2874-21C3F9155AAC}"/>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43</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498690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27384"/>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24680" y="270427"/>
            <a:ext cx="12192000" cy="745236"/>
          </a:xfrm>
          <a:prstGeom prst="rect">
            <a:avLst/>
          </a:prstGeom>
        </p:spPr>
      </p:pic>
      <mc:AlternateContent xmlns:mc="http://schemas.openxmlformats.org/markup-compatibility/2006">
        <mc:Choice xmlns:a14="http://schemas.microsoft.com/office/drawing/2010/main" Requires="a14">
          <p:sp>
            <p:nvSpPr>
              <p:cNvPr id="3" name="圆角矩形 2"/>
              <p:cNvSpPr/>
              <p:nvPr/>
            </p:nvSpPr>
            <p:spPr bwMode="auto">
              <a:xfrm>
                <a:off x="171450" y="1127209"/>
                <a:ext cx="11849100" cy="541646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lang="en-US" altLang="zh-CN" dirty="0">
                    <a:solidFill>
                      <a:schemeClr val="bg1"/>
                    </a:solidFill>
                    <a:latin typeface="Times New Roman" panose="02020603050405020304" pitchFamily="18" charset="0"/>
                    <a:ea typeface="宋体" panose="02010600030101010101" pitchFamily="2" charset="-122"/>
                    <a:cs typeface="+mn-lt"/>
                  </a:rPr>
                  <a:t>    </a:t>
                </a:r>
                <a:r>
                  <a:rPr lang="zh-CN" altLang="en-US" dirty="0">
                    <a:solidFill>
                      <a:schemeClr val="bg1"/>
                    </a:solidFill>
                    <a:latin typeface="Times New Roman" panose="02020603050405020304" pitchFamily="18" charset="0"/>
                    <a:ea typeface="宋体" panose="02010600030101010101" pitchFamily="2" charset="-122"/>
                    <a:cs typeface="+mn-lt"/>
                    <a:sym typeface="+mn-ea"/>
                  </a:rPr>
                  <a:t>下图为全连接神经网络结构图，假设给定输入样本集为</a:t>
                </a:r>
                <a14:m>
                  <m:oMath xmlns:m="http://schemas.openxmlformats.org/officeDocument/2006/math">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sSub>
                      <m:sSubPr>
                        <m:ctrlPr>
                          <a:rPr lang="en-US" altLang="zh-CN"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𝑥</m:t>
                        </m:r>
                      </m:e>
                      <m: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𝟏</m:t>
                        </m:r>
                      </m:sub>
                    </m:s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sSub>
                      <m:sSubPr>
                        <m:ctrlPr>
                          <a:rPr lang="en-US" altLang="zh-CN"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𝑥</m:t>
                        </m:r>
                      </m:e>
                      <m: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𝟐</m:t>
                        </m:r>
                      </m:sub>
                    </m:s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sSub>
                      <m:sSubPr>
                        <m:ctrlPr>
                          <a:rPr lang="en-US" altLang="zh-CN"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𝑥</m:t>
                        </m:r>
                      </m:e>
                      <m: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𝟑</m:t>
                        </m:r>
                      </m:sub>
                    </m:s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sSub>
                      <m:sSubPr>
                        <m:ctrlPr>
                          <a:rPr lang="en-US" altLang="zh-CN"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𝑥</m:t>
                        </m:r>
                      </m:e>
                      <m: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𝒏</m:t>
                        </m:r>
                      </m:sub>
                    </m:s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oMath>
                </a14:m>
                <a:r>
                  <a:rPr lang="zh-CN" altLang="en-US" dirty="0">
                    <a:solidFill>
                      <a:schemeClr val="bg1"/>
                    </a:solidFill>
                    <a:latin typeface="Times New Roman" panose="02020603050405020304" pitchFamily="18" charset="0"/>
                    <a:ea typeface="宋体" panose="02010600030101010101" pitchFamily="2" charset="-122"/>
                    <a:cs typeface="+mn-lt"/>
                    <a:sym typeface="+mn-ea"/>
                  </a:rPr>
                  <a:t>，第l层的第i个神经元为</a:t>
                </a:r>
                <a14:m>
                  <m:oMath xmlns:m="http://schemas.openxmlformats.org/officeDocument/2006/math">
                    <m:sSub>
                      <m:sSubPr>
                        <m:ctrlPr>
                          <a:rPr lang="en-US" altLang="zh-CN"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𝒂</m:t>
                        </m:r>
                      </m:e>
                      <m: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𝒊</m:t>
                        </m:r>
                      </m:sub>
                    </m:sSub>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𝒍</m:t>
                    </m:r>
                    <m:r>
                      <a:rPr lang="en-US" altLang="zh-CN" i="1" dirty="0">
                        <a:solidFill>
                          <a:schemeClr val="bg1"/>
                        </a:solidFill>
                        <a:latin typeface="Cambria Math" panose="02040503050406030204" charset="0"/>
                        <a:ea typeface="宋体" panose="02010600030101010101" pitchFamily="2" charset="-122"/>
                        <a:cs typeface="Cambria Math" panose="02040503050406030204" charset="0"/>
                        <a:sym typeface="+mn-ea"/>
                      </a:rPr>
                      <m:t>)</m:t>
                    </m:r>
                  </m:oMath>
                </a14:m>
                <a:r>
                  <a:rPr lang="zh-CN" altLang="en-US" dirty="0">
                    <a:solidFill>
                      <a:schemeClr val="bg1"/>
                    </a:solidFill>
                    <a:latin typeface="Times New Roman" panose="02020603050405020304" pitchFamily="18" charset="0"/>
                    <a:ea typeface="宋体" panose="02010600030101010101" pitchFamily="2" charset="-122"/>
                    <a:cs typeface="+mn-lt"/>
                    <a:sym typeface="+mn-ea"/>
                  </a:rPr>
                  <a:t>,神经元的总层数为L。</a:t>
                </a:r>
              </a:p>
              <a:p>
                <a:pPr indent="266700" algn="just"/>
                <a:r>
                  <a:rPr lang="en-US" dirty="0">
                    <a:solidFill>
                      <a:schemeClr val="bg1"/>
                    </a:solidFill>
                    <a:latin typeface="Times New Roman" panose="02020603050405020304" pitchFamily="18" charset="0"/>
                    <a:ea typeface="宋体" panose="02010600030101010101" pitchFamily="2" charset="-122"/>
                    <a:cs typeface="+mn-lt"/>
                    <a:sym typeface="+mn-ea"/>
                  </a:rPr>
                  <a:t>    </a:t>
                </a:r>
                <a:r>
                  <a:rPr dirty="0">
                    <a:solidFill>
                      <a:schemeClr val="bg1"/>
                    </a:solidFill>
                    <a:latin typeface="Times New Roman" panose="02020603050405020304" pitchFamily="18" charset="0"/>
                    <a:ea typeface="宋体" panose="02010600030101010101" pitchFamily="2" charset="-122"/>
                    <a:cs typeface="+mn-lt"/>
                    <a:sym typeface="+mn-ea"/>
                  </a:rPr>
                  <a:t>在计算完这一层中的所有神经元后，将计算结果作为分类依据，将输出神经元与分类结果一一映射，将神经元的输出作为训练时更新参数和推理时进行分类的依据。</a:t>
                </a:r>
                <a:endParaRPr lang="zh-CN" altLang="zh-CN" dirty="0">
                  <a:solidFill>
                    <a:schemeClr val="bg1"/>
                  </a:solidFill>
                  <a:latin typeface="Times New Roman" panose="02020603050405020304" pitchFamily="18" charset="0"/>
                  <a:ea typeface="宋体" panose="02010600030101010101" pitchFamily="2" charset="-122"/>
                  <a:cs typeface="+mn-lt"/>
                </a:endParaRPr>
              </a:p>
            </p:txBody>
          </p:sp>
        </mc:Choice>
        <mc:Fallback>
          <p:sp>
            <p:nvSpPr>
              <p:cNvPr id="3" name="圆角矩形 2"/>
              <p:cNvSpPr>
                <a:spLocks noRot="1" noChangeAspect="1" noMove="1" noResize="1" noEditPoints="1" noAdjustHandles="1" noChangeArrowheads="1" noChangeShapeType="1" noTextEdit="1"/>
              </p:cNvSpPr>
              <p:nvPr/>
            </p:nvSpPr>
            <p:spPr bwMode="auto">
              <a:xfrm>
                <a:off x="171450" y="1127209"/>
                <a:ext cx="11849100" cy="5416465"/>
              </a:xfrm>
              <a:prstGeom prst="roundRect">
                <a:avLst/>
              </a:prstGeom>
              <a:blipFill>
                <a:blip r:embed="rId4"/>
                <a:stretch>
                  <a:fillRect/>
                </a:stretch>
              </a:blip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a:lstStyle/>
              <a:p>
                <a:r>
                  <a:rPr lang="zh-CN" altLang="en-US">
                    <a:noFill/>
                  </a:rPr>
                  <a:t> </a:t>
                </a:r>
              </a:p>
            </p:txBody>
          </p:sp>
        </mc:Fallback>
      </mc:AlternateContent>
      <p:grpSp>
        <p:nvGrpSpPr>
          <p:cNvPr id="4" name="组合 3"/>
          <p:cNvGrpSpPr/>
          <p:nvPr/>
        </p:nvGrpSpPr>
        <p:grpSpPr>
          <a:xfrm>
            <a:off x="2999656" y="3170817"/>
            <a:ext cx="6415755" cy="3176165"/>
            <a:chOff x="3390" y="4167"/>
            <a:chExt cx="11655" cy="6168"/>
          </a:xfrm>
        </p:grpSpPr>
        <p:sp>
          <p:nvSpPr>
            <p:cNvPr id="2" name="矩形 1"/>
            <p:cNvSpPr/>
            <p:nvPr/>
          </p:nvSpPr>
          <p:spPr>
            <a:xfrm>
              <a:off x="3390" y="4167"/>
              <a:ext cx="11655" cy="6168"/>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p:spPr>
          <p:txBody>
            <a:bodyPr vert="horz" wrap="none" lIns="91440" tIns="45720" rIns="91440" bIns="45720" numCol="1" rtlCol="0" anchor="t" anchorCtr="0" compatLnSpc="1"/>
            <a:lstStyle/>
            <a:p>
              <a:endParaRPr lang="zh-CN" altLang="en-US" sz="3200" b="0" dirty="0">
                <a:solidFill>
                  <a:schemeClr val="accent2"/>
                </a:solidFill>
                <a:latin typeface="+mn-lt"/>
              </a:endParaRPr>
            </a:p>
          </p:txBody>
        </p:sp>
        <p:pic>
          <p:nvPicPr>
            <p:cNvPr id="499"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95" y="4379"/>
              <a:ext cx="9269" cy="5382"/>
            </a:xfrm>
            <a:prstGeom prst="rect">
              <a:avLst/>
            </a:prstGeom>
          </p:spPr>
        </p:pic>
      </p:grpSp>
      <p:sp>
        <p:nvSpPr>
          <p:cNvPr id="8" name="灯片编号占位符 7">
            <a:extLst>
              <a:ext uri="{FF2B5EF4-FFF2-40B4-BE49-F238E27FC236}">
                <a16:creationId xmlns:a16="http://schemas.microsoft.com/office/drawing/2014/main" id="{6C23AC37-0074-7CEE-265E-A1147690E1D5}"/>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44</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9947700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2" name="圆角矩形 1"/>
          <p:cNvSpPr/>
          <p:nvPr/>
        </p:nvSpPr>
        <p:spPr bwMode="auto">
          <a:xfrm>
            <a:off x="270430" y="1196742"/>
            <a:ext cx="11586210" cy="72009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200" b="0" dirty="0">
                <a:solidFill>
                  <a:schemeClr val="accent6"/>
                </a:solidFill>
                <a:latin typeface="+mn-lt"/>
                <a:ea typeface="黑体" panose="02010609060101010101" pitchFamily="49" charset="-122"/>
              </a:rPr>
              <a:t>7.4.3 </a:t>
            </a:r>
            <a:r>
              <a:rPr sz="3200" b="0" dirty="0">
                <a:solidFill>
                  <a:schemeClr val="accent6"/>
                </a:solidFill>
                <a:latin typeface="+mn-lt"/>
                <a:ea typeface="黑体" panose="02010609060101010101" pitchFamily="49" charset="-122"/>
              </a:rPr>
              <a:t>AHL-EORS模型的选取—NCP模型</a:t>
            </a:r>
            <a:r>
              <a:rPr lang="zh-CN" altLang="en-US" sz="32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（了解）</a:t>
            </a:r>
            <a:endParaRPr lang="zh-CN" altLang="en-US" sz="32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algn="l"/>
            <a:endParaRPr sz="3200" b="0" dirty="0">
              <a:solidFill>
                <a:schemeClr val="accent6"/>
              </a:solidFill>
              <a:latin typeface="+mn-lt"/>
              <a:ea typeface="黑体" panose="02010609060101010101" pitchFamily="49" charset="-122"/>
            </a:endParaRPr>
          </a:p>
        </p:txBody>
      </p:sp>
      <p:sp>
        <p:nvSpPr>
          <p:cNvPr id="3" name="圆角矩形 2"/>
          <p:cNvSpPr/>
          <p:nvPr/>
        </p:nvSpPr>
        <p:spPr bwMode="auto">
          <a:xfrm>
            <a:off x="270430" y="2302988"/>
            <a:ext cx="11586210" cy="343026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latinLnBrk="0" hangingPunct="1"/>
            <a:r>
              <a:rPr lang="en-US" altLang="zh-CN" dirty="0">
                <a:solidFill>
                  <a:schemeClr val="bg1"/>
                </a:solidFill>
                <a:latin typeface="Times New Roman" panose="02020603050405020304" pitchFamily="18" charset="0"/>
                <a:ea typeface="宋体" panose="02010600030101010101" pitchFamily="2" charset="-122"/>
                <a:cs typeface="+mn-lt"/>
              </a:rPr>
              <a:t>      </a:t>
            </a:r>
            <a:r>
              <a:rPr sz="2800" dirty="0">
                <a:solidFill>
                  <a:schemeClr val="bg1"/>
                </a:solidFill>
                <a:latin typeface="Times New Roman" panose="02020603050405020304" pitchFamily="18" charset="0"/>
                <a:ea typeface="宋体" panose="02010600030101010101" pitchFamily="2" charset="-122"/>
                <a:cs typeface="+mn-lt"/>
              </a:rPr>
              <a:t>网络模型本身的性能是决定物体认知系统性能的关键因素，针对低资源嵌入式环境，在</a:t>
            </a:r>
            <a:r>
              <a:rPr sz="2800" dirty="0">
                <a:solidFill>
                  <a:srgbClr val="FFFF00"/>
                </a:solidFill>
                <a:latin typeface="Times New Roman" panose="02020603050405020304" pitchFamily="18" charset="0"/>
                <a:ea typeface="宋体" panose="02010600030101010101" pitchFamily="2" charset="-122"/>
                <a:cs typeface="+mn-lt"/>
              </a:rPr>
              <a:t>降低网络模型资源所占大小</a:t>
            </a:r>
            <a:r>
              <a:rPr sz="2800" dirty="0">
                <a:solidFill>
                  <a:schemeClr val="bg1"/>
                </a:solidFill>
                <a:latin typeface="Times New Roman" panose="02020603050405020304" pitchFamily="18" charset="0"/>
                <a:ea typeface="宋体" panose="02010600030101010101" pitchFamily="2" charset="-122"/>
                <a:cs typeface="+mn-lt"/>
              </a:rPr>
              <a:t>的情况下</a:t>
            </a:r>
            <a:r>
              <a:rPr sz="2800" dirty="0">
                <a:solidFill>
                  <a:srgbClr val="FFFF00"/>
                </a:solidFill>
                <a:latin typeface="Times New Roman" panose="02020603050405020304" pitchFamily="18" charset="0"/>
                <a:ea typeface="宋体" panose="02010600030101010101" pitchFamily="2" charset="-122"/>
                <a:cs typeface="+mn-lt"/>
              </a:rPr>
              <a:t>保持模型的性能</a:t>
            </a:r>
            <a:r>
              <a:rPr sz="2800" dirty="0">
                <a:solidFill>
                  <a:schemeClr val="bg1"/>
                </a:solidFill>
                <a:latin typeface="Times New Roman" panose="02020603050405020304" pitchFamily="18" charset="0"/>
                <a:ea typeface="宋体" panose="02010600030101010101" pitchFamily="2" charset="-122"/>
                <a:cs typeface="+mn-lt"/>
              </a:rPr>
              <a:t>是所要研究的重点之一。</a:t>
            </a:r>
            <a:r>
              <a:rPr sz="2800" dirty="0">
                <a:solidFill>
                  <a:srgbClr val="FF0000"/>
                </a:solidFill>
                <a:latin typeface="Times New Roman" panose="02020603050405020304" pitchFamily="18" charset="0"/>
                <a:ea typeface="宋体" panose="02010600030101010101" pitchFamily="2" charset="-122"/>
                <a:cs typeface="+mn-lt"/>
              </a:rPr>
              <a:t>神经回路策略</a:t>
            </a:r>
            <a:r>
              <a:rPr sz="2800" dirty="0">
                <a:solidFill>
                  <a:schemeClr val="bg1"/>
                </a:solidFill>
                <a:latin typeface="Times New Roman" panose="02020603050405020304" pitchFamily="18" charset="0"/>
                <a:ea typeface="宋体" panose="02010600030101010101" pitchFamily="2" charset="-122"/>
                <a:cs typeface="+mn-lt"/>
              </a:rPr>
              <a:t>（Neural Circuit </a:t>
            </a:r>
            <a:r>
              <a:rPr sz="2800" dirty="0">
                <a:solidFill>
                  <a:srgbClr val="FF0000"/>
                </a:solidFill>
                <a:latin typeface="Times New Roman" panose="02020603050405020304" pitchFamily="18" charset="0"/>
                <a:ea typeface="宋体" panose="02010600030101010101" pitchFamily="2" charset="-122"/>
                <a:cs typeface="+mn-lt"/>
              </a:rPr>
              <a:t>Policies，NCP</a:t>
            </a:r>
            <a:r>
              <a:rPr sz="2800" dirty="0">
                <a:solidFill>
                  <a:schemeClr val="bg1"/>
                </a:solidFill>
                <a:latin typeface="Times New Roman" panose="02020603050405020304" pitchFamily="18" charset="0"/>
                <a:ea typeface="宋体" panose="02010600030101010101" pitchFamily="2" charset="-122"/>
                <a:cs typeface="+mn-lt"/>
              </a:rPr>
              <a:t>）是一种基于线虫神经网络结构的模型，此模型首先通过普通卷积来降维，提取特征，之后传入自定义神经网络进行分类计算，从而得到结果。由于NCP是自定义网络，所以可以调整神经元的个数，从而减小模型的所占资源，非常适合嵌入式设备进行人工智能部署。</a:t>
            </a:r>
          </a:p>
        </p:txBody>
      </p:sp>
      <p:sp>
        <p:nvSpPr>
          <p:cNvPr id="5" name="灯片编号占位符 4">
            <a:extLst>
              <a:ext uri="{FF2B5EF4-FFF2-40B4-BE49-F238E27FC236}">
                <a16:creationId xmlns:a16="http://schemas.microsoft.com/office/drawing/2014/main" id="{B9297A75-86FC-4E8D-26AD-4A91543A955D}"/>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45</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309535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735" y="1386039"/>
            <a:ext cx="11664905" cy="571623"/>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NCP</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模型</a:t>
            </a:r>
          </a:p>
        </p:txBody>
      </p:sp>
      <p:sp>
        <p:nvSpPr>
          <p:cNvPr id="11" name="圆角矩形 10"/>
          <p:cNvSpPr/>
          <p:nvPr/>
        </p:nvSpPr>
        <p:spPr bwMode="auto">
          <a:xfrm>
            <a:off x="191735" y="2343064"/>
            <a:ext cx="11664905"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457200" algn="just"/>
            <a:r>
              <a:rPr lang="zh-CN" altLang="en-US" sz="2800" dirty="0">
                <a:solidFill>
                  <a:schemeClr val="bg1"/>
                </a:solidFill>
                <a:latin typeface="Times New Roman" panose="02020603050405020304" pitchFamily="18" charset="0"/>
                <a:ea typeface="宋体" panose="02010600030101010101" pitchFamily="2" charset="-122"/>
              </a:rPr>
              <a:t>  NCP模型主要分为两个部分，首先是通过普通的卷积神经网络来</a:t>
            </a:r>
            <a:r>
              <a:rPr lang="zh-CN" altLang="en-US" sz="2800" dirty="0">
                <a:solidFill>
                  <a:srgbClr val="FFFF00"/>
                </a:solidFill>
                <a:latin typeface="Times New Roman" panose="02020603050405020304" pitchFamily="18" charset="0"/>
                <a:ea typeface="宋体" panose="02010600030101010101" pitchFamily="2" charset="-122"/>
              </a:rPr>
              <a:t>降低维度</a:t>
            </a:r>
            <a:r>
              <a:rPr lang="zh-CN" altLang="en-US" sz="2800" dirty="0">
                <a:solidFill>
                  <a:schemeClr val="bg1"/>
                </a:solidFill>
                <a:latin typeface="Times New Roman" panose="02020603050405020304" pitchFamily="18" charset="0"/>
                <a:ea typeface="宋体" panose="02010600030101010101" pitchFamily="2" charset="-122"/>
              </a:rPr>
              <a:t>，提取特征，然后传入全连接层</a:t>
            </a:r>
            <a:r>
              <a:rPr lang="zh-CN" altLang="en-US" sz="2800" dirty="0">
                <a:solidFill>
                  <a:srgbClr val="FFFF00"/>
                </a:solidFill>
                <a:latin typeface="Times New Roman" panose="02020603050405020304" pitchFamily="18" charset="0"/>
                <a:ea typeface="宋体" panose="02010600030101010101" pitchFamily="2" charset="-122"/>
              </a:rPr>
              <a:t>进一步降低维度</a:t>
            </a:r>
            <a:r>
              <a:rPr lang="zh-CN" altLang="en-US" sz="2800" dirty="0">
                <a:solidFill>
                  <a:schemeClr val="bg1"/>
                </a:solidFill>
                <a:latin typeface="Times New Roman" panose="02020603050405020304" pitchFamily="18" charset="0"/>
                <a:ea typeface="宋体" panose="02010600030101010101" pitchFamily="2" charset="-122"/>
              </a:rPr>
              <a:t>，之后就传入NCP网络结构。</a:t>
            </a:r>
            <a:endParaRPr lang="en-US" altLang="zh-CN" sz="2800" dirty="0">
              <a:solidFill>
                <a:schemeClr val="bg1"/>
              </a:solidFill>
              <a:latin typeface="Times New Roman" panose="02020603050405020304" pitchFamily="18" charset="0"/>
              <a:ea typeface="宋体" panose="02010600030101010101" pitchFamily="2" charset="-122"/>
            </a:endParaRPr>
          </a:p>
          <a:p>
            <a:pPr indent="457200" algn="just"/>
            <a:r>
              <a:rPr lang="zh-CN" altLang="en-US" sz="2800" dirty="0">
                <a:solidFill>
                  <a:schemeClr val="bg1"/>
                </a:solidFill>
                <a:latin typeface="Times New Roman" panose="02020603050405020304" pitchFamily="18" charset="0"/>
                <a:ea typeface="宋体" panose="02010600030101010101" pitchFamily="2" charset="-122"/>
              </a:rPr>
              <a:t> 具体来说NCP一共分为四层，第一层是</a:t>
            </a:r>
            <a:r>
              <a:rPr lang="zh-CN" altLang="en-US" sz="2800" dirty="0">
                <a:solidFill>
                  <a:srgbClr val="FFFF00"/>
                </a:solidFill>
                <a:latin typeface="Times New Roman" panose="02020603050405020304" pitchFamily="18" charset="0"/>
                <a:ea typeface="宋体" panose="02010600030101010101" pitchFamily="2" charset="-122"/>
              </a:rPr>
              <a:t>感知层</a:t>
            </a:r>
            <a:r>
              <a:rPr lang="zh-CN" altLang="en-US" sz="2800" dirty="0">
                <a:solidFill>
                  <a:schemeClr val="bg1"/>
                </a:solidFill>
                <a:latin typeface="Times New Roman" panose="02020603050405020304" pitchFamily="18" charset="0"/>
                <a:ea typeface="宋体" panose="02010600030101010101" pitchFamily="2" charset="-122"/>
              </a:rPr>
              <a:t>，用于接收</a:t>
            </a:r>
            <a:r>
              <a:rPr lang="zh-CN" altLang="en-US" sz="2800" dirty="0">
                <a:solidFill>
                  <a:srgbClr val="FFFF00"/>
                </a:solidFill>
                <a:latin typeface="Times New Roman" panose="02020603050405020304" pitchFamily="18" charset="0"/>
                <a:ea typeface="宋体" panose="02010600030101010101" pitchFamily="2" charset="-122"/>
              </a:rPr>
              <a:t>输入数据</a:t>
            </a:r>
            <a:r>
              <a:rPr lang="en-US" altLang="zh-CN" sz="2800" dirty="0">
                <a:solidFill>
                  <a:schemeClr val="bg1"/>
                </a:solidFill>
                <a:latin typeface="Times New Roman" panose="02020603050405020304" pitchFamily="18" charset="0"/>
                <a:ea typeface="宋体" panose="02010600030101010101" pitchFamily="2" charset="-122"/>
              </a:rPr>
              <a:t>;</a:t>
            </a:r>
            <a:r>
              <a:rPr lang="zh-CN" altLang="en-US" sz="2800" dirty="0">
                <a:solidFill>
                  <a:schemeClr val="bg1"/>
                </a:solidFill>
                <a:latin typeface="Times New Roman" panose="02020603050405020304" pitchFamily="18" charset="0"/>
                <a:ea typeface="宋体" panose="02010600030101010101" pitchFamily="2" charset="-122"/>
              </a:rPr>
              <a:t>第二层是</a:t>
            </a:r>
            <a:r>
              <a:rPr lang="zh-CN" altLang="en-US" sz="2800" dirty="0">
                <a:solidFill>
                  <a:srgbClr val="FFFF00"/>
                </a:solidFill>
                <a:latin typeface="Times New Roman" panose="02020603050405020304" pitchFamily="18" charset="0"/>
                <a:ea typeface="宋体" panose="02010600030101010101" pitchFamily="2" charset="-122"/>
              </a:rPr>
              <a:t>中间层</a:t>
            </a:r>
            <a:r>
              <a:rPr lang="en-US" altLang="zh-CN" sz="2800" dirty="0">
                <a:solidFill>
                  <a:schemeClr val="bg1"/>
                </a:solidFill>
                <a:latin typeface="Times New Roman" panose="02020603050405020304" pitchFamily="18" charset="0"/>
                <a:ea typeface="宋体" panose="02010600030101010101" pitchFamily="2" charset="-122"/>
              </a:rPr>
              <a:t>;</a:t>
            </a:r>
            <a:r>
              <a:rPr lang="zh-CN" altLang="en-US" sz="2800" dirty="0">
                <a:solidFill>
                  <a:schemeClr val="bg1"/>
                </a:solidFill>
                <a:latin typeface="Times New Roman" panose="02020603050405020304" pitchFamily="18" charset="0"/>
                <a:ea typeface="宋体" panose="02010600030101010101" pitchFamily="2" charset="-122"/>
              </a:rPr>
              <a:t>第三层是</a:t>
            </a:r>
            <a:r>
              <a:rPr lang="zh-CN" altLang="en-US" sz="2800" dirty="0">
                <a:solidFill>
                  <a:srgbClr val="FFFF00"/>
                </a:solidFill>
                <a:latin typeface="Times New Roman" panose="02020603050405020304" pitchFamily="18" charset="0"/>
                <a:ea typeface="宋体" panose="02010600030101010101" pitchFamily="2" charset="-122"/>
              </a:rPr>
              <a:t>决策层</a:t>
            </a:r>
            <a:r>
              <a:rPr lang="en-US" altLang="zh-CN" sz="2800" dirty="0">
                <a:solidFill>
                  <a:schemeClr val="bg1"/>
                </a:solidFill>
                <a:latin typeface="Times New Roman" panose="02020603050405020304" pitchFamily="18" charset="0"/>
                <a:ea typeface="宋体" panose="02010600030101010101" pitchFamily="2" charset="-122"/>
              </a:rPr>
              <a:t>;</a:t>
            </a:r>
            <a:r>
              <a:rPr lang="zh-CN" altLang="en-US" sz="2800" dirty="0">
                <a:solidFill>
                  <a:schemeClr val="bg1"/>
                </a:solidFill>
                <a:latin typeface="Times New Roman" panose="02020603050405020304" pitchFamily="18" charset="0"/>
                <a:ea typeface="宋体" panose="02010600030101010101" pitchFamily="2" charset="-122"/>
              </a:rPr>
              <a:t>第四层是</a:t>
            </a:r>
            <a:r>
              <a:rPr lang="zh-CN" altLang="en-US" sz="2800" dirty="0">
                <a:solidFill>
                  <a:srgbClr val="FFFF00"/>
                </a:solidFill>
                <a:latin typeface="Times New Roman" panose="02020603050405020304" pitchFamily="18" charset="0"/>
                <a:ea typeface="宋体" panose="02010600030101010101" pitchFamily="2" charset="-122"/>
              </a:rPr>
              <a:t>运动层</a:t>
            </a:r>
            <a:r>
              <a:rPr lang="zh-CN" altLang="en-US" sz="2800" dirty="0">
                <a:solidFill>
                  <a:schemeClr val="bg1"/>
                </a:solidFill>
                <a:latin typeface="Times New Roman" panose="02020603050405020304" pitchFamily="18" charset="0"/>
                <a:ea typeface="宋体" panose="02010600030101010101" pitchFamily="2" charset="-122"/>
              </a:rPr>
              <a:t>，也就是</a:t>
            </a:r>
            <a:r>
              <a:rPr lang="zh-CN" altLang="en-US" sz="2800" dirty="0">
                <a:solidFill>
                  <a:srgbClr val="FFFF00"/>
                </a:solidFill>
                <a:latin typeface="Times New Roman" panose="02020603050405020304" pitchFamily="18" charset="0"/>
                <a:ea typeface="宋体" panose="02010600030101010101" pitchFamily="2" charset="-122"/>
              </a:rPr>
              <a:t>输出结果</a:t>
            </a:r>
            <a:r>
              <a:rPr lang="zh-CN" altLang="en-US" sz="2800" dirty="0">
                <a:solidFill>
                  <a:schemeClr val="bg1"/>
                </a:solidFill>
                <a:latin typeface="Times New Roman" panose="02020603050405020304" pitchFamily="18" charset="0"/>
                <a:ea typeface="宋体" panose="02010600030101010101" pitchFamily="2" charset="-122"/>
              </a:rPr>
              <a:t>。NCP中的基本神经构建模块称为</a:t>
            </a:r>
            <a:r>
              <a:rPr lang="zh-CN" altLang="en-US" sz="2800" dirty="0">
                <a:solidFill>
                  <a:srgbClr val="FFFF00"/>
                </a:solidFill>
                <a:latin typeface="Times New Roman" panose="02020603050405020304" pitchFamily="18" charset="0"/>
                <a:ea typeface="宋体" panose="02010600030101010101" pitchFamily="2" charset="-122"/>
              </a:rPr>
              <a:t>液体时间常数（LTC）神经元</a:t>
            </a:r>
            <a:r>
              <a:rPr lang="zh-CN" altLang="en-US" sz="2800" dirty="0">
                <a:solidFill>
                  <a:schemeClr val="bg1"/>
                </a:solidFill>
                <a:latin typeface="Times New Roman" panose="02020603050405020304" pitchFamily="18" charset="0"/>
                <a:ea typeface="宋体" panose="02010600030101010101" pitchFamily="2" charset="-122"/>
              </a:rPr>
              <a:t>，在由一组LTC神经元构造NCP通过输入突触连接到神经元时，每个LTC神经元具有状态动力学。</a:t>
            </a: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3" name="灯片编号占位符 2">
            <a:extLst>
              <a:ext uri="{FF2B5EF4-FFF2-40B4-BE49-F238E27FC236}">
                <a16:creationId xmlns:a16="http://schemas.microsoft.com/office/drawing/2014/main" id="{DE6451E5-7BD6-A60E-C342-FF531F1086F1}"/>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46</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808348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mc:AlternateContent xmlns:mc="http://schemas.openxmlformats.org/markup-compatibility/2006">
        <mc:Choice xmlns:a14="http://schemas.microsoft.com/office/drawing/2010/main" Requires="a14">
          <p:sp>
            <p:nvSpPr>
              <p:cNvPr id="11" name="圆角矩形 10"/>
              <p:cNvSpPr/>
              <p:nvPr/>
            </p:nvSpPr>
            <p:spPr bwMode="auto">
              <a:xfrm>
                <a:off x="1038409" y="1628800"/>
                <a:ext cx="10152732"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dirty="0">
                    <a:solidFill>
                      <a:schemeClr val="bg1"/>
                    </a:solidFill>
                    <a:latin typeface="Times New Roman" panose="02020603050405020304" pitchFamily="18" charset="0"/>
                    <a:ea typeface="宋体" panose="02010600030101010101" pitchFamily="2" charset="-122"/>
                  </a:rPr>
                  <a:t>在NCP中层与层直接的连接类似于</a:t>
                </a:r>
                <a:r>
                  <a:rPr lang="zh-CN" altLang="en-US" sz="2800" dirty="0">
                    <a:solidFill>
                      <a:srgbClr val="FFFF00"/>
                    </a:solidFill>
                    <a:latin typeface="Times New Roman" panose="02020603050405020304" pitchFamily="18" charset="0"/>
                    <a:ea typeface="宋体" panose="02010600030101010101" pitchFamily="2" charset="-122"/>
                  </a:rPr>
                  <a:t>线虫神经网络布线</a:t>
                </a:r>
                <a:r>
                  <a:rPr lang="zh-CN" altLang="en-US" sz="2800" dirty="0">
                    <a:solidFill>
                      <a:schemeClr val="bg1"/>
                    </a:solidFill>
                    <a:latin typeface="Times New Roman" panose="02020603050405020304" pitchFamily="18" charset="0"/>
                    <a:ea typeface="宋体" panose="02010600030101010101" pitchFamily="2" charset="-122"/>
                  </a:rPr>
                  <a:t>，具体步骤如下： </a:t>
                </a:r>
              </a:p>
              <a:p>
                <a:pPr indent="266700" algn="just"/>
                <a:r>
                  <a:rPr lang="en-US" altLang="zh-CN" sz="2800" dirty="0">
                    <a:solidFill>
                      <a:schemeClr val="bg1"/>
                    </a:solidFill>
                    <a:latin typeface="Times New Roman" panose="02020603050405020304" pitchFamily="18" charset="0"/>
                    <a:ea typeface="宋体" panose="02010600030101010101" pitchFamily="2" charset="-122"/>
                  </a:rPr>
                  <a:t>     1）插入四个神经</a:t>
                </a:r>
                <a:r>
                  <a:rPr lang="zh-CN" altLang="en-US" sz="2800" dirty="0">
                    <a:solidFill>
                      <a:schemeClr val="bg1"/>
                    </a:solidFill>
                    <a:latin typeface="Times New Roman" panose="02020603050405020304" pitchFamily="18" charset="0"/>
                    <a:ea typeface="宋体" panose="02010600030101010101" pitchFamily="2" charset="-122"/>
                  </a:rPr>
                  <a:t>元</a:t>
                </a:r>
                <a:r>
                  <a:rPr lang="en-US" altLang="zh-CN" sz="2800" dirty="0">
                    <a:solidFill>
                      <a:schemeClr val="bg1"/>
                    </a:solidFill>
                    <a:latin typeface="Times New Roman" panose="02020603050405020304" pitchFamily="18" charset="0"/>
                    <a:ea typeface="宋体" panose="02010600030101010101" pitchFamily="2" charset="-122"/>
                  </a:rPr>
                  <a:t>——</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𝑁</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m:t>
                        </m:r>
                      </m:sub>
                    </m:sSub>
                  </m:oMath>
                </a14:m>
                <a:r>
                  <a:rPr lang="en-US" altLang="zh-CN" sz="2800" dirty="0">
                    <a:solidFill>
                      <a:schemeClr val="bg1"/>
                    </a:solidFill>
                    <a:latin typeface="Times New Roman" panose="02020603050405020304" pitchFamily="18" charset="0"/>
                    <a:ea typeface="宋体" panose="02010600030101010101" pitchFamily="2" charset="-122"/>
                  </a:rPr>
                  <a:t>感觉神经元，</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𝑵</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𝒊</m:t>
                        </m:r>
                      </m:sub>
                    </m:sSub>
                  </m:oMath>
                </a14:m>
                <a:r>
                  <a:rPr lang="en-US" altLang="zh-CN" sz="2800" dirty="0">
                    <a:solidFill>
                      <a:schemeClr val="bg1"/>
                    </a:solidFill>
                    <a:latin typeface="Times New Roman" panose="02020603050405020304" pitchFamily="18" charset="0"/>
                    <a:ea typeface="宋体" panose="02010600030101010101" pitchFamily="2" charset="-122"/>
                  </a:rPr>
                  <a:t>中间神经元，</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𝑵</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𝒄</m:t>
                        </m:r>
                      </m:sub>
                    </m:sSub>
                  </m:oMath>
                </a14:m>
                <a:r>
                  <a:rPr lang="en-US" altLang="zh-CN" sz="2800" dirty="0">
                    <a:solidFill>
                      <a:schemeClr val="bg1"/>
                    </a:solidFill>
                    <a:latin typeface="Times New Roman" panose="02020603050405020304" pitchFamily="18" charset="0"/>
                    <a:ea typeface="宋体" panose="02010600030101010101" pitchFamily="2" charset="-122"/>
                  </a:rPr>
                  <a:t>命令神经元和</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𝑵</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m:t>
                        </m:r>
                      </m:sub>
                    </m:sSub>
                  </m:oMath>
                </a14:m>
                <a:r>
                  <a:rPr lang="en-US" altLang="zh-CN" sz="2800" dirty="0">
                    <a:solidFill>
                      <a:schemeClr val="bg1"/>
                    </a:solidFill>
                    <a:latin typeface="Times New Roman" panose="02020603050405020304" pitchFamily="18" charset="0"/>
                    <a:ea typeface="宋体" panose="02010600030101010101" pitchFamily="2" charset="-122"/>
                  </a:rPr>
                  <a:t>运动神经元</a:t>
                </a:r>
                <a:r>
                  <a:rPr lang="zh-CN" altLang="en-US" sz="2800" dirty="0">
                    <a:solidFill>
                      <a:schemeClr val="bg1"/>
                    </a:solidFill>
                    <a:latin typeface="Times New Roman" panose="02020603050405020304" pitchFamily="18" charset="0"/>
                    <a:ea typeface="宋体" panose="02010600030101010101" pitchFamily="2" charset="-122"/>
                  </a:rPr>
                  <a:t>；</a:t>
                </a:r>
              </a:p>
              <a:p>
                <a:pPr indent="266700" algn="just"/>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2</a:t>
                </a:r>
                <a:r>
                  <a:rPr lang="en-US" altLang="zh-CN" sz="2800" dirty="0">
                    <a:solidFill>
                      <a:schemeClr val="bg1"/>
                    </a:solidFill>
                    <a:latin typeface="Times New Roman" panose="02020603050405020304" pitchFamily="18" charset="0"/>
                    <a:ea typeface="宋体" panose="02010600030101010101" pitchFamily="2" charset="-122"/>
                  </a:rPr>
                  <a:t>）</a:t>
                </a:r>
                <a:r>
                  <a:rPr sz="2800" dirty="0">
                    <a:solidFill>
                      <a:schemeClr val="bg1"/>
                    </a:solidFill>
                    <a:latin typeface="Times New Roman" panose="02020603050405020304" pitchFamily="18" charset="0"/>
                    <a:ea typeface="宋体" panose="02010600030101010101" pitchFamily="2" charset="-122"/>
                  </a:rPr>
                  <a:t>在每两个连续的层之间</a:t>
                </a:r>
                <a:r>
                  <a:rPr lang="en-US" altLang="zh-CN" sz="2800" dirty="0">
                    <a:solidFill>
                      <a:schemeClr val="bg1"/>
                    </a:solidFill>
                    <a:latin typeface="Times New Roman" panose="02020603050405020304" pitchFamily="18" charset="0"/>
                    <a:ea typeface="宋体" panose="02010600030101010101" pitchFamily="2" charset="-122"/>
                    <a:sym typeface="+mn-ea"/>
                  </a:rPr>
                  <a:t>——</a:t>
                </a:r>
                <a:r>
                  <a:rPr sz="2800" dirty="0">
                    <a:solidFill>
                      <a:schemeClr val="bg1"/>
                    </a:solidFill>
                    <a:latin typeface="Times New Roman" panose="02020603050405020304" pitchFamily="18" charset="0"/>
                    <a:ea typeface="宋体" panose="02010600030101010101" pitchFamily="2" charset="-122"/>
                  </a:rPr>
                  <a:t>任意源神经元，将</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𝒏</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突触（</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𝒏</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𝒏</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）（突触极性为</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〜Bernoulli</a:t>
                </a:r>
                <a:r>
                  <a:rPr sz="2800" dirty="0">
                    <a:solidFill>
                      <a:schemeClr val="bg1"/>
                    </a:solidFill>
                    <a:latin typeface="Times New Roman" panose="02020603050405020304" pitchFamily="18" charset="0"/>
                    <a:ea typeface="宋体" panose="02010600030101010101" pitchFamily="2" charset="-122"/>
                  </a:rPr>
                  <a:t>伯努利方程（</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P2</a:t>
                </a:r>
                <a:r>
                  <a:rPr sz="2800" dirty="0">
                    <a:solidFill>
                      <a:schemeClr val="bg1"/>
                    </a:solidFill>
                    <a:latin typeface="Times New Roman" panose="02020603050405020304" pitchFamily="18" charset="0"/>
                    <a:ea typeface="宋体" panose="02010600030101010101" pitchFamily="2" charset="-122"/>
                  </a:rPr>
                  <a:t>））插入</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𝒏</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个目标神经元，随机选择</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〜Binomial</a:t>
                </a:r>
                <a:r>
                  <a:rPr sz="2800" dirty="0">
                    <a:solidFill>
                      <a:schemeClr val="bg1"/>
                    </a:solidFill>
                    <a:latin typeface="Times New Roman" panose="02020603050405020304" pitchFamily="18" charset="0"/>
                    <a:ea typeface="宋体" panose="02010600030101010101" pitchFamily="2" charset="-122"/>
                  </a:rPr>
                  <a:t>二项分布（</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𝒏</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，P1</a:t>
                </a:r>
                <a:r>
                  <a:rPr sz="2800" dirty="0">
                    <a:solidFill>
                      <a:schemeClr val="bg1"/>
                    </a:solidFill>
                    <a:latin typeface="Times New Roman" panose="02020603050405020304" pitchFamily="18" charset="0"/>
                    <a:ea typeface="宋体" panose="02010600030101010101" pitchFamily="2" charset="-122"/>
                  </a:rPr>
                  <a:t>）。</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P1</a:t>
                </a:r>
                <a:r>
                  <a:rPr sz="2800" dirty="0">
                    <a:solidFill>
                      <a:schemeClr val="bg1"/>
                    </a:solidFill>
                    <a:latin typeface="Times New Roman" panose="02020603050405020304" pitchFamily="18" charset="0"/>
                    <a:ea typeface="宋体" panose="02010600030101010101" pitchFamily="2" charset="-122"/>
                  </a:rPr>
                  <a:t>和</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P2</a:t>
                </a:r>
                <a:r>
                  <a:rPr sz="2800" dirty="0">
                    <a:solidFill>
                      <a:schemeClr val="bg1"/>
                    </a:solidFill>
                    <a:latin typeface="Times New Roman" panose="02020603050405020304" pitchFamily="18" charset="0"/>
                    <a:ea typeface="宋体" panose="02010600030101010101" pitchFamily="2" charset="-122"/>
                  </a:rPr>
                  <a:t>是与其分布相对应的概率。</a:t>
                </a:r>
              </a:p>
            </p:txBody>
          </p:sp>
        </mc:Choice>
        <mc:Fallback>
          <p:sp>
            <p:nvSpPr>
              <p:cNvPr id="11" name="圆角矩形 10"/>
              <p:cNvSpPr>
                <a:spLocks noRot="1" noChangeAspect="1" noMove="1" noResize="1" noEditPoints="1" noAdjustHandles="1" noChangeArrowheads="1" noChangeShapeType="1" noTextEdit="1"/>
              </p:cNvSpPr>
              <p:nvPr/>
            </p:nvSpPr>
            <p:spPr bwMode="auto">
              <a:xfrm>
                <a:off x="1038409" y="1628800"/>
                <a:ext cx="10152732" cy="3894248"/>
              </a:xfrm>
              <a:prstGeom prst="roundRect">
                <a:avLst/>
              </a:prstGeom>
              <a:blipFill>
                <a:blip r:embed="rId3"/>
                <a:stretch>
                  <a:fillRect/>
                </a:stretch>
              </a:blip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a:lstStyle/>
              <a:p>
                <a:r>
                  <a:rPr lang="zh-CN" altLang="en-US">
                    <a:noFill/>
                  </a:rPr>
                  <a:t> </a:t>
                </a:r>
              </a:p>
            </p:txBody>
          </p:sp>
        </mc:Fallback>
      </mc:AlternateContent>
      <p:pic>
        <p:nvPicPr>
          <p:cNvPr id="6" name="图片 5"/>
          <p:cNvPicPr>
            <a:picLocks noChangeAspect="1"/>
          </p:cNvPicPr>
          <p:nvPr/>
        </p:nvPicPr>
        <p:blipFill>
          <a:blip r:embed="rId4"/>
          <a:stretch>
            <a:fillRect/>
          </a:stretch>
        </p:blipFill>
        <p:spPr>
          <a:xfrm>
            <a:off x="600" y="286910"/>
            <a:ext cx="12192000" cy="745236"/>
          </a:xfrm>
          <a:prstGeom prst="rect">
            <a:avLst/>
          </a:prstGeom>
        </p:spPr>
      </p:pic>
      <p:sp>
        <p:nvSpPr>
          <p:cNvPr id="3" name="灯片编号占位符 2">
            <a:extLst>
              <a:ext uri="{FF2B5EF4-FFF2-40B4-BE49-F238E27FC236}">
                <a16:creationId xmlns:a16="http://schemas.microsoft.com/office/drawing/2014/main" id="{71CD8CC0-488D-0EA8-0C80-FA3BFB20751D}"/>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47</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416435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mc:AlternateContent xmlns:mc="http://schemas.openxmlformats.org/markup-compatibility/2006">
        <mc:Choice xmlns:a14="http://schemas.microsoft.com/office/drawing/2010/main" Requires="a14">
          <p:sp>
            <p:nvSpPr>
              <p:cNvPr id="11" name="圆角矩形 10"/>
              <p:cNvSpPr/>
              <p:nvPr/>
            </p:nvSpPr>
            <p:spPr bwMode="auto">
              <a:xfrm>
                <a:off x="318690" y="1388102"/>
                <a:ext cx="11537950" cy="463318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lang="zh-CN" altLang="en-US" sz="2800" dirty="0">
                    <a:solidFill>
                      <a:schemeClr val="bg1"/>
                    </a:solidFill>
                    <a:latin typeface="Times New Roman" panose="02020603050405020304" pitchFamily="18" charset="0"/>
                    <a:ea typeface="宋体" panose="02010600030101010101" pitchFamily="2" charset="-122"/>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sz="2800" dirty="0">
                    <a:solidFill>
                      <a:schemeClr val="bg1"/>
                    </a:solidFill>
                    <a:latin typeface="Times New Roman" panose="02020603050405020304" pitchFamily="18" charset="0"/>
                    <a:ea typeface="宋体" panose="02010600030101010101" pitchFamily="2" charset="-122"/>
                  </a:rPr>
                  <a:t>在每两个连续的层之间</a:t>
                </a:r>
                <a:r>
                  <a:rPr lang="en-US" altLang="zh-CN" sz="2800" dirty="0">
                    <a:solidFill>
                      <a:schemeClr val="bg1"/>
                    </a:solidFill>
                    <a:latin typeface="Times New Roman" panose="02020603050405020304" pitchFamily="18" charset="0"/>
                    <a:ea typeface="宋体" panose="02010600030101010101" pitchFamily="2" charset="-122"/>
                    <a:sym typeface="+mn-ea"/>
                  </a:rPr>
                  <a:t>——</a:t>
                </a:r>
                <a:r>
                  <a:rPr sz="2800" dirty="0">
                    <a:solidFill>
                      <a:schemeClr val="bg1"/>
                    </a:solidFill>
                    <a:latin typeface="Times New Roman" panose="02020603050405020304" pitchFamily="18" charset="0"/>
                    <a:ea typeface="宋体" panose="02010600030101010101" pitchFamily="2" charset="-122"/>
                  </a:rPr>
                  <a:t>任意没有突触的目标神经元</a:t>
                </a:r>
                <a14:m>
                  <m:oMath xmlns:m="http://schemas.openxmlformats.org/officeDocument/2006/math">
                    <m:r>
                      <a:rPr lang="en-US" sz="2800" i="1" dirty="0">
                        <a:solidFill>
                          <a:schemeClr val="bg1"/>
                        </a:solidFill>
                        <a:latin typeface="Cambria Math" panose="02040503050406030204" charset="0"/>
                        <a:ea typeface="宋体" panose="02010600030101010101" pitchFamily="2" charset="-122"/>
                        <a:cs typeface="Cambria Math" panose="02040503050406030204" charset="0"/>
                      </a:rPr>
                      <m:t>𝒋</m:t>
                    </m:r>
                  </m:oMath>
                </a14:m>
                <a:r>
                  <a:rPr sz="2800" dirty="0">
                    <a:solidFill>
                      <a:schemeClr val="bg1"/>
                    </a:solidFill>
                    <a:latin typeface="Times New Roman" panose="02020603050405020304" pitchFamily="18" charset="0"/>
                    <a:ea typeface="宋体" panose="02010600030101010101" pitchFamily="2" charset="-122"/>
                  </a:rPr>
                  <a:t>，插入</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突触（</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14:m>
                  <m:oMath xmlns:m="http://schemas.openxmlformats.org/officeDocument/2006/math">
                    <m:f>
                      <m:f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fPr>
                      <m:num>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𝟏</m:t>
                        </m:r>
                      </m:num>
                      <m:den>
                        <m:sSub>
                          <m:sSub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𝑵</m:t>
                            </m:r>
                          </m:e>
                          <m:sub>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𝒕</m:t>
                            </m:r>
                          </m:sub>
                        </m:sSub>
                      </m:den>
                    </m:f>
                    <m:nary>
                      <m:naryPr>
                        <m:chr m:val="∑"/>
                        <m:limLoc m:val="undOv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naryPr>
                      <m:sub>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𝒊</m:t>
                        </m:r>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m:t>
                        </m:r>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𝟏</m:t>
                        </m:r>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m:t>
                        </m:r>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𝒊</m:t>
                        </m:r>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m:t>
                        </m:r>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𝒋</m:t>
                        </m:r>
                      </m:sub>
                      <m:sup>
                        <m:sSub>
                          <m:sSub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𝑵</m:t>
                            </m:r>
                          </m:e>
                          <m:sub>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𝒕</m:t>
                            </m:r>
                          </m:sub>
                        </m:sSub>
                      </m:sup>
                      <m:e>
                        <m:sSub>
                          <m:sSub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𝑳</m:t>
                            </m:r>
                          </m:e>
                          <m:sub>
                            <m:sSub>
                              <m:sSub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𝒕</m:t>
                                </m:r>
                              </m:e>
                              <m:sub>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𝒊</m:t>
                                </m:r>
                              </m:sub>
                            </m:sSub>
                          </m:sub>
                        </m:sSub>
                      </m:e>
                    </m:nary>
                  </m:oMath>
                </a14:m>
                <a:r>
                  <a:rPr sz="2800" dirty="0">
                    <a:solidFill>
                      <a:schemeClr val="bg1"/>
                    </a:solidFill>
                    <a:latin typeface="Times New Roman" panose="02020603050405020304" pitchFamily="18" charset="0"/>
                    <a:ea typeface="宋体" panose="02010600030101010101" pitchFamily="2" charset="-122"/>
                  </a:rPr>
                  <a:t>），其中</a:t>
                </a:r>
                <a14:m>
                  <m:oMath xmlns:m="http://schemas.openxmlformats.org/officeDocument/2006/math">
                    <m:sSub>
                      <m:sSub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𝑳</m:t>
                        </m:r>
                      </m:e>
                      <m:sub>
                        <m:sSub>
                          <m:sSubPr>
                            <m:ctrlPr>
                              <a:rPr lang="en-US" sz="2800" i="1" dirty="0">
                                <a:solidFill>
                                  <a:schemeClr val="bg1"/>
                                </a:solidFill>
                                <a:latin typeface="Cambria Math" panose="02040503050406030204" pitchFamily="18" charset="0"/>
                                <a:ea typeface="宋体" panose="02010600030101010101" pitchFamily="2" charset="-122"/>
                                <a:cs typeface="Cambria Math" panose="02040503050406030204" charset="0"/>
                                <a:sym typeface="+mn-ea"/>
                              </a:rPr>
                            </m:ctrlPr>
                          </m:sSubPr>
                          <m:e>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𝒕</m:t>
                            </m:r>
                          </m:e>
                          <m:sub>
                            <m:r>
                              <a:rPr lang="en-US" sz="2800" i="1" dirty="0">
                                <a:solidFill>
                                  <a:schemeClr val="bg1"/>
                                </a:solidFill>
                                <a:latin typeface="Cambria Math" panose="02040503050406030204" charset="0"/>
                                <a:ea typeface="宋体" panose="02010600030101010101" pitchFamily="2" charset="-122"/>
                                <a:cs typeface="Cambria Math" panose="02040503050406030204" charset="0"/>
                                <a:sym typeface="+mn-ea"/>
                              </a:rPr>
                              <m:t>𝒊</m:t>
                            </m:r>
                          </m:sub>
                        </m:sSub>
                      </m:sub>
                    </m:sSub>
                  </m:oMath>
                </a14:m>
                <a:r>
                  <a:rPr sz="2800" dirty="0">
                    <a:solidFill>
                      <a:schemeClr val="bg1"/>
                    </a:solidFill>
                    <a:latin typeface="Times New Roman" panose="02020603050405020304" pitchFamily="18" charset="0"/>
                    <a:ea typeface="宋体" panose="02010600030101010101" pitchFamily="2" charset="-122"/>
                  </a:rPr>
                  <a:t>是针对目标神经元</a:t>
                </a:r>
                <a14:m>
                  <m:oMath xmlns:m="http://schemas.openxmlformats.org/officeDocument/2006/math">
                    <m:r>
                      <a:rPr lang="en-US" sz="2800" i="1" dirty="0">
                        <a:solidFill>
                          <a:schemeClr val="bg1"/>
                        </a:solidFill>
                        <a:latin typeface="Cambria Math" panose="02040503050406030204" charset="0"/>
                        <a:ea typeface="宋体" panose="02010600030101010101" pitchFamily="2" charset="-122"/>
                        <a:cs typeface="Cambria Math" panose="02040503050406030204" charset="0"/>
                      </a:rPr>
                      <m:t>𝒊</m:t>
                    </m:r>
                  </m:oMath>
                </a14:m>
                <a:r>
                  <a:rPr sz="2800" dirty="0">
                    <a:solidFill>
                      <a:schemeClr val="bg1"/>
                    </a:solidFill>
                    <a:latin typeface="Times New Roman" panose="02020603050405020304" pitchFamily="18" charset="0"/>
                    <a:ea typeface="宋体" panose="02010600030101010101" pitchFamily="2" charset="-122"/>
                  </a:rPr>
                  <a:t>的突触数量，具有突触极性（（来自兴奋性或抑制性）</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〜Bernoulli（P2）</a:t>
                </a:r>
                <a:r>
                  <a:rPr sz="2800" dirty="0">
                    <a:solidFill>
                      <a:schemeClr val="bg1"/>
                    </a:solidFill>
                    <a:latin typeface="Times New Roman" panose="02020603050405020304" pitchFamily="18" charset="0"/>
                    <a:ea typeface="宋体" panose="02010600030101010101" pitchFamily="2" charset="-122"/>
                  </a:rPr>
                  <a:t>，来自</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源神经元，随机选自</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〜Binomial（</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，P3）</a:t>
                </a:r>
                <a:r>
                  <a:rPr sz="2800" dirty="0">
                    <a:solidFill>
                      <a:schemeClr val="bg1"/>
                    </a:solidFill>
                    <a:latin typeface="Times New Roman" panose="02020603050405020304" pitchFamily="18" charset="0"/>
                    <a:ea typeface="宋体" panose="02010600030101010101" pitchFamily="2" charset="-122"/>
                  </a:rPr>
                  <a:t>。</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𝒎</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是无突触连接的从源到目标神经元的突触数量。</a:t>
                </a:r>
              </a:p>
              <a:p>
                <a:pPr indent="266700" algn="just"/>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sz="2800" dirty="0">
                    <a:solidFill>
                      <a:schemeClr val="bg1"/>
                    </a:solidFill>
                    <a:latin typeface="Times New Roman" panose="02020603050405020304" pitchFamily="18" charset="0"/>
                    <a:ea typeface="宋体" panose="02010600030101010101" pitchFamily="2" charset="-122"/>
                  </a:rPr>
                  <a:t>指令神经元的循环连接</a:t>
                </a:r>
                <a:r>
                  <a:rPr lang="en-US" altLang="zh-CN" sz="2800" dirty="0">
                    <a:solidFill>
                      <a:schemeClr val="bg1"/>
                    </a:solidFill>
                    <a:latin typeface="Times New Roman" panose="02020603050405020304" pitchFamily="18" charset="0"/>
                    <a:ea typeface="宋体" panose="02010600030101010101" pitchFamily="2" charset="-122"/>
                    <a:sym typeface="+mn-ea"/>
                  </a:rPr>
                  <a:t>——</a:t>
                </a:r>
                <a:r>
                  <a:rPr sz="2800" dirty="0">
                    <a:solidFill>
                      <a:schemeClr val="bg1"/>
                    </a:solidFill>
                    <a:latin typeface="Times New Roman" panose="02020603050405020304" pitchFamily="18" charset="0"/>
                    <a:ea typeface="宋体" panose="02010600030101010101" pitchFamily="2" charset="-122"/>
                  </a:rPr>
                  <a:t>任意指令神经元，插入突触极性为〜</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Bernoulli（P2）</a:t>
                </a:r>
                <a:r>
                  <a:rPr sz="2800" dirty="0">
                    <a:solidFill>
                      <a:schemeClr val="bg1"/>
                    </a:solidFill>
                    <a:latin typeface="Times New Roman" panose="02020603050405020304" pitchFamily="18" charset="0"/>
                    <a:ea typeface="宋体" panose="02010600030101010101" pitchFamily="2" charset="-122"/>
                  </a:rPr>
                  <a:t>的</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𝒍</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突触（</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𝒍</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𝑵</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𝒄</m:t>
                        </m:r>
                      </m:sub>
                    </m:sSub>
                  </m:oMath>
                </a14:m>
                <a:r>
                  <a:rPr sz="2800" dirty="0">
                    <a:solidFill>
                      <a:schemeClr val="bg1"/>
                    </a:solidFill>
                    <a:latin typeface="Times New Roman" panose="02020603050405020304" pitchFamily="18" charset="0"/>
                    <a:ea typeface="宋体" panose="02010600030101010101" pitchFamily="2" charset="-122"/>
                  </a:rPr>
                  <a:t>），连接到</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𝒍</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目标指令神经元，并且随机地从</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〜Binomial（</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𝒍</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，P4）</a:t>
                </a:r>
                <a:r>
                  <a:rPr sz="2800" dirty="0">
                    <a:solidFill>
                      <a:schemeClr val="bg1"/>
                    </a:solidFill>
                    <a:latin typeface="Times New Roman" panose="02020603050405020304" pitchFamily="18" charset="0"/>
                    <a:ea typeface="宋体" panose="02010600030101010101" pitchFamily="2" charset="-122"/>
                  </a:rPr>
                  <a:t>。</a:t>
                </a:r>
                <a14:m>
                  <m:oMath xmlns:m="http://schemas.openxmlformats.org/officeDocument/2006/math">
                    <m:sSub>
                      <m:sSubPr>
                        <m:ctrlPr>
                          <a:rPr lang="en-US" altLang="zh-CN" sz="2800" i="1" dirty="0">
                            <a:solidFill>
                              <a:schemeClr val="bg1"/>
                            </a:solidFill>
                            <a:latin typeface="Cambria Math" panose="02040503050406030204" pitchFamily="18" charset="0"/>
                            <a:ea typeface="宋体" panose="02010600030101010101" pitchFamily="2" charset="-122"/>
                            <a:cs typeface="Cambria Math" panose="02040503050406030204" charset="0"/>
                          </a:rPr>
                        </m:ctrlPr>
                      </m:sSubPr>
                      <m:e>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𝒍</m:t>
                        </m:r>
                      </m:e>
                      <m:sub>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𝒔𝒐</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m:t>
                        </m:r>
                        <m:r>
                          <a:rPr lang="en-US" altLang="zh-CN" sz="2800" i="1" dirty="0">
                            <a:solidFill>
                              <a:schemeClr val="bg1"/>
                            </a:solidFill>
                            <a:latin typeface="Cambria Math" panose="02040503050406030204" charset="0"/>
                            <a:ea typeface="宋体" panose="02010600030101010101" pitchFamily="2" charset="-122"/>
                            <a:cs typeface="Cambria Math" panose="02040503050406030204" charset="0"/>
                          </a:rPr>
                          <m:t>𝒕</m:t>
                        </m:r>
                      </m:sub>
                    </m:sSub>
                  </m:oMath>
                </a14:m>
                <a:r>
                  <a:rPr sz="2800" dirty="0">
                    <a:solidFill>
                      <a:schemeClr val="bg1"/>
                    </a:solidFill>
                    <a:latin typeface="Times New Roman" panose="02020603050405020304" pitchFamily="18" charset="0"/>
                    <a:ea typeface="宋体" panose="02010600030101010101" pitchFamily="2" charset="-122"/>
                  </a:rPr>
                  <a:t>是从一个神经元到目标神经元的突触数量。</a:t>
                </a:r>
              </a:p>
            </p:txBody>
          </p:sp>
        </mc:Choice>
        <mc:Fallback>
          <p:sp>
            <p:nvSpPr>
              <p:cNvPr id="11" name="圆角矩形 10"/>
              <p:cNvSpPr>
                <a:spLocks noRot="1" noChangeAspect="1" noMove="1" noResize="1" noEditPoints="1" noAdjustHandles="1" noChangeArrowheads="1" noChangeShapeType="1" noTextEdit="1"/>
              </p:cNvSpPr>
              <p:nvPr/>
            </p:nvSpPr>
            <p:spPr bwMode="auto">
              <a:xfrm>
                <a:off x="318690" y="1388102"/>
                <a:ext cx="11537950" cy="4633186"/>
              </a:xfrm>
              <a:prstGeom prst="roundRect">
                <a:avLst/>
              </a:prstGeom>
              <a:blipFill>
                <a:blip r:embed="rId3"/>
                <a:stretch>
                  <a:fillRect/>
                </a:stretch>
              </a:blip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a:lstStyle/>
              <a:p>
                <a:r>
                  <a:rPr lang="zh-CN" altLang="en-US">
                    <a:noFill/>
                  </a:rPr>
                  <a:t> </a:t>
                </a:r>
              </a:p>
            </p:txBody>
          </p:sp>
        </mc:Fallback>
      </mc:AlternateContent>
      <p:pic>
        <p:nvPicPr>
          <p:cNvPr id="6" name="图片 5"/>
          <p:cNvPicPr>
            <a:picLocks noChangeAspect="1"/>
          </p:cNvPicPr>
          <p:nvPr/>
        </p:nvPicPr>
        <p:blipFill>
          <a:blip r:embed="rId4"/>
          <a:stretch>
            <a:fillRect/>
          </a:stretch>
        </p:blipFill>
        <p:spPr>
          <a:xfrm>
            <a:off x="600" y="286910"/>
            <a:ext cx="12192000" cy="745236"/>
          </a:xfrm>
          <a:prstGeom prst="rect">
            <a:avLst/>
          </a:prstGeom>
        </p:spPr>
      </p:pic>
      <p:graphicFrame>
        <p:nvGraphicFramePr>
          <p:cNvPr id="2" name="对象 1">
            <a:hlinkClick r:id="" action="ppaction://ole?verb=0"/>
          </p:cNvPr>
          <p:cNvGraphicFramePr>
            <a:graphicFrameLocks noChangeAspect="1"/>
          </p:cNvGraphicFramePr>
          <p:nvPr/>
        </p:nvGraphicFramePr>
        <p:xfrm>
          <a:off x="5639400" y="3321050"/>
          <a:ext cx="914400" cy="215900"/>
        </p:xfrm>
        <a:graphic>
          <a:graphicData uri="http://schemas.openxmlformats.org/presentationml/2006/ole">
            <mc:AlternateContent xmlns:mc="http://schemas.openxmlformats.org/markup-compatibility/2006">
              <mc:Choice xmlns:v="urn:schemas-microsoft-com:vml" Requires="v">
                <p:oleObj r:id="rId5" imgW="914400" imgH="215900" progId="Equation.KSEE3">
                  <p:embed/>
                </p:oleObj>
              </mc:Choice>
              <mc:Fallback>
                <p:oleObj r:id="rId5" imgW="914400" imgH="215900" progId="Equation.KSEE3">
                  <p:embed/>
                  <p:pic>
                    <p:nvPicPr>
                      <p:cNvPr id="2" name="对象 1">
                        <a:hlinkClick r:id="" action="ppaction://ole?verb=0"/>
                      </p:cNvPr>
                      <p:cNvPicPr/>
                      <p:nvPr/>
                    </p:nvPicPr>
                    <p:blipFill>
                      <a:blip r:embed="rId6"/>
                      <a:stretch>
                        <a:fillRect/>
                      </a:stretch>
                    </p:blipFill>
                    <p:spPr>
                      <a:xfrm>
                        <a:off x="5639400" y="3321050"/>
                        <a:ext cx="914400" cy="215900"/>
                      </a:xfrm>
                      <a:prstGeom prst="rect">
                        <a:avLst/>
                      </a:prstGeom>
                    </p:spPr>
                  </p:pic>
                </p:oleObj>
              </mc:Fallback>
            </mc:AlternateContent>
          </a:graphicData>
        </a:graphic>
      </p:graphicFrame>
      <p:sp>
        <p:nvSpPr>
          <p:cNvPr id="4" name="灯片编号占位符 3">
            <a:extLst>
              <a:ext uri="{FF2B5EF4-FFF2-40B4-BE49-F238E27FC236}">
                <a16:creationId xmlns:a16="http://schemas.microsoft.com/office/drawing/2014/main" id="{92E2FD30-AAEC-8C1C-DC63-5C6A2CBE13A4}"/>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48</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086968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408" y="1166742"/>
            <a:ext cx="1065718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7.1.2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硬件清单</a:t>
            </a:r>
          </a:p>
        </p:txBody>
      </p:sp>
      <p:pic>
        <p:nvPicPr>
          <p:cNvPr id="6" name="图片 5"/>
          <p:cNvPicPr>
            <a:picLocks noChangeAspect="1"/>
          </p:cNvPicPr>
          <p:nvPr/>
        </p:nvPicPr>
        <p:blipFill>
          <a:blip r:embed="rId4"/>
          <a:stretch>
            <a:fillRect/>
          </a:stretch>
        </p:blipFill>
        <p:spPr>
          <a:xfrm>
            <a:off x="600" y="286910"/>
            <a:ext cx="12192000" cy="745236"/>
          </a:xfrm>
          <a:prstGeom prst="rect">
            <a:avLst/>
          </a:prstGeom>
        </p:spPr>
      </p:pic>
      <p:graphicFrame>
        <p:nvGraphicFramePr>
          <p:cNvPr id="5" name="表格 4"/>
          <p:cNvGraphicFramePr/>
          <p:nvPr>
            <p:custDataLst>
              <p:tags r:id="rId1"/>
            </p:custDataLst>
            <p:extLst>
              <p:ext uri="{D42A27DB-BD31-4B8C-83A1-F6EECF244321}">
                <p14:modId xmlns:p14="http://schemas.microsoft.com/office/powerpoint/2010/main" val="398911154"/>
              </p:ext>
            </p:extLst>
          </p:nvPr>
        </p:nvGraphicFramePr>
        <p:xfrm>
          <a:off x="767408" y="2685334"/>
          <a:ext cx="10657184" cy="3768002"/>
        </p:xfrm>
        <a:graphic>
          <a:graphicData uri="http://schemas.openxmlformats.org/drawingml/2006/table">
            <a:tbl>
              <a:tblPr firstRow="1" bandRow="1">
                <a:tableStyleId>{5C22544A-7EE6-4342-B048-85BDC9FD1C3A}</a:tableStyleId>
              </a:tblPr>
              <a:tblGrid>
                <a:gridCol w="1404235">
                  <a:extLst>
                    <a:ext uri="{9D8B030D-6E8A-4147-A177-3AD203B41FA5}">
                      <a16:colId xmlns:a16="http://schemas.microsoft.com/office/drawing/2014/main" val="20000"/>
                    </a:ext>
                  </a:extLst>
                </a:gridCol>
                <a:gridCol w="2258733">
                  <a:extLst>
                    <a:ext uri="{9D8B030D-6E8A-4147-A177-3AD203B41FA5}">
                      <a16:colId xmlns:a16="http://schemas.microsoft.com/office/drawing/2014/main" val="20001"/>
                    </a:ext>
                  </a:extLst>
                </a:gridCol>
                <a:gridCol w="1386067">
                  <a:extLst>
                    <a:ext uri="{9D8B030D-6E8A-4147-A177-3AD203B41FA5}">
                      <a16:colId xmlns:a16="http://schemas.microsoft.com/office/drawing/2014/main" val="20002"/>
                    </a:ext>
                  </a:extLst>
                </a:gridCol>
                <a:gridCol w="5608149">
                  <a:extLst>
                    <a:ext uri="{9D8B030D-6E8A-4147-A177-3AD203B41FA5}">
                      <a16:colId xmlns:a16="http://schemas.microsoft.com/office/drawing/2014/main" val="20003"/>
                    </a:ext>
                  </a:extLst>
                </a:gridCol>
              </a:tblGrid>
              <a:tr h="422086">
                <a:tc>
                  <a:txBody>
                    <a:bodyPr/>
                    <a:lstStyle/>
                    <a:p>
                      <a:pPr algn="ctr">
                        <a:buNone/>
                      </a:pPr>
                      <a:r>
                        <a:rPr lang="zh-CN" altLang="en-US" sz="2400">
                          <a:solidFill>
                            <a:srgbClr val="646464"/>
                          </a:solidFill>
                          <a:latin typeface="宋体" panose="02010600030101010101" pitchFamily="2" charset="-122"/>
                          <a:ea typeface="宋体" panose="02010600030101010101" pitchFamily="2" charset="-122"/>
                        </a:rPr>
                        <a:t>序号</a:t>
                      </a:r>
                    </a:p>
                  </a:txBody>
                  <a:tcPr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algn="ctr">
                        <a:buNone/>
                      </a:pPr>
                      <a:r>
                        <a:rPr lang="zh-CN" altLang="en-US" sz="2400">
                          <a:solidFill>
                            <a:srgbClr val="646464"/>
                          </a:solidFill>
                          <a:latin typeface="宋体" panose="02010600030101010101" pitchFamily="2" charset="-122"/>
                          <a:ea typeface="宋体" panose="02010600030101010101" pitchFamily="2" charset="-122"/>
                        </a:rPr>
                        <a:t>名称</a:t>
                      </a:r>
                    </a:p>
                  </a:txBody>
                  <a:tcPr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algn="ctr">
                        <a:buNone/>
                      </a:pPr>
                      <a:r>
                        <a:rPr lang="zh-CN" altLang="en-US" sz="2400">
                          <a:solidFill>
                            <a:srgbClr val="646464"/>
                          </a:solidFill>
                          <a:latin typeface="宋体" panose="02010600030101010101" pitchFamily="2" charset="-122"/>
                          <a:ea typeface="宋体" panose="02010600030101010101" pitchFamily="2" charset="-122"/>
                        </a:rPr>
                        <a:t>数量</a:t>
                      </a:r>
                    </a:p>
                  </a:txBody>
                  <a:tcPr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algn="ctr">
                        <a:buNone/>
                      </a:pPr>
                      <a:r>
                        <a:rPr lang="zh-CN" altLang="en-US" sz="2400">
                          <a:solidFill>
                            <a:srgbClr val="646464"/>
                          </a:solidFill>
                          <a:latin typeface="宋体" panose="02010600030101010101" pitchFamily="2" charset="-122"/>
                          <a:ea typeface="宋体" panose="02010600030101010101" pitchFamily="2" charset="-122"/>
                        </a:rPr>
                        <a:t>功能描述</a:t>
                      </a:r>
                    </a:p>
                  </a:txBody>
                  <a:tcPr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extLst>
                  <a:ext uri="{0D108BD9-81ED-4DB2-BD59-A6C34878D82A}">
                    <a16:rowId xmlns:a16="http://schemas.microsoft.com/office/drawing/2014/main" val="10000"/>
                  </a:ext>
                </a:extLst>
              </a:tr>
              <a:tr h="1406954">
                <a:tc>
                  <a:txBody>
                    <a:bodyPr/>
                    <a:lstStyle/>
                    <a:p>
                      <a:pPr algn="ctr">
                        <a:buNone/>
                      </a:pPr>
                      <a:r>
                        <a:rPr lang="en-US" altLang="zh-CN" sz="2000" dirty="0">
                          <a:solidFill>
                            <a:srgbClr val="646464"/>
                          </a:solidFill>
                          <a:latin typeface="宋体" panose="02010600030101010101" pitchFamily="2" charset="-122"/>
                          <a:ea typeface="宋体" panose="02010600030101010101" pitchFamily="2" charset="-122"/>
                        </a:rPr>
                        <a:t>1</a:t>
                      </a:r>
                    </a:p>
                  </a:txBody>
                  <a:tcPr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algn="ctr">
                        <a:buNone/>
                      </a:pPr>
                      <a:r>
                        <a:rPr lang="en-US" altLang="zh-CN" sz="2000" dirty="0">
                          <a:solidFill>
                            <a:srgbClr val="404040"/>
                          </a:solidFill>
                          <a:latin typeface="Times New Roman" panose="02020603050405020304" pitchFamily="18" charset="0"/>
                          <a:ea typeface="宋体" panose="02010600030101010101" pitchFamily="2" charset="-122"/>
                          <a:cs typeface="Times New Roman" panose="02020603050405020304" pitchFamily="18" charset="0"/>
                        </a:rPr>
                        <a:t>GRC</a:t>
                      </a:r>
                      <a:r>
                        <a:rPr lang="zh-CN" altLang="en-US" sz="2000" dirty="0">
                          <a:solidFill>
                            <a:srgbClr val="404040"/>
                          </a:solidFill>
                          <a:latin typeface="宋体" panose="02010600030101010101" pitchFamily="2" charset="-122"/>
                          <a:ea typeface="宋体" panose="02010600030101010101" pitchFamily="2" charset="-122"/>
                          <a:cs typeface="宋体" panose="02010600030101010101" pitchFamily="2" charset="-122"/>
                        </a:rPr>
                        <a:t>主机</a:t>
                      </a:r>
                    </a:p>
                  </a:txBody>
                  <a:tcPr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ctr">
                        <a:buNone/>
                      </a:pPr>
                      <a:r>
                        <a:rPr lang="en-US" sz="2000" b="0" dirty="0">
                          <a:latin typeface="宋体" panose="02010600030101010101" pitchFamily="2" charset="-122"/>
                          <a:ea typeface="宋体" panose="02010600030101010101" pitchFamily="2" charset="-122"/>
                          <a:cs typeface="宋体" panose="02010600030101010101" pitchFamily="2" charset="-122"/>
                        </a:rPr>
                        <a:t>1</a:t>
                      </a:r>
                      <a:endParaRPr lang="en-US" altLang="en-US" sz="20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l">
                        <a:buNone/>
                      </a:pPr>
                      <a:r>
                        <a:rPr lang="en-US" sz="2000" b="0" baseline="0" dirty="0">
                          <a:latin typeface="Times New Roman" panose="02020603050405020304" pitchFamily="18" charset="0"/>
                          <a:ea typeface="宋体" panose="02010600030101010101" pitchFamily="2" charset="-122"/>
                        </a:rPr>
                        <a:t>（1）内含嵌入式微型计算机（型号：D1-H）、5V转3.3V电源等</a:t>
                      </a:r>
                    </a:p>
                    <a:p>
                      <a:pPr indent="0" algn="l">
                        <a:buNone/>
                      </a:pPr>
                      <a:r>
                        <a:rPr lang="en-US" sz="2000" b="0" baseline="0" dirty="0">
                          <a:latin typeface="Times New Roman" panose="02020603050405020304" pitchFamily="18" charset="0"/>
                          <a:ea typeface="宋体" panose="02010600030101010101" pitchFamily="2" charset="-122"/>
                        </a:rPr>
                        <a:t>（2）2.8寸（240*320）彩色LCD</a:t>
                      </a:r>
                    </a:p>
                    <a:p>
                      <a:pPr indent="0" algn="l">
                        <a:buNone/>
                      </a:pPr>
                      <a:r>
                        <a:rPr lang="en-US" sz="2000" b="0" baseline="0" dirty="0">
                          <a:latin typeface="Times New Roman" panose="02020603050405020304" pitchFamily="18" charset="0"/>
                          <a:ea typeface="宋体" panose="02010600030101010101" pitchFamily="2" charset="-122"/>
                        </a:rPr>
                        <a:t>（3）接口底板：含外设接口UART、A/D、PWM 、SPI、I2C等</a:t>
                      </a:r>
                    </a:p>
                  </a:txBody>
                  <a:tcPr marL="68580" marR="68580" marT="0" marB="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extLst>
                  <a:ext uri="{0D108BD9-81ED-4DB2-BD59-A6C34878D82A}">
                    <a16:rowId xmlns:a16="http://schemas.microsoft.com/office/drawing/2014/main" val="10001"/>
                  </a:ext>
                </a:extLst>
              </a:tr>
              <a:tr h="567602">
                <a:tc>
                  <a:txBody>
                    <a:bodyPr/>
                    <a:lstStyle/>
                    <a:p>
                      <a:pPr algn="ctr">
                        <a:buNone/>
                      </a:pPr>
                      <a:r>
                        <a:rPr lang="en-US" altLang="zh-CN" sz="2000">
                          <a:solidFill>
                            <a:srgbClr val="646464"/>
                          </a:solidFill>
                          <a:latin typeface="宋体" panose="02010600030101010101" pitchFamily="2" charset="-122"/>
                          <a:ea typeface="宋体" panose="02010600030101010101" pitchFamily="2" charset="-122"/>
                        </a:rPr>
                        <a:t>2</a:t>
                      </a:r>
                    </a:p>
                  </a:txBody>
                  <a:tcPr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algn="ctr">
                        <a:buNone/>
                      </a:pPr>
                      <a:r>
                        <a:rPr lang="en-US" altLang="zh-CN" sz="2000">
                          <a:solidFill>
                            <a:srgbClr val="404040"/>
                          </a:solidFill>
                          <a:latin typeface="Times New Roman" panose="02020603050405020304" pitchFamily="18" charset="0"/>
                          <a:ea typeface="宋体" panose="02010600030101010101" pitchFamily="2" charset="-122"/>
                          <a:cs typeface="Times New Roman" panose="02020603050405020304" pitchFamily="18" charset="0"/>
                        </a:rPr>
                        <a:t>TTL-C</a:t>
                      </a:r>
                      <a:r>
                        <a:rPr lang="en-US" altLang="zh-CN" sz="2000">
                          <a:solidFill>
                            <a:srgbClr val="404040"/>
                          </a:solidFill>
                          <a:latin typeface="宋体" panose="02010600030101010101" pitchFamily="2" charset="-122"/>
                          <a:ea typeface="宋体" panose="02010600030101010101" pitchFamily="2" charset="-122"/>
                          <a:cs typeface="宋体" panose="02010600030101010101" pitchFamily="2" charset="-122"/>
                        </a:rPr>
                        <a:t>线</a:t>
                      </a:r>
                    </a:p>
                  </a:txBody>
                  <a:tcPr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indent="0" algn="l">
                        <a:buNone/>
                      </a:pPr>
                      <a:r>
                        <a:rPr sz="2000" b="0" dirty="0" err="1">
                          <a:latin typeface="宋体" panose="02010600030101010101" pitchFamily="2" charset="-122"/>
                          <a:ea typeface="宋体" panose="02010600030101010101" pitchFamily="2" charset="-122"/>
                          <a:cs typeface="宋体" panose="02010600030101010101" pitchFamily="2" charset="-122"/>
                        </a:rPr>
                        <a:t>Type-C接口与PC机的USB口相连，提供程序下载</a:t>
                      </a:r>
                      <a:r>
                        <a:rPr sz="2000" b="0" dirty="0">
                          <a:latin typeface="宋体" panose="02010600030101010101" pitchFamily="2" charset="-122"/>
                          <a:ea typeface="宋体" panose="02010600030101010101" pitchFamily="2" charset="-122"/>
                          <a:cs typeface="宋体" panose="02010600030101010101" pitchFamily="2" charset="-122"/>
                        </a:rPr>
                        <a:t>。</a:t>
                      </a:r>
                    </a:p>
                  </a:txBody>
                  <a:tcPr marL="68580" marR="68580" marT="0" marB="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extLst>
                  <a:ext uri="{0D108BD9-81ED-4DB2-BD59-A6C34878D82A}">
                    <a16:rowId xmlns:a16="http://schemas.microsoft.com/office/drawing/2014/main" val="10002"/>
                  </a:ext>
                </a:extLst>
              </a:tr>
              <a:tr h="1125563">
                <a:tc>
                  <a:txBody>
                    <a:bodyPr/>
                    <a:lstStyle/>
                    <a:p>
                      <a:pPr algn="ctr">
                        <a:buNone/>
                      </a:pPr>
                      <a:r>
                        <a:rPr lang="en-US" altLang="zh-CN" sz="2000">
                          <a:solidFill>
                            <a:srgbClr val="646464"/>
                          </a:solidFill>
                          <a:latin typeface="宋体" panose="02010600030101010101" pitchFamily="2" charset="-122"/>
                          <a:ea typeface="宋体" panose="02010600030101010101" pitchFamily="2" charset="-122"/>
                        </a:rPr>
                        <a:t>3</a:t>
                      </a:r>
                    </a:p>
                  </a:txBody>
                  <a:tcPr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a:lstStyle/>
                    <a:p>
                      <a:pPr algn="ctr">
                        <a:buNone/>
                      </a:pPr>
                      <a:r>
                        <a:rPr lang="zh-CN" altLang="en-US" sz="2000">
                          <a:solidFill>
                            <a:srgbClr val="404040"/>
                          </a:solidFill>
                          <a:latin typeface="宋体" panose="02010600030101010101" pitchFamily="2" charset="-122"/>
                          <a:ea typeface="宋体" panose="02010600030101010101" pitchFamily="2" charset="-122"/>
                        </a:rPr>
                        <a:t>摄像头</a:t>
                      </a:r>
                    </a:p>
                  </a:txBody>
                  <a:tcPr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a:lstStyle/>
                    <a:p>
                      <a:pPr indent="0" algn="l">
                        <a:buNone/>
                      </a:pPr>
                      <a:r>
                        <a:rPr sz="2000" b="0" baseline="0" dirty="0">
                          <a:latin typeface="Times New Roman" panose="02020603050405020304" pitchFamily="18" charset="0"/>
                          <a:ea typeface="宋体" panose="02010600030101010101" pitchFamily="2" charset="-122"/>
                        </a:rPr>
                        <a:t>获取图像。摄像头模块：OV7670，30W像素，自带容量为384K字节的FIFO芯片（AL422B），可存储2帧QVGA（320240）的图像数据，方便获取图像数据。</a:t>
                      </a:r>
                    </a:p>
                  </a:txBody>
                  <a:tcPr marL="68580" marR="68580" marT="0" marB="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extLst>
                  <a:ext uri="{0D108BD9-81ED-4DB2-BD59-A6C34878D82A}">
                    <a16:rowId xmlns:a16="http://schemas.microsoft.com/office/drawing/2014/main" val="10003"/>
                  </a:ext>
                </a:extLst>
              </a:tr>
            </a:tbl>
          </a:graphicData>
        </a:graphic>
      </p:graphicFrame>
      <p:sp>
        <p:nvSpPr>
          <p:cNvPr id="11" name="圆角矩形 10"/>
          <p:cNvSpPr/>
          <p:nvPr/>
        </p:nvSpPr>
        <p:spPr bwMode="auto">
          <a:xfrm>
            <a:off x="767408" y="1905984"/>
            <a:ext cx="10657184" cy="55690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r>
              <a:rPr altLang="zh-CN" sz="2800" b="0" dirty="0">
                <a:solidFill>
                  <a:schemeClr val="bg1"/>
                </a:solidFill>
                <a:latin typeface="Times New Roman" panose="02020603050405020304" pitchFamily="18" charset="0"/>
                <a:ea typeface="黑体" panose="02010609060101010101" pitchFamily="49" charset="-122"/>
                <a:sym typeface="+mn-ea"/>
              </a:rPr>
              <a:t>AHL-</a:t>
            </a:r>
            <a:r>
              <a:rPr altLang="zh-CN" sz="2800" b="0" dirty="0" err="1">
                <a:solidFill>
                  <a:schemeClr val="bg1"/>
                </a:solidFill>
                <a:latin typeface="Times New Roman" panose="02020603050405020304" pitchFamily="18" charset="0"/>
                <a:ea typeface="黑体" panose="02010609060101010101" pitchFamily="49" charset="-122"/>
                <a:sym typeface="+mn-ea"/>
              </a:rPr>
              <a:t>EORS硬件清单</a:t>
            </a:r>
            <a:endParaRPr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灯片编号占位符 2">
            <a:extLst>
              <a:ext uri="{FF2B5EF4-FFF2-40B4-BE49-F238E27FC236}">
                <a16:creationId xmlns:a16="http://schemas.microsoft.com/office/drawing/2014/main" id="{643A7045-F6A6-D06E-8F26-A60CB152D408}"/>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8622155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146476" y="1138727"/>
            <a:ext cx="11854180" cy="524260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r>
              <a:rPr lang="zh-CN" altLang="en-US" sz="2800" dirty="0">
                <a:solidFill>
                  <a:schemeClr val="bg1"/>
                </a:solidFill>
                <a:latin typeface="Times New Roman" panose="02020603050405020304" pitchFamily="18" charset="0"/>
                <a:ea typeface="宋体" panose="02010600030101010101" pitchFamily="2" charset="-122"/>
              </a:rPr>
              <a:t> </a:t>
            </a:r>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dirty="0">
                <a:solidFill>
                  <a:schemeClr val="bg1"/>
                </a:solidFill>
                <a:latin typeface="Times New Roman" panose="02020603050405020304" pitchFamily="18" charset="0"/>
                <a:ea typeface="宋体" panose="02010600030101010101" pitchFamily="2" charset="-122"/>
              </a:rPr>
              <a:t>应用上述NCP设计原则会导致LTC神经元的网络</a:t>
            </a:r>
            <a:r>
              <a:rPr lang="zh-CN" altLang="en-US" sz="2800" dirty="0">
                <a:solidFill>
                  <a:srgbClr val="FFFF00"/>
                </a:solidFill>
                <a:latin typeface="Times New Roman" panose="02020603050405020304" pitchFamily="18" charset="0"/>
                <a:ea typeface="宋体" panose="02010600030101010101" pitchFamily="2" charset="-122"/>
              </a:rPr>
              <a:t>非常简洁和稀疏</a:t>
            </a:r>
            <a:r>
              <a:rPr lang="zh-CN" altLang="en-US" sz="2800" dirty="0">
                <a:solidFill>
                  <a:schemeClr val="bg1"/>
                </a:solidFill>
                <a:latin typeface="Times New Roman" panose="02020603050405020304" pitchFamily="18" charset="0"/>
                <a:ea typeface="宋体" panose="02010600030101010101" pitchFamily="2" charset="-122"/>
              </a:rPr>
              <a:t>。</a:t>
            </a:r>
          </a:p>
          <a:p>
            <a:pPr indent="266700" algn="just"/>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dirty="0">
                <a:solidFill>
                  <a:schemeClr val="bg1"/>
                </a:solidFill>
                <a:latin typeface="Times New Roman" panose="02020603050405020304" pitchFamily="18" charset="0"/>
                <a:ea typeface="宋体" panose="02010600030101010101" pitchFamily="2" charset="-122"/>
              </a:rPr>
              <a:t>除了类似于MobileNetV2终端模型在每层的传播过程中共需要使用到前一层输出的</a:t>
            </a:r>
            <a:r>
              <a:rPr lang="zh-CN" altLang="en-US" sz="2800" dirty="0">
                <a:solidFill>
                  <a:srgbClr val="FFFF00"/>
                </a:solidFill>
                <a:latin typeface="Times New Roman" panose="02020603050405020304" pitchFamily="18" charset="0"/>
                <a:ea typeface="宋体" panose="02010600030101010101" pitchFamily="2" charset="-122"/>
              </a:rPr>
              <a:t>特征图像</a:t>
            </a:r>
            <a:r>
              <a:rPr lang="zh-CN" altLang="en-US" sz="2800" dirty="0">
                <a:solidFill>
                  <a:schemeClr val="bg1"/>
                </a:solidFill>
                <a:latin typeface="Times New Roman" panose="02020603050405020304" pitchFamily="18" charset="0"/>
                <a:ea typeface="宋体" panose="02010600030101010101" pitchFamily="2" charset="-122"/>
              </a:rPr>
              <a:t>、</a:t>
            </a:r>
            <a:r>
              <a:rPr lang="zh-CN" altLang="en-US" sz="2800" dirty="0">
                <a:solidFill>
                  <a:srgbClr val="FFFF00"/>
                </a:solidFill>
                <a:latin typeface="Times New Roman" panose="02020603050405020304" pitchFamily="18" charset="0"/>
                <a:ea typeface="宋体" panose="02010600030101010101" pitchFamily="2" charset="-122"/>
              </a:rPr>
              <a:t>本层的权重</a:t>
            </a:r>
            <a:r>
              <a:rPr lang="zh-CN" altLang="en-US" sz="2800" dirty="0">
                <a:solidFill>
                  <a:schemeClr val="bg1"/>
                </a:solidFill>
                <a:latin typeface="Times New Roman" panose="02020603050405020304" pitchFamily="18" charset="0"/>
                <a:ea typeface="宋体" panose="02010600030101010101" pitchFamily="2" charset="-122"/>
              </a:rPr>
              <a:t>以及</a:t>
            </a:r>
            <a:r>
              <a:rPr lang="zh-CN" altLang="en-US" sz="2800" dirty="0">
                <a:solidFill>
                  <a:srgbClr val="FFFF00"/>
                </a:solidFill>
                <a:latin typeface="Times New Roman" panose="02020603050405020304" pitchFamily="18" charset="0"/>
                <a:ea typeface="宋体" panose="02010600030101010101" pitchFamily="2" charset="-122"/>
              </a:rPr>
              <a:t>偏置数组</a:t>
            </a:r>
            <a:r>
              <a:rPr lang="zh-CN" altLang="en-US" sz="2800" dirty="0">
                <a:solidFill>
                  <a:schemeClr val="bg1"/>
                </a:solidFill>
                <a:latin typeface="Times New Roman" panose="02020603050405020304" pitchFamily="18" charset="0"/>
                <a:ea typeface="宋体" panose="02010600030101010101" pitchFamily="2" charset="-122"/>
              </a:rPr>
              <a:t>和</a:t>
            </a:r>
            <a:r>
              <a:rPr lang="zh-CN" altLang="en-US" sz="2800" dirty="0">
                <a:solidFill>
                  <a:srgbClr val="FFFF00"/>
                </a:solidFill>
                <a:latin typeface="Times New Roman" panose="02020603050405020304" pitchFamily="18" charset="0"/>
                <a:ea typeface="宋体" panose="02010600030101010101" pitchFamily="2" charset="-122"/>
              </a:rPr>
              <a:t>输出的特征图像数组</a:t>
            </a:r>
            <a:r>
              <a:rPr lang="zh-CN" altLang="en-US" sz="2800" dirty="0">
                <a:solidFill>
                  <a:schemeClr val="bg1"/>
                </a:solidFill>
                <a:latin typeface="Times New Roman" panose="02020603050405020304" pitchFamily="18" charset="0"/>
                <a:ea typeface="宋体" panose="02010600030101010101" pitchFamily="2" charset="-122"/>
              </a:rPr>
              <a:t>外，还需要存储</a:t>
            </a:r>
            <a:r>
              <a:rPr lang="zh-CN" altLang="en-US" sz="2800" dirty="0">
                <a:solidFill>
                  <a:srgbClr val="FFFF00"/>
                </a:solidFill>
                <a:latin typeface="Times New Roman" panose="02020603050405020304" pitchFamily="18" charset="0"/>
                <a:ea typeface="宋体" panose="02010600030101010101" pitchFamily="2" charset="-122"/>
              </a:rPr>
              <a:t>NCP层中使用的膜电容、静息电位</a:t>
            </a:r>
            <a:r>
              <a:rPr lang="zh-CN" altLang="en-US" sz="2800" dirty="0">
                <a:solidFill>
                  <a:schemeClr val="bg1"/>
                </a:solidFill>
                <a:latin typeface="Times New Roman" panose="02020603050405020304" pitchFamily="18" charset="0"/>
                <a:ea typeface="宋体" panose="02010600030101010101" pitchFamily="2" charset="-122"/>
              </a:rPr>
              <a:t>等参数。同样，所有运算的占用空间之和</a:t>
            </a:r>
            <a:r>
              <a:rPr lang="zh-CN" altLang="en-US" sz="2800" dirty="0">
                <a:solidFill>
                  <a:srgbClr val="FFFF00"/>
                </a:solidFill>
                <a:latin typeface="Times New Roman" panose="02020603050405020304" pitchFamily="18" charset="0"/>
                <a:ea typeface="宋体" panose="02010600030101010101" pitchFamily="2" charset="-122"/>
              </a:rPr>
              <a:t>不能超过64KB</a:t>
            </a:r>
            <a:r>
              <a:rPr lang="zh-CN" altLang="en-US" sz="2800" dirty="0">
                <a:solidFill>
                  <a:schemeClr val="bg1"/>
                </a:solidFill>
                <a:latin typeface="Times New Roman" panose="02020603050405020304" pitchFamily="18" charset="0"/>
                <a:ea typeface="宋体" panose="02010600030101010101" pitchFamily="2" charset="-122"/>
              </a:rPr>
              <a:t>，根据此原则本文设计出NCP终端推理模型架构，如表</a:t>
            </a:r>
            <a:r>
              <a:rPr lang="en-US" altLang="zh-CN" sz="2800" dirty="0">
                <a:solidFill>
                  <a:schemeClr val="bg1"/>
                </a:solidFill>
                <a:latin typeface="Times New Roman" panose="02020603050405020304" pitchFamily="18" charset="0"/>
                <a:ea typeface="宋体" panose="02010600030101010101" pitchFamily="2" charset="-122"/>
              </a:rPr>
              <a:t>7</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2</a:t>
            </a:r>
            <a:r>
              <a:rPr lang="zh-CN" altLang="en-US" sz="2800" dirty="0">
                <a:solidFill>
                  <a:schemeClr val="bg1"/>
                </a:solidFill>
                <a:latin typeface="Times New Roman" panose="02020603050405020304" pitchFamily="18" charset="0"/>
                <a:ea typeface="宋体" panose="02010600030101010101" pitchFamily="2" charset="-122"/>
              </a:rPr>
              <a:t>，其中SortNum代表物体种类数，此处也假设SortNum=3</a:t>
            </a: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4" name="图片 3"/>
          <p:cNvPicPr>
            <a:picLocks noChangeAspect="1"/>
          </p:cNvPicPr>
          <p:nvPr/>
        </p:nvPicPr>
        <p:blipFill>
          <a:blip r:embed="rId4"/>
          <a:stretch>
            <a:fillRect/>
          </a:stretch>
        </p:blipFill>
        <p:spPr>
          <a:xfrm>
            <a:off x="2666077" y="4163098"/>
            <a:ext cx="6912768" cy="2123257"/>
          </a:xfrm>
          <a:prstGeom prst="rect">
            <a:avLst/>
          </a:prstGeom>
        </p:spPr>
      </p:pic>
      <p:sp>
        <p:nvSpPr>
          <p:cNvPr id="3" name="灯片编号占位符 2">
            <a:extLst>
              <a:ext uri="{FF2B5EF4-FFF2-40B4-BE49-F238E27FC236}">
                <a16:creationId xmlns:a16="http://schemas.microsoft.com/office/drawing/2014/main" id="{D87D5562-D480-2FA8-9B76-389E5EEEBAAC}"/>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49</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849554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7217" y="317939"/>
            <a:ext cx="12192000" cy="745236"/>
          </a:xfrm>
          <a:prstGeom prst="rect">
            <a:avLst/>
          </a:prstGeom>
        </p:spPr>
      </p:pic>
      <p:sp>
        <p:nvSpPr>
          <p:cNvPr id="4" name="Rectangle 2"/>
          <p:cNvSpPr>
            <a:spLocks noChangeArrowheads="1"/>
          </p:cNvSpPr>
          <p:nvPr/>
        </p:nvSpPr>
        <p:spPr bwMode="auto">
          <a:xfrm>
            <a:off x="263952" y="628345"/>
            <a:ext cx="1503486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9" name="圆角矩形 8"/>
          <p:cNvSpPr/>
          <p:nvPr/>
        </p:nvSpPr>
        <p:spPr bwMode="auto">
          <a:xfrm>
            <a:off x="767408" y="1196752"/>
            <a:ext cx="10551795" cy="576064"/>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solidFill>
                  <a:schemeClr val="accent6"/>
                </a:solidFill>
                <a:latin typeface="黑体" panose="02010609060101010101" pitchFamily="49" charset="-122"/>
                <a:ea typeface="黑体" panose="02010609060101010101" pitchFamily="49" charset="-122"/>
                <a:cs typeface="Times New Roman" panose="02020603050405020304" pitchFamily="18" charset="0"/>
              </a:rPr>
              <a:t>7.5 </a:t>
            </a:r>
            <a:r>
              <a:rPr lang="zh-CN" altLang="en-US" sz="2800" b="0" kern="100" dirty="0">
                <a:solidFill>
                  <a:schemeClr val="accent6"/>
                </a:solidFill>
                <a:latin typeface="黑体" panose="02010609060101010101" pitchFamily="49" charset="-122"/>
                <a:ea typeface="黑体" panose="02010609060101010101" pitchFamily="49" charset="-122"/>
                <a:cs typeface="Times New Roman" panose="02020603050405020304" pitchFamily="18" charset="0"/>
              </a:rPr>
              <a:t>本章小结</a:t>
            </a:r>
          </a:p>
        </p:txBody>
      </p:sp>
      <p:sp>
        <p:nvSpPr>
          <p:cNvPr id="10" name="圆角矩形 9"/>
          <p:cNvSpPr/>
          <p:nvPr/>
        </p:nvSpPr>
        <p:spPr bwMode="auto">
          <a:xfrm>
            <a:off x="767408" y="1934525"/>
            <a:ext cx="10551795" cy="4374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latinLnBrk="0" hangingPunct="1">
              <a:spcAft>
                <a:spcPts val="0"/>
              </a:spcAft>
            </a:pPr>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dirty="0">
                <a:solidFill>
                  <a:schemeClr val="bg1"/>
                </a:solidFill>
                <a:latin typeface="Times New Roman" panose="02020603050405020304" pitchFamily="18" charset="0"/>
                <a:ea typeface="宋体" panose="02010600030101010101" pitchFamily="2" charset="-122"/>
              </a:rPr>
              <a:t>人工智能要真正落地，必然需是各种各样融入人工智能算法的具体产品，这些产品中计算机程序起到重要作用。当这些程序基于实时操作系统场景编程，将使得一个大的工程分解为一个一个小工程，变得清晰、易维护、可移植。RT-Thread可以很好地服务于嵌入式人工智能的编程场景，本章给出的基于RT-Thread的嵌入式物体认知系统，可以作为嵌入式人工智能入门的实践案例，读者在学习过程中一定要完成书上的案例，理解在嵌入式设备上进行人工智能应用的原理，掌握物体认知系统的具体实现过程。</a:t>
            </a:r>
          </a:p>
        </p:txBody>
      </p:sp>
      <p:sp>
        <p:nvSpPr>
          <p:cNvPr id="3" name="灯片编号占位符 2">
            <a:extLst>
              <a:ext uri="{FF2B5EF4-FFF2-40B4-BE49-F238E27FC236}">
                <a16:creationId xmlns:a16="http://schemas.microsoft.com/office/drawing/2014/main" id="{D28F043F-5567-E6D7-49AE-5AAA9B6A0DD3}"/>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50</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55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221585" y="1129185"/>
            <a:ext cx="11779071" cy="571623"/>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7.1.3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硬件测试引导</a:t>
            </a:r>
          </a:p>
        </p:txBody>
      </p:sp>
      <p:sp>
        <p:nvSpPr>
          <p:cNvPr id="11" name="圆角矩形 10"/>
          <p:cNvSpPr/>
          <p:nvPr/>
        </p:nvSpPr>
        <p:spPr bwMode="auto">
          <a:xfrm>
            <a:off x="268067" y="1811361"/>
            <a:ext cx="8034655" cy="485799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latinLnBrk="0" hangingPunct="1"/>
            <a:r>
              <a:rPr lang="zh-CN" altLang="en-US" sz="2800" dirty="0">
                <a:solidFill>
                  <a:schemeClr val="bg1"/>
                </a:solidFill>
                <a:latin typeface="Times New Roman" panose="02020603050405020304" pitchFamily="18" charset="0"/>
                <a:ea typeface="宋体" panose="02010600030101010101" pitchFamily="2" charset="-122"/>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产品出厂时已经将测试工程下载到MCU芯片中，可以进行0～9十个数字识别，测试步骤如下：</a:t>
            </a:r>
          </a:p>
          <a:p>
            <a:pPr indent="266700" algn="just" latinLnBrk="0" hangingPunct="1"/>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步骤一：通电</a:t>
            </a:r>
            <a:r>
              <a:rPr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使用盒内双头一致USB线给设备供。电压为5V，可选择计算机、充电宝等的USB口（注意供电要足）。</a:t>
            </a:r>
          </a:p>
          <a:p>
            <a:pPr indent="266700" algn="just" latinLnBrk="0" hangingPunct="1"/>
            <a:r>
              <a:rPr 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步骤二：测试</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。上电后，正常情况下，LCD彩色屏幕会显示出图像，可识别盒子内“一页纸硬件测试方法”上的0～9数字，显示各自识别概率以及系统运行状态等参数。如</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右图</a:t>
            </a:r>
            <a:r>
              <a:rPr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所示</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42" name="图片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477347" y="2780536"/>
            <a:ext cx="3523309" cy="2808704"/>
          </a:xfrm>
          <a:prstGeom prst="rect">
            <a:avLst/>
          </a:prstGeom>
          <a:noFill/>
        </p:spPr>
      </p:pic>
      <p:sp>
        <p:nvSpPr>
          <p:cNvPr id="3" name="灯片编号占位符 2">
            <a:extLst>
              <a:ext uri="{FF2B5EF4-FFF2-40B4-BE49-F238E27FC236}">
                <a16:creationId xmlns:a16="http://schemas.microsoft.com/office/drawing/2014/main" id="{F5B672F6-2E03-9197-19A0-88DF3B0A7C14}"/>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70517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78425" y="2134408"/>
            <a:ext cx="11435715" cy="19873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latinLnBrk="0" hangingPunct="1"/>
            <a:r>
              <a:rPr lang="zh-CN" altLang="en-US" sz="2800" dirty="0">
                <a:solidFill>
                  <a:schemeClr val="bg1"/>
                </a:solidFill>
                <a:latin typeface="Times New Roman" panose="02020603050405020304" pitchFamily="18" charset="0"/>
                <a:ea typeface="宋体" panose="02010600030101010101" pitchFamily="2" charset="-122"/>
                <a:cs typeface="+mn-lt"/>
              </a:rPr>
              <a:t>    </a:t>
            </a:r>
            <a:r>
              <a:rPr lang="zh-CN" sz="2800" dirty="0">
                <a:solidFill>
                  <a:schemeClr val="bg1"/>
                </a:solidFill>
                <a:latin typeface="Times New Roman" panose="02020603050405020304" pitchFamily="18" charset="0"/>
                <a:ea typeface="宋体" panose="02010600030101010101" pitchFamily="2" charset="-122"/>
                <a:cs typeface="宋体" panose="02010600030101010101" pitchFamily="2" charset="-122"/>
              </a:rPr>
              <a:t>本节以识别0-9十个数字为例介绍AHL-EORS基本应用方法，读者通过本节样例熟悉并掌握完整的AHL-EORS</a:t>
            </a:r>
            <a:r>
              <a:rPr lang="zh-CN" sz="2800" dirty="0">
                <a:solidFill>
                  <a:srgbClr val="FF0000"/>
                </a:solidFill>
                <a:latin typeface="Times New Roman" panose="02020603050405020304" pitchFamily="18" charset="0"/>
                <a:ea typeface="宋体" panose="02010600030101010101" pitchFamily="2" charset="-122"/>
                <a:cs typeface="宋体" panose="02010600030101010101" pitchFamily="2" charset="-122"/>
              </a:rPr>
              <a:t>图像数据集采集</a:t>
            </a:r>
            <a:r>
              <a:rPr lang="zh-CN" sz="2800" dirty="0">
                <a:solidFill>
                  <a:schemeClr val="bg1"/>
                </a:solidFill>
                <a:latin typeface="Times New Roman" panose="02020603050405020304" pitchFamily="18" charset="0"/>
                <a:ea typeface="宋体" panose="02010600030101010101" pitchFamily="2" charset="-122"/>
                <a:cs typeface="宋体" panose="02010600030101010101" pitchFamily="2" charset="-122"/>
              </a:rPr>
              <a:t>、</a:t>
            </a:r>
            <a:r>
              <a:rPr lang="zh-CN" sz="2800" dirty="0">
                <a:solidFill>
                  <a:srgbClr val="FF0000"/>
                </a:solidFill>
                <a:latin typeface="Times New Roman" panose="02020603050405020304" pitchFamily="18" charset="0"/>
                <a:ea typeface="宋体" panose="02010600030101010101" pitchFamily="2" charset="-122"/>
                <a:cs typeface="宋体" panose="02010600030101010101" pitchFamily="2" charset="-122"/>
              </a:rPr>
              <a:t>模型训练</a:t>
            </a:r>
            <a:r>
              <a:rPr lang="zh-CN" sz="2800" dirty="0">
                <a:solidFill>
                  <a:schemeClr val="bg1"/>
                </a:solidFill>
                <a:latin typeface="Times New Roman" panose="02020603050405020304" pitchFamily="18" charset="0"/>
                <a:ea typeface="宋体" panose="02010600030101010101" pitchFamily="2" charset="-122"/>
                <a:cs typeface="宋体" panose="02010600030101010101" pitchFamily="2" charset="-122"/>
              </a:rPr>
              <a:t>及</a:t>
            </a:r>
            <a:r>
              <a:rPr lang="zh-CN" sz="2800" dirty="0">
                <a:solidFill>
                  <a:srgbClr val="FF0000"/>
                </a:solidFill>
                <a:latin typeface="Times New Roman" panose="02020603050405020304" pitchFamily="18" charset="0"/>
                <a:ea typeface="宋体" panose="02010600030101010101" pitchFamily="2" charset="-122"/>
                <a:cs typeface="宋体" panose="02010600030101010101" pitchFamily="2" charset="-122"/>
              </a:rPr>
              <a:t>部署、终端识别</a:t>
            </a:r>
            <a:r>
              <a:rPr lang="zh-CN" sz="2800" dirty="0">
                <a:solidFill>
                  <a:schemeClr val="bg1"/>
                </a:solidFill>
                <a:latin typeface="Times New Roman" panose="02020603050405020304" pitchFamily="18" charset="0"/>
                <a:ea typeface="宋体" panose="02010600030101010101" pitchFamily="2" charset="-122"/>
                <a:cs typeface="宋体" panose="02010600030101010101" pitchFamily="2" charset="-122"/>
              </a:rPr>
              <a:t>这一EORS的基本工作过程，对EORS系统有一个初步的认识。</a:t>
            </a:r>
          </a:p>
        </p:txBody>
      </p:sp>
      <p:pic>
        <p:nvPicPr>
          <p:cNvPr id="6" name="图片 5"/>
          <p:cNvPicPr>
            <a:picLocks noChangeAspect="1"/>
          </p:cNvPicPr>
          <p:nvPr/>
        </p:nvPicPr>
        <p:blipFill>
          <a:blip r:embed="rId3"/>
          <a:stretch>
            <a:fillRect/>
          </a:stretch>
        </p:blipFill>
        <p:spPr>
          <a:xfrm>
            <a:off x="19015" y="332630"/>
            <a:ext cx="12192000" cy="745236"/>
          </a:xfrm>
          <a:prstGeom prst="rect">
            <a:avLst/>
          </a:prstGeom>
        </p:spPr>
      </p:pic>
      <p:sp>
        <p:nvSpPr>
          <p:cNvPr id="8" name="圆角矩形 7"/>
          <p:cNvSpPr/>
          <p:nvPr/>
        </p:nvSpPr>
        <p:spPr bwMode="auto">
          <a:xfrm>
            <a:off x="378425" y="1196754"/>
            <a:ext cx="1143571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sz="3600" b="0" dirty="0">
                <a:solidFill>
                  <a:schemeClr val="accent6"/>
                </a:solidFill>
                <a:latin typeface="+mn-lt"/>
                <a:ea typeface="黑体" panose="02010609060101010101" pitchFamily="49" charset="-122"/>
              </a:rPr>
              <a:t>7.2 </a:t>
            </a:r>
            <a:r>
              <a:rPr lang="zh-CN" altLang="en-US" sz="3600" b="0" dirty="0">
                <a:solidFill>
                  <a:schemeClr val="accent6"/>
                </a:solidFill>
                <a:latin typeface="+mn-lt"/>
                <a:ea typeface="黑体" panose="02010609060101010101" pitchFamily="49" charset="-122"/>
                <a:sym typeface="+mn-ea"/>
              </a:rPr>
              <a:t>AHL-EORS基本应用方法</a:t>
            </a:r>
            <a:r>
              <a:rPr lang="zh-CN" altLang="en-US" sz="3600" b="0" dirty="0">
                <a:solidFill>
                  <a:srgbClr val="FF0000"/>
                </a:solidFill>
                <a:latin typeface="+mn-lt"/>
                <a:ea typeface="黑体" panose="02010609060101010101" pitchFamily="49" charset="-122"/>
                <a:sym typeface="+mn-ea"/>
              </a:rPr>
              <a:t>（重点）</a:t>
            </a:r>
          </a:p>
        </p:txBody>
      </p:sp>
      <p:sp>
        <p:nvSpPr>
          <p:cNvPr id="3" name="灯片编号占位符 2">
            <a:extLst>
              <a:ext uri="{FF2B5EF4-FFF2-40B4-BE49-F238E27FC236}">
                <a16:creationId xmlns:a16="http://schemas.microsoft.com/office/drawing/2014/main" id="{76093427-CD27-4269-C318-7AF5BB6FFF76}"/>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6</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200693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736" y="1052736"/>
            <a:ext cx="11808530"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数据采集</a:t>
            </a:r>
          </a:p>
        </p:txBody>
      </p:sp>
      <p:sp>
        <p:nvSpPr>
          <p:cNvPr id="11" name="圆角矩形 10"/>
          <p:cNvSpPr/>
          <p:nvPr/>
        </p:nvSpPr>
        <p:spPr bwMode="auto">
          <a:xfrm>
            <a:off x="191344" y="1844825"/>
            <a:ext cx="11808921" cy="460851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数据采集是进行图像识别程序的基本过程，EORS的数据采集是由AHL-EORS-CX软件完成的，读者首先需要安装</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“..\03-Software\CH07-EAI-EORS-D1-H\”文件夹下的“AHL-EORS-CX”软件。</a:t>
            </a:r>
            <a:endPar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eaLnBrk="1">
              <a:spcAft>
                <a:spcPts val="0"/>
              </a:spcAft>
            </a:pPr>
            <a:r>
              <a:rPr lang="en-US"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dirty="0">
                <a:solidFill>
                  <a:srgbClr val="FFFF00"/>
                </a:solidFill>
                <a:latin typeface="黑体" panose="02010609060101010101" pitchFamily="49" charset="-122"/>
                <a:ea typeface="黑体" panose="02010609060101010101" pitchFamily="49" charset="-122"/>
                <a:cs typeface="Times New Roman" panose="02020603050405020304" pitchFamily="18" charset="0"/>
              </a:rPr>
              <a:t>1．对终端的操作</a:t>
            </a:r>
          </a:p>
          <a:p>
            <a:pPr indent="266700" eaLnBrk="1">
              <a:spcAft>
                <a:spcPts val="0"/>
              </a:spcAft>
            </a:pPr>
            <a:r>
              <a:rPr 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进行数据采集与标记首先</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需要</a:t>
            </a:r>
            <a:r>
              <a:rPr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下载AHL</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-EORS-</a:t>
            </a:r>
            <a:r>
              <a:rPr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CX配套的终端数据采集软件</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266700" eaLnBrk="1">
              <a:spcAft>
                <a:spcPts val="0"/>
              </a:spcAft>
            </a:pPr>
            <a:r>
              <a:rPr 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1）下载编译脚本。在苏州大学嵌入式学习社区→金葫芦专区→AHL-GEC-IDE栏目，下载riscv64-elf-mingw.rar，解压到D盘；</a:t>
            </a:r>
          </a:p>
          <a:p>
            <a:pPr indent="266700" eaLnBrk="1">
              <a:spcAft>
                <a:spcPts val="0"/>
              </a:spcAft>
            </a:pPr>
            <a:r>
              <a:rPr 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2）AHL-D1-H编译环境设置。在AHL-GEC-IDE中，工具→环境变量设置，设置D1-H芯片程序编译的环境变量，重新启动计算机后生效；</a:t>
            </a:r>
          </a:p>
          <a:p>
            <a:pPr indent="266700" eaLnBrk="1">
              <a:spcAft>
                <a:spcPts val="0"/>
              </a:spcAft>
            </a:pPr>
            <a:r>
              <a:rPr 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3）下载“03-Software\CH07-EAI-EORS-D1-H\Gray\Gray-DataSend”中机器码到AHL-D1-H中。</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3" name="灯片编号占位符 2">
            <a:extLst>
              <a:ext uri="{FF2B5EF4-FFF2-40B4-BE49-F238E27FC236}">
                <a16:creationId xmlns:a16="http://schemas.microsoft.com/office/drawing/2014/main" id="{A871769D-CBBC-7A03-41C7-D672A3896395}"/>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7</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79136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80060" y="1201194"/>
            <a:ext cx="11232564" cy="571622"/>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7.2.1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数据采集</a:t>
            </a:r>
          </a:p>
        </p:txBody>
      </p:sp>
      <p:sp>
        <p:nvSpPr>
          <p:cNvPr id="11" name="圆角矩形 10"/>
          <p:cNvSpPr/>
          <p:nvPr/>
        </p:nvSpPr>
        <p:spPr bwMode="auto">
          <a:xfrm>
            <a:off x="480061" y="1988840"/>
            <a:ext cx="11232564" cy="405572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  </a:t>
            </a:r>
            <a:r>
              <a:rPr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2．PC方的操作</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1）打开数据采集软件。双击桌面  </a:t>
            </a: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图标打开“AHL-EORS-CX”程序，界面如图</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所</a:t>
            </a:r>
            <a:r>
              <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示。</a:t>
            </a:r>
          </a:p>
          <a:p>
            <a:pPr indent="266700" algn="just">
              <a:spcAft>
                <a:spcPts val="0"/>
              </a:spcAf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12" name="图片 12"/>
          <p:cNvPicPr>
            <a:picLocks noChangeAspect="1"/>
          </p:cNvPicPr>
          <p:nvPr/>
        </p:nvPicPr>
        <p:blipFill>
          <a:blip r:embed="rId4"/>
          <a:stretch>
            <a:fillRect/>
          </a:stretch>
        </p:blipFill>
        <p:spPr>
          <a:xfrm>
            <a:off x="6697747" y="2641912"/>
            <a:ext cx="370840" cy="353060"/>
          </a:xfrm>
          <a:prstGeom prst="rect">
            <a:avLst/>
          </a:prstGeom>
        </p:spPr>
      </p:pic>
      <p:pic>
        <p:nvPicPr>
          <p:cNvPr id="30" name="图片 1"/>
          <p:cNvPicPr>
            <a:picLocks noChangeAspect="1"/>
          </p:cNvPicPr>
          <p:nvPr/>
        </p:nvPicPr>
        <p:blipFill>
          <a:blip r:embed="rId5"/>
          <a:srcRect r="916" b="1598"/>
          <a:stretch>
            <a:fillRect/>
          </a:stretch>
        </p:blipFill>
        <p:spPr>
          <a:xfrm>
            <a:off x="4079776" y="3789045"/>
            <a:ext cx="4108450" cy="1886585"/>
          </a:xfrm>
          <a:prstGeom prst="rect">
            <a:avLst/>
          </a:prstGeom>
          <a:ln>
            <a:noFill/>
          </a:ln>
        </p:spPr>
      </p:pic>
      <p:sp>
        <p:nvSpPr>
          <p:cNvPr id="3" name="灯片编号占位符 2">
            <a:extLst>
              <a:ext uri="{FF2B5EF4-FFF2-40B4-BE49-F238E27FC236}">
                <a16:creationId xmlns:a16="http://schemas.microsoft.com/office/drawing/2014/main" id="{D557E1ED-1E1F-498C-7676-BD479296B50B}"/>
              </a:ext>
            </a:extLst>
          </p:cNvPr>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8</a:t>
            </a:fld>
            <a:r>
              <a:rPr lang="zh-CN" altLang="en-US">
                <a:ea typeface="宋体" panose="02010600030101010101" pitchFamily="2" charset="-122"/>
              </a:rPr>
              <a:t>页 共</a:t>
            </a:r>
            <a:r>
              <a:rPr lang="en-US" altLang="zh-CN">
                <a:ea typeface="宋体" panose="02010600030101010101" pitchFamily="2" charset="-122"/>
              </a:rPr>
              <a:t>51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137016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dkNDI2YmY4YWI5YmU1MTg2YmEyYTI5N2Q4MmMwM2Q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52a501c-459a-4d4f-b0c8-50aa8e7ff850}"/>
  <p:tag name="TABLE_ENDDRAG_ORIGIN_RECT" val="909*327"/>
  <p:tag name="TABLE_ENDDRAG_RECT" val="26*207*909*327"/>
  <p:tag name="TABLE_RECT" val="49.1*231*831.25*259.6"/>
  <p:tag name="TABLE_EMPHASIZE_COLOR" val="6579300"/>
  <p:tag name="TABLE_ONEKEY_SKIN_IDX" val="0"/>
  <p:tag name="TABLE_SKINIDX" val="-1"/>
  <p:tag name="TABLE_COLORIDX" val="l"/>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451</TotalTime>
  <Words>3499</Words>
  <Application>Microsoft Office PowerPoint</Application>
  <PresentationFormat>宽屏</PresentationFormat>
  <Paragraphs>357</Paragraphs>
  <Slides>51</Slides>
  <Notes>51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9" baseType="lpstr">
      <vt:lpstr>黑体</vt:lpstr>
      <vt:lpstr>华文新魏</vt:lpstr>
      <vt:lpstr>宋体</vt:lpstr>
      <vt:lpstr>Cambria Math</vt:lpstr>
      <vt:lpstr>Copperplate Gothic Bold</vt:lpstr>
      <vt:lpstr>Times New Roman</vt:lpstr>
      <vt:lpstr>1_模板</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昀霏 胡</cp:lastModifiedBy>
  <cp:revision>934</cp:revision>
  <cp:lastPrinted>1999-06-03T07:41:00Z</cp:lastPrinted>
  <dcterms:created xsi:type="dcterms:W3CDTF">2012-05-08T02:40:00Z</dcterms:created>
  <dcterms:modified xsi:type="dcterms:W3CDTF">2024-05-16T01:58:35Z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AD5F1D6F05B24EABA8FF366DF062A3A2</vt:lpwstr>
  </property>
</Properties>
</file>