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p:sldMasterIdLst>
    <p:sldMasterId id="2147483648" r:id="rId1"/>
  </p:sldMasterIdLst>
  <p:notesMasterIdLst>
    <p:notesMasterId r:id="rId27"/>
  </p:notesMasterIdLst>
  <p:sldIdLst>
    <p:sldId id="647" r:id="rId2"/>
    <p:sldId id="840" r:id="rId3"/>
    <p:sldId id="774" r:id="rId4"/>
    <p:sldId id="842" r:id="rId5"/>
    <p:sldId id="777" r:id="rId6"/>
    <p:sldId id="778" r:id="rId7"/>
    <p:sldId id="779" r:id="rId8"/>
    <p:sldId id="844" r:id="rId9"/>
    <p:sldId id="809" r:id="rId10"/>
    <p:sldId id="782" r:id="rId11"/>
    <p:sldId id="783" r:id="rId12"/>
    <p:sldId id="784" r:id="rId13"/>
    <p:sldId id="790" r:id="rId14"/>
    <p:sldId id="792" r:id="rId15"/>
    <p:sldId id="793" r:id="rId16"/>
    <p:sldId id="794" r:id="rId17"/>
    <p:sldId id="795" r:id="rId18"/>
    <p:sldId id="796" r:id="rId19"/>
    <p:sldId id="845" r:id="rId20"/>
    <p:sldId id="798" r:id="rId21"/>
    <p:sldId id="841" r:id="rId22"/>
    <p:sldId id="797" r:id="rId23"/>
    <p:sldId id="800" r:id="rId24"/>
    <p:sldId id="805" r:id="rId25"/>
    <p:sldId id="839" r:id="rId26"/>
  </p:sldIdLst>
  <p:sldSz cx="12192000" cy="6858000"/>
  <p:notesSz cx="6858000" cy="9144000"/>
  <p:custDataLst>
    <p:tags r:id="rId28"/>
  </p:custDataLst>
  <p:defaultTextStyle>
    <a:defPPr>
      <a:defRPr lang="en-US"/>
    </a:defPPr>
    <a:lvl1pPr algn="l" defTabSz="457200" rtl="0" fontAlgn="base">
      <a:spcBef>
        <a:spcPct val="0"/>
      </a:spcBef>
      <a:spcAft>
        <a:spcPct val="0"/>
      </a:spcAft>
      <a:defRPr kern="1200">
        <a:solidFill>
          <a:schemeClr val="tx1"/>
        </a:solidFill>
        <a:latin typeface="Times New Roman" panose="02020603050405020304" pitchFamily="18" charset="0"/>
        <a:ea typeface="Gulim" pitchFamily="34" charset="-127"/>
        <a:cs typeface="+mn-cs"/>
      </a:defRPr>
    </a:lvl1pPr>
    <a:lvl2pPr marL="457200" algn="l" defTabSz="457200" rtl="0" fontAlgn="base">
      <a:spcBef>
        <a:spcPct val="0"/>
      </a:spcBef>
      <a:spcAft>
        <a:spcPct val="0"/>
      </a:spcAft>
      <a:defRPr kern="1200">
        <a:solidFill>
          <a:schemeClr val="tx1"/>
        </a:solidFill>
        <a:latin typeface="Times New Roman" panose="02020603050405020304" pitchFamily="18" charset="0"/>
        <a:ea typeface="Gulim" pitchFamily="34" charset="-127"/>
        <a:cs typeface="+mn-cs"/>
      </a:defRPr>
    </a:lvl2pPr>
    <a:lvl3pPr marL="914400" algn="l" defTabSz="457200" rtl="0" fontAlgn="base">
      <a:spcBef>
        <a:spcPct val="0"/>
      </a:spcBef>
      <a:spcAft>
        <a:spcPct val="0"/>
      </a:spcAft>
      <a:defRPr kern="1200">
        <a:solidFill>
          <a:schemeClr val="tx1"/>
        </a:solidFill>
        <a:latin typeface="Times New Roman" panose="02020603050405020304" pitchFamily="18" charset="0"/>
        <a:ea typeface="Gulim" pitchFamily="34" charset="-127"/>
        <a:cs typeface="+mn-cs"/>
      </a:defRPr>
    </a:lvl3pPr>
    <a:lvl4pPr marL="1371600" algn="l" defTabSz="457200" rtl="0" fontAlgn="base">
      <a:spcBef>
        <a:spcPct val="0"/>
      </a:spcBef>
      <a:spcAft>
        <a:spcPct val="0"/>
      </a:spcAft>
      <a:defRPr kern="1200">
        <a:solidFill>
          <a:schemeClr val="tx1"/>
        </a:solidFill>
        <a:latin typeface="Times New Roman" panose="02020603050405020304" pitchFamily="18" charset="0"/>
        <a:ea typeface="Gulim" pitchFamily="34" charset="-127"/>
        <a:cs typeface="+mn-cs"/>
      </a:defRPr>
    </a:lvl4pPr>
    <a:lvl5pPr marL="1828800" algn="l" defTabSz="457200" rtl="0" fontAlgn="base">
      <a:spcBef>
        <a:spcPct val="0"/>
      </a:spcBef>
      <a:spcAft>
        <a:spcPct val="0"/>
      </a:spcAft>
      <a:defRPr kern="1200">
        <a:solidFill>
          <a:schemeClr val="tx1"/>
        </a:solidFill>
        <a:latin typeface="Times New Roman" panose="02020603050405020304" pitchFamily="18" charset="0"/>
        <a:ea typeface="Gulim" pitchFamily="34" charset="-127"/>
        <a:cs typeface="+mn-cs"/>
      </a:defRPr>
    </a:lvl5pPr>
    <a:lvl6pPr marL="2286000" algn="l" defTabSz="914400" rtl="0" eaLnBrk="1" latinLnBrk="0" hangingPunct="1">
      <a:defRPr kern="1200">
        <a:solidFill>
          <a:schemeClr val="tx1"/>
        </a:solidFill>
        <a:latin typeface="Times New Roman" panose="02020603050405020304" pitchFamily="18" charset="0"/>
        <a:ea typeface="Gulim" pitchFamily="34" charset="-127"/>
        <a:cs typeface="+mn-cs"/>
      </a:defRPr>
    </a:lvl6pPr>
    <a:lvl7pPr marL="2743200" algn="l" defTabSz="914400" rtl="0" eaLnBrk="1" latinLnBrk="0" hangingPunct="1">
      <a:defRPr kern="1200">
        <a:solidFill>
          <a:schemeClr val="tx1"/>
        </a:solidFill>
        <a:latin typeface="Times New Roman" panose="02020603050405020304" pitchFamily="18" charset="0"/>
        <a:ea typeface="Gulim" pitchFamily="34" charset="-127"/>
        <a:cs typeface="+mn-cs"/>
      </a:defRPr>
    </a:lvl7pPr>
    <a:lvl8pPr marL="3200400" algn="l" defTabSz="914400" rtl="0" eaLnBrk="1" latinLnBrk="0" hangingPunct="1">
      <a:defRPr kern="1200">
        <a:solidFill>
          <a:schemeClr val="tx1"/>
        </a:solidFill>
        <a:latin typeface="Times New Roman" panose="02020603050405020304" pitchFamily="18" charset="0"/>
        <a:ea typeface="Gulim" pitchFamily="34" charset="-127"/>
        <a:cs typeface="+mn-cs"/>
      </a:defRPr>
    </a:lvl8pPr>
    <a:lvl9pPr marL="3657600" algn="l" defTabSz="914400" rtl="0" eaLnBrk="1" latinLnBrk="0" hangingPunct="1">
      <a:defRPr kern="1200">
        <a:solidFill>
          <a:schemeClr val="tx1"/>
        </a:solidFill>
        <a:latin typeface="Times New Roman" panose="02020603050405020304" pitchFamily="18" charset="0"/>
        <a:ea typeface="Gulim" pitchFamily="34" charset="-127"/>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2" autoAdjust="0"/>
    <p:restoredTop sz="94660" autoAdjust="0"/>
  </p:normalViewPr>
  <p:slideViewPr>
    <p:cSldViewPr snapToGrid="0">
      <p:cViewPr varScale="1">
        <p:scale>
          <a:sx n="83" d="100"/>
          <a:sy n="83" d="100"/>
        </p:scale>
        <p:origin x="706" y="58"/>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2280" y="67"/>
      </p:cViewPr>
      <p:guideLst/>
    </p:cSldViewPr>
  </p:notes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3E2B9CB2-D5DE-4B9D-A8E2-A9C26D7E87E6}" type="datetimeFigureOut">
              <a:rPr lang="zh-CN" altLang="en-US"/>
              <a:t>2024/5/16</a:t>
            </a:fld>
            <a:endParaRPr lang="zh-CN" altLang="en-US">
              <a:latin typeface="Times New Roman" panose="02020603050405020304" pitchFamily="18" charset="0"/>
              <a:ea typeface="Gulim" pitchFamily="34" charset="-127"/>
            </a:endParaRPr>
          </a:p>
        </p:txBody>
      </p:sp>
      <p:sp>
        <p:nvSpPr>
          <p:cNvPr id="3076" name="幻灯片图像占位符 3"/>
          <p:cNvSpPr>
            <a:spLocks noGrp="1" noRot="1" noChangeAspect="1" noChangeArrowheads="1"/>
          </p:cNvSpPr>
          <p:nvPr>
            <p:ph type="sldImg" idx="4294967295"/>
          </p:nvPr>
        </p:nvSpPr>
        <p:spPr bwMode="auto">
          <a:xfrm>
            <a:off x="685530" y="1143000"/>
            <a:ext cx="548694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200083" y="37703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4107E174-EFBD-429C-A9F1-A9A425562CC0}" type="slidenum">
              <a:rPr lang="zh-CN" altLang="en-US"/>
              <a:t>‹#›</a:t>
            </a:fld>
            <a:r>
              <a:rPr lang="zh-CN" altLang="en-US"/>
              <a:t>/</a:t>
            </a:r>
            <a:r>
              <a:rPr lang="en-US" altLang="zh-CN"/>
              <a:t>31</a:t>
            </a:r>
            <a:endParaRPr lang="en-US" altLang="zh-CN">
              <a:latin typeface="Times New Roman" panose="02020603050405020304" pitchFamily="18" charset="0"/>
              <a:ea typeface="Gulim" pitchFamily="34" charset="-127"/>
            </a:endParaRP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84613" y="8685213"/>
            <a:ext cx="2971800" cy="458787"/>
          </a:xfrm>
          <a:prstGeom prst="rect">
            <a:avLst/>
          </a:prstGeom>
        </p:spPr>
        <p:txBody>
          <a:bodyPr anchor="b"/>
          <a:lstStyle/>
          <a:p>
            <a:pPr algn="r" defTabSz="914400">
              <a:defRPr/>
            </a:pPr>
            <a:fld id="{DB2CF002-531D-48BD-86D0-063BACFFD8D2}" type="slidenum">
              <a:rPr kumimoji="1" lang="en-US" altLang="zh-CN" sz="1200">
                <a:solidFill>
                  <a:srgbClr val="000000"/>
                </a:solidFill>
                <a:ea typeface="宋体" panose="02010600030101010101" pitchFamily="2" charset="-122"/>
              </a:rPr>
              <a:t>0</a:t>
            </a:fld>
            <a:endParaRPr kumimoji="1" lang="en-US" altLang="zh-CN" sz="1200" dirty="0">
              <a:solidFill>
                <a:srgbClr val="000000"/>
              </a:solidFill>
              <a:ea typeface="宋体" panose="02010600030101010101" pitchFamily="2" charset="-122"/>
            </a:endParaRPr>
          </a:p>
        </p:txBody>
      </p:sp>
      <p:sp>
        <p:nvSpPr>
          <p:cNvPr id="5122" name="Rectangle 2"/>
          <p:cNvSpPr>
            <a:spLocks noGrp="1" noRot="1" noChangeAspect="1" noChangeArrowheads="1" noTextEdit="1"/>
          </p:cNvSpPr>
          <p:nvPr>
            <p:ph type="sldImg" idx="4294967295"/>
          </p:nvPr>
        </p:nvSpPr>
        <p:spPr>
          <a:xfrm>
            <a:off x="381000" y="685800"/>
            <a:ext cx="6096000" cy="3429000"/>
          </a:xfrm>
          <a:ln>
            <a:miter lim="800000"/>
          </a:ln>
        </p:spPr>
      </p:sp>
      <p:sp>
        <p:nvSpPr>
          <p:cNvPr id="5123" name="Rectangle 3"/>
          <p:cNvSpPr>
            <a:spLocks noGrp="1" noChangeArrowheads="1"/>
          </p:cNvSpPr>
          <p:nvPr>
            <p:ph type="body" idx="4294967295"/>
          </p:nvPr>
        </p:nvSpPr>
        <p:spPr/>
        <p:txBody>
          <a:bodyPr/>
          <a:lstStyle/>
          <a:p>
            <a:r>
              <a:rPr lang="zh-CN" altLang="en-US"/>
              <a:t>标题封面</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p:cNvSpPr>
          <p:nvPr>
            <p:ph type="sldImg" idx="4294967295"/>
          </p:nvPr>
        </p:nvSpPr>
        <p:spPr>
          <a:xfrm>
            <a:off x="381000" y="685800"/>
            <a:ext cx="6096000" cy="3429000"/>
          </a:xfrm>
          <a:ln>
            <a:miter lim="800000"/>
          </a:ln>
        </p:spPr>
      </p:sp>
      <p:sp>
        <p:nvSpPr>
          <p:cNvPr id="23554" name="备注占位符 2"/>
          <p:cNvSpPr>
            <a:spLocks noGrp="1" noChangeArrowheads="1"/>
          </p:cNvSpPr>
          <p:nvPr>
            <p:ph type="body" idx="4294967295"/>
          </p:nvPr>
        </p:nvSpPr>
        <p:spPr/>
        <p:txBody>
          <a:bodyPr/>
          <a:lstStyle/>
          <a:p>
            <a:r>
              <a:rPr lang="zh-CN" altLang="en-US"/>
              <a:t>文字说明</a:t>
            </a:r>
          </a:p>
        </p:txBody>
      </p:sp>
      <p:sp>
        <p:nvSpPr>
          <p:cNvPr id="2355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6DD4E34-82D7-42B1-9B4F-F9D7D57CD669}" type="slidenum">
              <a:rPr lang="en-US" altLang="zh-CN">
                <a:ea typeface="Gulim" pitchFamily="34" charset="-127"/>
              </a:rPr>
              <a:t>9</a:t>
            </a:fld>
            <a:endParaRPr lang="en-US" altLang="zh-CN">
              <a:ea typeface="Gulim" pitchFamily="34" charset="-127"/>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xfrm>
            <a:off x="381000" y="685800"/>
            <a:ext cx="6096000" cy="3429000"/>
          </a:xfrm>
          <a:ln>
            <a:miter lim="800000"/>
          </a:ln>
        </p:spPr>
      </p:sp>
      <p:sp>
        <p:nvSpPr>
          <p:cNvPr id="25602" name="备注占位符 2"/>
          <p:cNvSpPr>
            <a:spLocks noGrp="1" noChangeArrowheads="1"/>
          </p:cNvSpPr>
          <p:nvPr>
            <p:ph type="body" idx="4294967295"/>
          </p:nvPr>
        </p:nvSpPr>
        <p:spPr/>
        <p:txBody>
          <a:bodyPr/>
          <a:lstStyle/>
          <a:p>
            <a:r>
              <a:rPr lang="zh-CN" altLang="en-US" dirty="0"/>
              <a:t>文字说明</a:t>
            </a:r>
          </a:p>
        </p:txBody>
      </p:sp>
      <p:sp>
        <p:nvSpPr>
          <p:cNvPr id="256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EE17B222-0F9B-4D5D-861C-2DCC89299E5F}" type="slidenum">
              <a:rPr lang="en-US" altLang="zh-CN">
                <a:ea typeface="Gulim" pitchFamily="34" charset="-127"/>
              </a:rPr>
              <a:t>10</a:t>
            </a:fld>
            <a:endParaRPr lang="en-US" altLang="zh-CN">
              <a:ea typeface="Gulim" pitchFamily="34" charset="-127"/>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p:cNvSpPr>
          <p:nvPr>
            <p:ph type="sldImg" idx="4294967295"/>
          </p:nvPr>
        </p:nvSpPr>
        <p:spPr>
          <a:xfrm>
            <a:off x="381000" y="685800"/>
            <a:ext cx="6096000" cy="3429000"/>
          </a:xfrm>
          <a:ln>
            <a:miter lim="800000"/>
          </a:ln>
        </p:spPr>
      </p:sp>
      <p:sp>
        <p:nvSpPr>
          <p:cNvPr id="27650" name="备注占位符 2"/>
          <p:cNvSpPr>
            <a:spLocks noGrp="1" noChangeArrowheads="1"/>
          </p:cNvSpPr>
          <p:nvPr>
            <p:ph type="body" idx="4294967295"/>
          </p:nvPr>
        </p:nvSpPr>
        <p:spPr/>
        <p:txBody>
          <a:bodyPr/>
          <a:lstStyle/>
          <a:p>
            <a:r>
              <a:rPr lang="zh-CN" altLang="en-US"/>
              <a:t>文字说明</a:t>
            </a:r>
          </a:p>
        </p:txBody>
      </p:sp>
      <p:sp>
        <p:nvSpPr>
          <p:cNvPr id="2765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57E3D602-F5D2-4A88-A186-B5C1AA181077}" type="slidenum">
              <a:rPr lang="en-US" altLang="zh-CN">
                <a:ea typeface="Gulim" pitchFamily="34" charset="-127"/>
              </a:rPr>
              <a:t>11</a:t>
            </a:fld>
            <a:endParaRPr lang="en-US" altLang="zh-CN">
              <a:ea typeface="Gulim" pitchFamily="34" charset="-127"/>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xfrm>
            <a:off x="381000" y="685800"/>
            <a:ext cx="6096000" cy="3429000"/>
          </a:xfrm>
          <a:ln>
            <a:miter lim="800000"/>
          </a:ln>
        </p:spPr>
      </p:sp>
      <p:sp>
        <p:nvSpPr>
          <p:cNvPr id="37890" name="备注占位符 2"/>
          <p:cNvSpPr>
            <a:spLocks noGrp="1" noChangeArrowheads="1"/>
          </p:cNvSpPr>
          <p:nvPr>
            <p:ph type="body" idx="4294967295"/>
          </p:nvPr>
        </p:nvSpPr>
        <p:spPr/>
        <p:txBody>
          <a:bodyPr/>
          <a:lstStyle/>
          <a:p>
            <a:r>
              <a:rPr lang="zh-CN" altLang="en-US"/>
              <a:t>文字说明</a:t>
            </a:r>
          </a:p>
        </p:txBody>
      </p:sp>
      <p:sp>
        <p:nvSpPr>
          <p:cNvPr id="378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1681AB1F-9BEE-4036-9058-7177965D2F32}" type="slidenum">
              <a:rPr lang="en-US" altLang="zh-CN">
                <a:ea typeface="Gulim" pitchFamily="34" charset="-127"/>
              </a:rPr>
              <a:t>12</a:t>
            </a:fld>
            <a:endParaRPr lang="en-US" altLang="zh-CN">
              <a:ea typeface="Gulim" pitchFamily="34" charset="-127"/>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p:cNvSpPr>
          <p:nvPr>
            <p:ph type="sldImg" idx="4294967295"/>
          </p:nvPr>
        </p:nvSpPr>
        <p:spPr>
          <a:xfrm>
            <a:off x="381000" y="685800"/>
            <a:ext cx="6096000" cy="3429000"/>
          </a:xfrm>
          <a:ln>
            <a:miter lim="800000"/>
          </a:ln>
        </p:spPr>
      </p:sp>
      <p:sp>
        <p:nvSpPr>
          <p:cNvPr id="44034" name="备注占位符 2"/>
          <p:cNvSpPr>
            <a:spLocks noGrp="1" noChangeArrowheads="1"/>
          </p:cNvSpPr>
          <p:nvPr>
            <p:ph type="body" idx="4294967295"/>
          </p:nvPr>
        </p:nvSpPr>
        <p:spPr/>
        <p:txBody>
          <a:bodyPr/>
          <a:lstStyle/>
          <a:p>
            <a:r>
              <a:rPr lang="zh-CN" altLang="en-US"/>
              <a:t>文字说明</a:t>
            </a:r>
          </a:p>
        </p:txBody>
      </p:sp>
      <p:sp>
        <p:nvSpPr>
          <p:cNvPr id="440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C4B353F-34A8-4E24-B9EB-84BC9BE30E09}" type="slidenum">
              <a:rPr lang="en-US" altLang="zh-CN">
                <a:ea typeface="Gulim" pitchFamily="34" charset="-127"/>
              </a:rPr>
              <a:t>13</a:t>
            </a:fld>
            <a:endParaRPr lang="en-US" altLang="zh-CN">
              <a:ea typeface="Gulim" pitchFamily="34" charset="-127"/>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xfrm>
            <a:off x="381000" y="685800"/>
            <a:ext cx="6096000" cy="3429000"/>
          </a:xfrm>
          <a:ln>
            <a:miter lim="800000"/>
          </a:ln>
        </p:spPr>
      </p:sp>
      <p:sp>
        <p:nvSpPr>
          <p:cNvPr id="46082" name="备注占位符 2"/>
          <p:cNvSpPr>
            <a:spLocks noGrp="1" noChangeArrowheads="1"/>
          </p:cNvSpPr>
          <p:nvPr>
            <p:ph type="body" idx="4294967295"/>
          </p:nvPr>
        </p:nvSpPr>
        <p:spPr/>
        <p:txBody>
          <a:bodyPr/>
          <a:lstStyle/>
          <a:p>
            <a:r>
              <a:rPr lang="zh-CN" altLang="en-US"/>
              <a:t>文字说明</a:t>
            </a:r>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2B58AA04-60D0-4578-B410-B982C1A2E881}" type="slidenum">
              <a:rPr lang="en-US" altLang="zh-CN">
                <a:ea typeface="Gulim" pitchFamily="34" charset="-127"/>
              </a:rPr>
              <a:t>14</a:t>
            </a:fld>
            <a:endParaRPr lang="en-US" altLang="zh-CN">
              <a:ea typeface="Gulim" pitchFamily="34"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xfrm>
            <a:off x="381000" y="685800"/>
            <a:ext cx="6096000" cy="3429000"/>
          </a:xfrm>
          <a:ln>
            <a:miter lim="800000"/>
          </a:ln>
        </p:spPr>
      </p:sp>
      <p:sp>
        <p:nvSpPr>
          <p:cNvPr id="48130" name="备注占位符 2"/>
          <p:cNvSpPr>
            <a:spLocks noGrp="1" noChangeArrowheads="1"/>
          </p:cNvSpPr>
          <p:nvPr>
            <p:ph type="body" idx="4294967295"/>
          </p:nvPr>
        </p:nvSpPr>
        <p:spPr/>
        <p:txBody>
          <a:bodyPr/>
          <a:lstStyle/>
          <a:p>
            <a:r>
              <a:rPr lang="zh-CN" altLang="en-US"/>
              <a:t>文字说明</a:t>
            </a:r>
          </a:p>
        </p:txBody>
      </p:sp>
      <p:sp>
        <p:nvSpPr>
          <p:cNvPr id="481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37FF7733-B318-4C82-BE92-141772B2F51C}" type="slidenum">
              <a:rPr lang="en-US" altLang="zh-CN">
                <a:ea typeface="Gulim" pitchFamily="34" charset="-127"/>
              </a:rPr>
              <a:t>15</a:t>
            </a:fld>
            <a:endParaRPr lang="en-US" altLang="zh-CN">
              <a:ea typeface="Gulim" pitchFamily="34" charset="-127"/>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p:cNvSpPr>
          <p:nvPr>
            <p:ph type="sldImg" idx="4294967295"/>
          </p:nvPr>
        </p:nvSpPr>
        <p:spPr>
          <a:xfrm>
            <a:off x="381000" y="685800"/>
            <a:ext cx="6096000" cy="3429000"/>
          </a:xfrm>
          <a:ln>
            <a:miter lim="800000"/>
          </a:ln>
        </p:spPr>
      </p:sp>
      <p:sp>
        <p:nvSpPr>
          <p:cNvPr id="50178" name="备注占位符 2"/>
          <p:cNvSpPr>
            <a:spLocks noGrp="1" noChangeArrowheads="1"/>
          </p:cNvSpPr>
          <p:nvPr>
            <p:ph type="body" idx="4294967295"/>
          </p:nvPr>
        </p:nvSpPr>
        <p:spPr/>
        <p:txBody>
          <a:bodyPr/>
          <a:lstStyle/>
          <a:p>
            <a:r>
              <a:rPr lang="zh-CN" altLang="en-US"/>
              <a:t>文字说明</a:t>
            </a:r>
          </a:p>
        </p:txBody>
      </p:sp>
      <p:sp>
        <p:nvSpPr>
          <p:cNvPr id="5017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C5492077-2C45-43D3-B48B-FDE5288806D2}" type="slidenum">
              <a:rPr lang="en-US" altLang="zh-CN">
                <a:ea typeface="Gulim" pitchFamily="34" charset="-127"/>
              </a:rPr>
              <a:t>16</a:t>
            </a:fld>
            <a:endParaRPr lang="en-US" altLang="zh-CN">
              <a:ea typeface="Gulim" pitchFamily="34" charset="-127"/>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p:cNvSpPr>
          <p:nvPr>
            <p:ph type="sldImg" idx="4294967295"/>
          </p:nvPr>
        </p:nvSpPr>
        <p:spPr>
          <a:xfrm>
            <a:off x="381000" y="685800"/>
            <a:ext cx="6096000" cy="3429000"/>
          </a:xfrm>
          <a:ln>
            <a:miter lim="800000"/>
          </a:ln>
        </p:spPr>
      </p:sp>
      <p:sp>
        <p:nvSpPr>
          <p:cNvPr id="52226" name="备注占位符 2"/>
          <p:cNvSpPr>
            <a:spLocks noGrp="1" noChangeArrowheads="1"/>
          </p:cNvSpPr>
          <p:nvPr>
            <p:ph type="body" idx="4294967295"/>
          </p:nvPr>
        </p:nvSpPr>
        <p:spPr/>
        <p:txBody>
          <a:bodyPr/>
          <a:lstStyle/>
          <a:p>
            <a:r>
              <a:rPr lang="zh-CN" altLang="en-US" dirty="0"/>
              <a:t>文字说明</a:t>
            </a:r>
          </a:p>
        </p:txBody>
      </p:sp>
      <p:sp>
        <p:nvSpPr>
          <p:cNvPr id="5222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5E487298-C535-4FFA-AE64-17C7A2B52939}" type="slidenum">
              <a:rPr lang="en-US" altLang="zh-CN">
                <a:ea typeface="Gulim" pitchFamily="34" charset="-127"/>
              </a:rPr>
              <a:t>17</a:t>
            </a:fld>
            <a:endParaRPr lang="en-US" altLang="zh-CN">
              <a:ea typeface="Gulim" pitchFamily="34" charset="-127"/>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ChangeArrowheads="1"/>
          </p:cNvSpPr>
          <p:nvPr>
            <p:ph type="sldImg" idx="4294967295"/>
          </p:nvPr>
        </p:nvSpPr>
        <p:spPr>
          <a:xfrm>
            <a:off x="381000" y="685800"/>
            <a:ext cx="6096000" cy="3429000"/>
          </a:xfrm>
          <a:ln>
            <a:miter lim="800000"/>
          </a:ln>
        </p:spPr>
      </p:sp>
      <p:sp>
        <p:nvSpPr>
          <p:cNvPr id="54274" name="备注占位符 2"/>
          <p:cNvSpPr>
            <a:spLocks noGrp="1" noChangeArrowheads="1"/>
          </p:cNvSpPr>
          <p:nvPr>
            <p:ph type="body" idx="4294967295"/>
          </p:nvPr>
        </p:nvSpPr>
        <p:spPr/>
        <p:txBody>
          <a:bodyPr/>
          <a:lstStyle/>
          <a:p>
            <a:r>
              <a:rPr lang="zh-CN" altLang="en-US"/>
              <a:t>文字说明</a:t>
            </a:r>
          </a:p>
        </p:txBody>
      </p:sp>
      <p:sp>
        <p:nvSpPr>
          <p:cNvPr id="5427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02FC5BA-BC12-4718-89B7-25F62D0FB5EF}" type="slidenum">
              <a:rPr lang="en-US" altLang="zh-CN">
                <a:ea typeface="Gulim" pitchFamily="34" charset="-127"/>
              </a:rPr>
              <a:t>18</a:t>
            </a:fld>
            <a:endParaRPr lang="en-US" altLang="zh-CN">
              <a:ea typeface="Gulim" pitchFamily="34" charset="-127"/>
            </a:endParaRPr>
          </a:p>
        </p:txBody>
      </p:sp>
    </p:spTree>
    <p:extLst>
      <p:ext uri="{BB962C8B-B14F-4D97-AF65-F5344CB8AC3E}">
        <p14:creationId xmlns:p14="http://schemas.microsoft.com/office/powerpoint/2010/main" val="2545590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84613" y="8685213"/>
            <a:ext cx="2971800" cy="458787"/>
          </a:xfrm>
          <a:prstGeom prst="rect">
            <a:avLst/>
          </a:prstGeom>
        </p:spPr>
        <p:txBody>
          <a:bodyPr anchor="b"/>
          <a:lstStyle/>
          <a:p>
            <a:pPr marL="0" marR="0" lvl="0" indent="0" algn="r" defTabSz="914400" rtl="0" eaLnBrk="1" fontAlgn="auto" latinLnBrk="0" hangingPunct="1">
              <a:lnSpc>
                <a:spcPct val="100000"/>
              </a:lnSpc>
              <a:spcBef>
                <a:spcPct val="0"/>
              </a:spcBef>
              <a:spcAft>
                <a:spcPct val="0"/>
              </a:spcAft>
              <a:buClrTx/>
              <a:buSzTx/>
              <a:buFontTx/>
              <a:buNone/>
              <a:defRPr/>
            </a:pPr>
            <a:fld id="{DB2CF002-531D-48BD-86D0-063BACFFD8D2}" type="slidenum">
              <a:rPr kumimoji="1" lang="en-US" altLang="zh-CN" sz="1200" b="0" i="0" u="none" strike="noStrike" kern="1200" cap="none" spc="0" normalizeH="0" baseline="0" noProof="1">
                <a:ln>
                  <a:noFill/>
                </a:ln>
                <a:solidFill>
                  <a:srgbClr val="000000"/>
                </a:solidFill>
                <a:effectLst/>
                <a:uLnTx/>
                <a:uFillTx/>
                <a:latin typeface="等线" panose="02010600030101010101" charset="-122"/>
                <a:ea typeface="宋体" panose="02010600030101010101" pitchFamily="2" charset="-122"/>
                <a:cs typeface="+mn-cs"/>
              </a:rPr>
              <a:t>1</a:t>
            </a:fld>
            <a:endParaRPr kumimoji="1" lang="en-US" altLang="zh-CN" sz="1200" b="0" i="0" u="none" strike="noStrike" kern="1200" cap="none" spc="0" normalizeH="0" baseline="0" noProof="1">
              <a:ln>
                <a:noFill/>
              </a:ln>
              <a:solidFill>
                <a:srgbClr val="000000"/>
              </a:solidFill>
              <a:effectLst/>
              <a:uLnTx/>
              <a:uFillTx/>
              <a:latin typeface="等线" panose="02010600030101010101" charset="-122"/>
              <a:ea typeface="宋体" panose="02010600030101010101" pitchFamily="2" charset="-122"/>
              <a:cs typeface="+mn-cs"/>
            </a:endParaRPr>
          </a:p>
        </p:txBody>
      </p:sp>
      <p:sp>
        <p:nvSpPr>
          <p:cNvPr id="5122" name="Rectangle 2"/>
          <p:cNvSpPr>
            <a:spLocks noGrp="1" noRot="1" noChangeAspect="1" noChangeArrowheads="1" noTextEdit="1"/>
          </p:cNvSpPr>
          <p:nvPr>
            <p:ph type="sldImg" idx="4294967295"/>
          </p:nvPr>
        </p:nvSpPr>
        <p:spPr>
          <a:xfrm>
            <a:off x="381000" y="685800"/>
            <a:ext cx="6096000" cy="3429000"/>
          </a:xfrm>
          <a:ln>
            <a:miter lim="800000"/>
          </a:ln>
        </p:spPr>
      </p:sp>
      <p:sp>
        <p:nvSpPr>
          <p:cNvPr id="5123" name="Rectangle 3"/>
          <p:cNvSpPr>
            <a:spLocks noGrp="1" noChangeArrowheads="1"/>
          </p:cNvSpPr>
          <p:nvPr>
            <p:ph type="body" idx="4294967295"/>
          </p:nvPr>
        </p:nvSpPr>
        <p:spPr/>
        <p:txBody>
          <a:bodyPr/>
          <a:lstStyle/>
          <a:p>
            <a:r>
              <a:rPr lang="zh-CN" altLang="en-US"/>
              <a:t>标题封面</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ChangeArrowheads="1"/>
          </p:cNvSpPr>
          <p:nvPr>
            <p:ph type="sldImg" idx="4294967295"/>
          </p:nvPr>
        </p:nvSpPr>
        <p:spPr>
          <a:xfrm>
            <a:off x="381000" y="685800"/>
            <a:ext cx="6096000" cy="3429000"/>
          </a:xfrm>
          <a:ln>
            <a:miter lim="800000"/>
          </a:ln>
        </p:spPr>
      </p:sp>
      <p:sp>
        <p:nvSpPr>
          <p:cNvPr id="56322" name="备注占位符 2"/>
          <p:cNvSpPr>
            <a:spLocks noGrp="1" noChangeArrowheads="1"/>
          </p:cNvSpPr>
          <p:nvPr>
            <p:ph type="body" idx="4294967295"/>
          </p:nvPr>
        </p:nvSpPr>
        <p:spPr/>
        <p:txBody>
          <a:bodyPr/>
          <a:lstStyle/>
          <a:p>
            <a:r>
              <a:rPr lang="zh-CN" altLang="en-US"/>
              <a:t>文字说明</a:t>
            </a:r>
          </a:p>
        </p:txBody>
      </p:sp>
      <p:sp>
        <p:nvSpPr>
          <p:cNvPr id="5632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3A34FC1D-6FE5-40C3-B9EC-56716CC0F7AD}" type="slidenum">
              <a:rPr lang="en-US" altLang="zh-CN">
                <a:ea typeface="Gulim" pitchFamily="34" charset="-127"/>
              </a:rPr>
              <a:t>19</a:t>
            </a:fld>
            <a:endParaRPr lang="en-US" altLang="zh-CN">
              <a:ea typeface="Gulim" pitchFamily="34" charset="-127"/>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ChangeArrowheads="1"/>
          </p:cNvSpPr>
          <p:nvPr>
            <p:ph type="sldImg" idx="4294967295"/>
          </p:nvPr>
        </p:nvSpPr>
        <p:spPr>
          <a:xfrm>
            <a:off x="381000" y="685800"/>
            <a:ext cx="6096000" cy="3429000"/>
          </a:xfrm>
          <a:ln>
            <a:miter lim="800000"/>
          </a:ln>
        </p:spPr>
      </p:sp>
      <p:sp>
        <p:nvSpPr>
          <p:cNvPr id="56322" name="备注占位符 2"/>
          <p:cNvSpPr>
            <a:spLocks noGrp="1" noChangeArrowheads="1"/>
          </p:cNvSpPr>
          <p:nvPr>
            <p:ph type="body" idx="4294967295"/>
          </p:nvPr>
        </p:nvSpPr>
        <p:spPr/>
        <p:txBody>
          <a:bodyPr/>
          <a:lstStyle/>
          <a:p>
            <a:r>
              <a:rPr lang="zh-CN" altLang="en-US"/>
              <a:t>文字说明</a:t>
            </a:r>
          </a:p>
        </p:txBody>
      </p:sp>
      <p:sp>
        <p:nvSpPr>
          <p:cNvPr id="5632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3A34FC1D-6FE5-40C3-B9EC-56716CC0F7AD}" type="slidenum">
              <a:rPr lang="en-US" altLang="zh-CN">
                <a:ea typeface="Gulim" pitchFamily="34" charset="-127"/>
              </a:rPr>
              <a:t>20</a:t>
            </a:fld>
            <a:endParaRPr lang="en-US" altLang="zh-CN">
              <a:ea typeface="Gulim" pitchFamily="34" charset="-127"/>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ChangeArrowheads="1"/>
          </p:cNvSpPr>
          <p:nvPr>
            <p:ph type="sldImg" idx="4294967295"/>
          </p:nvPr>
        </p:nvSpPr>
        <p:spPr>
          <a:xfrm>
            <a:off x="381000" y="685800"/>
            <a:ext cx="6096000" cy="3429000"/>
          </a:xfrm>
          <a:ln>
            <a:miter lim="800000"/>
          </a:ln>
        </p:spPr>
      </p:sp>
      <p:sp>
        <p:nvSpPr>
          <p:cNvPr id="54274" name="备注占位符 2"/>
          <p:cNvSpPr>
            <a:spLocks noGrp="1" noChangeArrowheads="1"/>
          </p:cNvSpPr>
          <p:nvPr>
            <p:ph type="body" idx="4294967295"/>
          </p:nvPr>
        </p:nvSpPr>
        <p:spPr/>
        <p:txBody>
          <a:bodyPr/>
          <a:lstStyle/>
          <a:p>
            <a:r>
              <a:rPr lang="zh-CN" altLang="en-US"/>
              <a:t>文字说明</a:t>
            </a:r>
          </a:p>
        </p:txBody>
      </p:sp>
      <p:sp>
        <p:nvSpPr>
          <p:cNvPr id="5427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02FC5BA-BC12-4718-89B7-25F62D0FB5EF}" type="slidenum">
              <a:rPr lang="en-US" altLang="zh-CN">
                <a:ea typeface="Gulim" pitchFamily="34" charset="-127"/>
              </a:rPr>
              <a:t>21</a:t>
            </a:fld>
            <a:endParaRPr lang="en-US" altLang="zh-CN">
              <a:ea typeface="Gulim" pitchFamily="34" charset="-127"/>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noChangeArrowheads="1"/>
          </p:cNvSpPr>
          <p:nvPr>
            <p:ph type="sldImg" idx="4294967295"/>
          </p:nvPr>
        </p:nvSpPr>
        <p:spPr>
          <a:xfrm>
            <a:off x="381000" y="685800"/>
            <a:ext cx="6096000" cy="3429000"/>
          </a:xfrm>
          <a:ln>
            <a:miter lim="800000"/>
          </a:ln>
        </p:spPr>
      </p:sp>
      <p:sp>
        <p:nvSpPr>
          <p:cNvPr id="62466" name="备注占位符 2"/>
          <p:cNvSpPr>
            <a:spLocks noGrp="1" noChangeArrowheads="1"/>
          </p:cNvSpPr>
          <p:nvPr>
            <p:ph type="body" idx="4294967295"/>
          </p:nvPr>
        </p:nvSpPr>
        <p:spPr/>
        <p:txBody>
          <a:bodyPr/>
          <a:lstStyle/>
          <a:p>
            <a:r>
              <a:rPr lang="zh-CN" altLang="en-US"/>
              <a:t>文字说明</a:t>
            </a:r>
          </a:p>
        </p:txBody>
      </p:sp>
      <p:sp>
        <p:nvSpPr>
          <p:cNvPr id="624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CBAE4E8-63CC-4384-9706-E49E2C7D3D2F}" type="slidenum">
              <a:rPr lang="en-US" altLang="zh-CN">
                <a:ea typeface="Gulim" pitchFamily="34" charset="-127"/>
              </a:rPr>
              <a:t>22</a:t>
            </a:fld>
            <a:endParaRPr lang="en-US" altLang="zh-CN">
              <a:ea typeface="Gulim" pitchFamily="34" charset="-127"/>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p:cNvSpPr>
          <p:nvPr>
            <p:ph type="sldImg" idx="4294967295"/>
          </p:nvPr>
        </p:nvSpPr>
        <p:spPr>
          <a:xfrm>
            <a:off x="381000" y="685800"/>
            <a:ext cx="6096000" cy="3429000"/>
          </a:xfrm>
          <a:ln>
            <a:miter lim="800000"/>
          </a:ln>
        </p:spPr>
      </p:sp>
      <p:sp>
        <p:nvSpPr>
          <p:cNvPr id="64514" name="备注占位符 2"/>
          <p:cNvSpPr>
            <a:spLocks noGrp="1" noChangeArrowheads="1"/>
          </p:cNvSpPr>
          <p:nvPr>
            <p:ph type="body" idx="4294967295"/>
          </p:nvPr>
        </p:nvSpPr>
        <p:spPr/>
        <p:txBody>
          <a:bodyPr/>
          <a:lstStyle/>
          <a:p>
            <a:r>
              <a:rPr lang="zh-CN" altLang="en-US"/>
              <a:t>文字说明</a:t>
            </a:r>
          </a:p>
        </p:txBody>
      </p:sp>
      <p:sp>
        <p:nvSpPr>
          <p:cNvPr id="645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19375017-DFE8-42CE-8016-7B57B67DE1F9}" type="slidenum">
              <a:rPr lang="en-US" altLang="zh-CN">
                <a:ea typeface="Gulim" pitchFamily="34" charset="-127"/>
              </a:rPr>
              <a:t>23</a:t>
            </a:fld>
            <a:endParaRPr lang="en-US" altLang="zh-CN">
              <a:ea typeface="Gulim" pitchFamily="34" charset="-127"/>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ChangeArrowheads="1"/>
          </p:cNvSpPr>
          <p:nvPr>
            <p:ph type="sldImg" idx="4294967295"/>
          </p:nvPr>
        </p:nvSpPr>
        <p:spPr>
          <a:xfrm>
            <a:off x="381000" y="685800"/>
            <a:ext cx="6096000" cy="3429000"/>
          </a:xfrm>
          <a:ln>
            <a:miter lim="800000"/>
          </a:ln>
        </p:spPr>
      </p:sp>
      <p:sp>
        <p:nvSpPr>
          <p:cNvPr id="66562" name="备注占位符 2"/>
          <p:cNvSpPr>
            <a:spLocks noGrp="1" noChangeArrowheads="1"/>
          </p:cNvSpPr>
          <p:nvPr>
            <p:ph type="body" idx="4294967295"/>
          </p:nvPr>
        </p:nvSpPr>
        <p:spPr/>
        <p:txBody>
          <a:bodyPr/>
          <a:lstStyle/>
          <a:p>
            <a:r>
              <a:rPr lang="zh-CN" altLang="en-US"/>
              <a:t>文字说明</a:t>
            </a:r>
          </a:p>
        </p:txBody>
      </p:sp>
      <p:sp>
        <p:nvSpPr>
          <p:cNvPr id="665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0306DF95-5C3C-4EE2-80CE-AEEEBB476FD7}" type="slidenum">
              <a:rPr lang="en-US" altLang="zh-CN">
                <a:ea typeface="Gulim" pitchFamily="34" charset="-127"/>
              </a:rPr>
              <a:t>24</a:t>
            </a:fld>
            <a:endParaRPr lang="en-US" altLang="zh-CN">
              <a:ea typeface="Gulim"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p:cNvSpPr>
          <p:nvPr>
            <p:ph type="sldImg" idx="4294967295"/>
          </p:nvPr>
        </p:nvSpPr>
        <p:spPr>
          <a:xfrm>
            <a:off x="381000" y="685800"/>
            <a:ext cx="6096000" cy="3429000"/>
          </a:xfrm>
          <a:ln>
            <a:miter lim="800000"/>
          </a:ln>
        </p:spPr>
      </p:sp>
      <p:sp>
        <p:nvSpPr>
          <p:cNvPr id="7170" name="备注占位符 2"/>
          <p:cNvSpPr>
            <a:spLocks noGrp="1" noChangeArrowheads="1"/>
          </p:cNvSpPr>
          <p:nvPr>
            <p:ph type="body" idx="4294967295"/>
          </p:nvPr>
        </p:nvSpPr>
        <p:spPr/>
        <p:txBody>
          <a:bodyPr/>
          <a:lstStyle/>
          <a:p>
            <a:r>
              <a:rPr lang="zh-CN" altLang="en-US"/>
              <a:t>文字说明</a:t>
            </a:r>
          </a:p>
        </p:txBody>
      </p:sp>
      <p:sp>
        <p:nvSpPr>
          <p:cNvPr id="4" name="灯片编号占位符 3"/>
          <p:cNvSpPr>
            <a:spLocks noGrp="1"/>
          </p:cNvSpPr>
          <p:nvPr>
            <p:ph type="sldNum" sz="quarter" idx="10"/>
          </p:nvPr>
        </p:nvSpPr>
        <p:spPr>
          <a:xfrm>
            <a:off x="3884613" y="8685213"/>
            <a:ext cx="2971800" cy="458787"/>
          </a:xfrm>
          <a:prstGeom prst="rect">
            <a:avLst/>
          </a:prstGeom>
        </p:spPr>
        <p:txBody>
          <a:bodyPr anchor="b"/>
          <a:lstStyle/>
          <a:p>
            <a:pPr algn="r" defTabSz="914400">
              <a:defRPr/>
            </a:pPr>
            <a:fld id="{E2C1CFF6-6A51-4550-9DD2-7797B68C720B}" type="slidenum">
              <a:rPr kumimoji="1" lang="en-US" altLang="zh-CN" sz="1200">
                <a:solidFill>
                  <a:srgbClr val="000000"/>
                </a:solidFill>
                <a:ea typeface="宋体" panose="02010600030101010101" pitchFamily="2" charset="-122"/>
              </a:rPr>
              <a:t>2</a:t>
            </a:fld>
            <a:endParaRPr kumimoji="1" lang="en-US" altLang="zh-CN" sz="1200">
              <a:solidFill>
                <a:srgbClr val="000000"/>
              </a:solidFill>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p:cNvSpPr>
          <p:nvPr>
            <p:ph type="sldImg" idx="4294967295"/>
          </p:nvPr>
        </p:nvSpPr>
        <p:spPr>
          <a:xfrm>
            <a:off x="381000" y="685800"/>
            <a:ext cx="6096000" cy="3429000"/>
          </a:xfrm>
          <a:ln>
            <a:miter lim="800000"/>
          </a:ln>
        </p:spPr>
      </p:sp>
      <p:sp>
        <p:nvSpPr>
          <p:cNvPr id="9218" name="备注占位符 2"/>
          <p:cNvSpPr>
            <a:spLocks noGrp="1" noChangeArrowheads="1"/>
          </p:cNvSpPr>
          <p:nvPr>
            <p:ph type="body" idx="4294967295"/>
          </p:nvPr>
        </p:nvSpPr>
        <p:spPr/>
        <p:txBody>
          <a:bodyPr/>
          <a:lstStyle/>
          <a:p>
            <a:r>
              <a:rPr lang="zh-CN" altLang="en-US"/>
              <a:t>文字说明</a:t>
            </a:r>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CBCAF2B-8BD2-4328-80F2-4B909D335E80}" type="slidenum">
              <a:rPr lang="en-US" altLang="zh-CN">
                <a:ea typeface="Gulim" pitchFamily="34" charset="-127"/>
              </a:rPr>
              <a:t>3</a:t>
            </a:fld>
            <a:endParaRPr lang="en-US" altLang="zh-CN">
              <a:ea typeface="Gulim" pitchFamily="34" charset="-127"/>
            </a:endParaRPr>
          </a:p>
        </p:txBody>
      </p:sp>
    </p:spTree>
    <p:extLst>
      <p:ext uri="{BB962C8B-B14F-4D97-AF65-F5344CB8AC3E}">
        <p14:creationId xmlns:p14="http://schemas.microsoft.com/office/powerpoint/2010/main" val="765006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p:cNvSpPr>
          <p:nvPr>
            <p:ph type="sldImg" idx="4294967295"/>
          </p:nvPr>
        </p:nvSpPr>
        <p:spPr>
          <a:xfrm>
            <a:off x="381000" y="685800"/>
            <a:ext cx="6096000" cy="3429000"/>
          </a:xfrm>
          <a:ln>
            <a:miter lim="800000"/>
          </a:ln>
        </p:spPr>
      </p:sp>
      <p:sp>
        <p:nvSpPr>
          <p:cNvPr id="13314" name="备注占位符 2"/>
          <p:cNvSpPr>
            <a:spLocks noGrp="1" noChangeArrowheads="1"/>
          </p:cNvSpPr>
          <p:nvPr>
            <p:ph type="body" idx="4294967295"/>
          </p:nvPr>
        </p:nvSpPr>
        <p:spPr/>
        <p:txBody>
          <a:bodyPr/>
          <a:lstStyle/>
          <a:p>
            <a:r>
              <a:rPr lang="zh-CN" altLang="en-US"/>
              <a:t>文字说明</a:t>
            </a:r>
          </a:p>
        </p:txBody>
      </p:sp>
      <p:sp>
        <p:nvSpPr>
          <p:cNvPr id="4" name="灯片编号占位符 3"/>
          <p:cNvSpPr>
            <a:spLocks noGrp="1"/>
          </p:cNvSpPr>
          <p:nvPr>
            <p:ph type="sldNum" sz="quarter" idx="10"/>
          </p:nvPr>
        </p:nvSpPr>
        <p:spPr>
          <a:xfrm>
            <a:off x="3884613" y="8685213"/>
            <a:ext cx="2971800" cy="458787"/>
          </a:xfrm>
          <a:prstGeom prst="rect">
            <a:avLst/>
          </a:prstGeom>
        </p:spPr>
        <p:txBody>
          <a:bodyPr anchor="b"/>
          <a:lstStyle/>
          <a:p>
            <a:pPr algn="r" defTabSz="914400">
              <a:defRPr/>
            </a:pPr>
            <a:fld id="{F7547FFC-07C4-4ABF-80D9-16C07FE929D7}" type="slidenum">
              <a:rPr kumimoji="1" lang="en-US" altLang="zh-CN" sz="1200">
                <a:solidFill>
                  <a:srgbClr val="000000"/>
                </a:solidFill>
                <a:ea typeface="宋体" panose="02010600030101010101" pitchFamily="2" charset="-122"/>
              </a:rPr>
              <a:t>4</a:t>
            </a:fld>
            <a:endParaRPr kumimoji="1" lang="en-US" altLang="zh-CN" sz="1200">
              <a:solidFill>
                <a:srgbClr val="000000"/>
              </a:solidFill>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xfrm>
            <a:off x="381000" y="685800"/>
            <a:ext cx="6096000" cy="3429000"/>
          </a:xfrm>
          <a:ln>
            <a:miter lim="800000"/>
          </a:ln>
        </p:spPr>
      </p:sp>
      <p:sp>
        <p:nvSpPr>
          <p:cNvPr id="15362" name="备注占位符 2"/>
          <p:cNvSpPr>
            <a:spLocks noGrp="1" noChangeArrowheads="1"/>
          </p:cNvSpPr>
          <p:nvPr>
            <p:ph type="body" idx="4294967295"/>
          </p:nvPr>
        </p:nvSpPr>
        <p:spPr/>
        <p:txBody>
          <a:bodyPr/>
          <a:lstStyle/>
          <a:p>
            <a:r>
              <a:rPr lang="zh-CN" altLang="en-US"/>
              <a:t>文字说明</a:t>
            </a:r>
          </a:p>
        </p:txBody>
      </p:sp>
      <p:sp>
        <p:nvSpPr>
          <p:cNvPr id="1536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89C3359C-7C73-4AFD-BE3D-0AD775E69DE0}" type="slidenum">
              <a:rPr lang="en-US" altLang="zh-CN">
                <a:ea typeface="Gulim" pitchFamily="34" charset="-127"/>
              </a:rPr>
              <a:t>5</a:t>
            </a:fld>
            <a:endParaRPr lang="en-US" altLang="zh-CN">
              <a:ea typeface="Gulim" pitchFamily="34"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p:cNvSpPr>
          <p:nvPr>
            <p:ph type="sldImg" idx="4294967295"/>
          </p:nvPr>
        </p:nvSpPr>
        <p:spPr>
          <a:xfrm>
            <a:off x="381000" y="685800"/>
            <a:ext cx="6096000" cy="3429000"/>
          </a:xfrm>
          <a:ln>
            <a:miter lim="800000"/>
          </a:ln>
        </p:spPr>
      </p:sp>
      <p:sp>
        <p:nvSpPr>
          <p:cNvPr id="17410" name="备注占位符 2"/>
          <p:cNvSpPr>
            <a:spLocks noGrp="1" noChangeArrowheads="1"/>
          </p:cNvSpPr>
          <p:nvPr>
            <p:ph type="body" idx="4294967295"/>
          </p:nvPr>
        </p:nvSpPr>
        <p:spPr/>
        <p:txBody>
          <a:bodyPr/>
          <a:lstStyle/>
          <a:p>
            <a:r>
              <a:rPr lang="zh-CN" altLang="en-US"/>
              <a:t>文字说明</a:t>
            </a:r>
          </a:p>
        </p:txBody>
      </p:sp>
      <p:sp>
        <p:nvSpPr>
          <p:cNvPr id="174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0280995-B70E-469C-A411-B83369CBB2AE}" type="slidenum">
              <a:rPr lang="en-US" altLang="zh-CN">
                <a:ea typeface="Gulim" pitchFamily="34" charset="-127"/>
              </a:rPr>
              <a:t>6</a:t>
            </a:fld>
            <a:endParaRPr lang="en-US" altLang="zh-CN">
              <a:ea typeface="Gulim" pitchFamily="34"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p:cNvSpPr>
          <p:nvPr>
            <p:ph type="sldImg" idx="4294967295"/>
          </p:nvPr>
        </p:nvSpPr>
        <p:spPr>
          <a:xfrm>
            <a:off x="381000" y="685800"/>
            <a:ext cx="6096000" cy="3429000"/>
          </a:xfrm>
          <a:ln>
            <a:miter lim="800000"/>
          </a:ln>
        </p:spPr>
      </p:sp>
      <p:sp>
        <p:nvSpPr>
          <p:cNvPr id="17410" name="备注占位符 2"/>
          <p:cNvSpPr>
            <a:spLocks noGrp="1" noChangeArrowheads="1"/>
          </p:cNvSpPr>
          <p:nvPr>
            <p:ph type="body" idx="4294967295"/>
          </p:nvPr>
        </p:nvSpPr>
        <p:spPr/>
        <p:txBody>
          <a:bodyPr/>
          <a:lstStyle/>
          <a:p>
            <a:r>
              <a:rPr lang="zh-CN" altLang="en-US"/>
              <a:t>文字说明</a:t>
            </a:r>
          </a:p>
        </p:txBody>
      </p:sp>
      <p:sp>
        <p:nvSpPr>
          <p:cNvPr id="174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60280995-B70E-469C-A411-B83369CBB2AE}" type="slidenum">
              <a:rPr lang="en-US" altLang="zh-CN">
                <a:ea typeface="Gulim" pitchFamily="34" charset="-127"/>
              </a:rPr>
              <a:t>7</a:t>
            </a:fld>
            <a:endParaRPr lang="en-US" altLang="zh-CN">
              <a:ea typeface="Gulim" pitchFamily="34" charset="-127"/>
            </a:endParaRPr>
          </a:p>
        </p:txBody>
      </p:sp>
    </p:spTree>
    <p:extLst>
      <p:ext uri="{BB962C8B-B14F-4D97-AF65-F5344CB8AC3E}">
        <p14:creationId xmlns:p14="http://schemas.microsoft.com/office/powerpoint/2010/main" val="3029479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xfrm>
            <a:off x="381000" y="685800"/>
            <a:ext cx="6096000" cy="3429000"/>
          </a:xfrm>
          <a:ln>
            <a:miter lim="800000"/>
          </a:ln>
        </p:spPr>
      </p:sp>
      <p:sp>
        <p:nvSpPr>
          <p:cNvPr id="19458" name="备注占位符 2"/>
          <p:cNvSpPr>
            <a:spLocks noGrp="1" noChangeArrowheads="1"/>
          </p:cNvSpPr>
          <p:nvPr>
            <p:ph type="body" idx="4294967295"/>
          </p:nvPr>
        </p:nvSpPr>
        <p:spPr/>
        <p:txBody>
          <a:bodyPr/>
          <a:lstStyle/>
          <a:p>
            <a:r>
              <a:rPr lang="zh-CN" altLang="en-US"/>
              <a:t>文字说明</a:t>
            </a:r>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33B8927C-E47B-46EC-83AA-73DF02671B69}" type="slidenum">
              <a:rPr lang="en-US" altLang="zh-CN">
                <a:ea typeface="Gulim" pitchFamily="34" charset="-127"/>
              </a:rPr>
              <a:t>8</a:t>
            </a:fld>
            <a:endParaRPr lang="en-US" altLang="zh-CN">
              <a:ea typeface="Gulim"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5"/>
          <p:cNvSpPr>
            <a:spLocks noGrp="1"/>
          </p:cNvSpPr>
          <p:nvPr>
            <p:ph type="sldNum" sz="quarter" idx="4"/>
          </p:nvPr>
        </p:nvSpPr>
        <p:spPr>
          <a:xfrm>
            <a:off x="7677150" y="6407150"/>
            <a:ext cx="2743200" cy="365125"/>
          </a:xfrm>
          <a:prstGeom prst="rect">
            <a:avLst/>
          </a:prstGeom>
        </p:spPr>
        <p:txBody>
          <a:bodyPr vert="horz" lIns="91440" tIns="45720" rIns="91440" bIns="45720" rtlCol="0" anchor="ctr"/>
          <a:lstStyle>
            <a:lvl1pPr algn="r">
              <a:defRPr sz="2000" b="1">
                <a:solidFill>
                  <a:schemeClr val="bg1"/>
                </a:solidFill>
                <a:latin typeface="+mn-lt"/>
                <a:cs typeface="+mn-lt"/>
              </a:defRPr>
            </a:lvl1pPr>
          </a:lstStyle>
          <a:p>
            <a:r>
              <a:rPr lang="zh-CN" altLang="en-US" dirty="0" smtClean="0">
                <a:ea typeface="宋体" panose="02010600030101010101" pitchFamily="2" charset="-122"/>
              </a:rPr>
              <a:t>第</a:t>
            </a:r>
            <a:fld id="{7D9BB5D0-35E4-459D-AEF3-FE4D7C45CC19}" type="slidenum">
              <a:rPr lang="zh-CN" altLang="en-US" smtClean="0"/>
              <a:pPr/>
              <a:t>‹#›</a:t>
            </a:fld>
            <a:r>
              <a:rPr lang="zh-CN" altLang="en-US" dirty="0" smtClean="0">
                <a:ea typeface="宋体" panose="02010600030101010101" pitchFamily="2" charset="-122"/>
              </a:rPr>
              <a:t>页 共</a:t>
            </a:r>
            <a:r>
              <a:rPr lang="en-US" altLang="zh-CN" dirty="0" smtClean="0">
                <a:ea typeface="宋体" panose="02010600030101010101" pitchFamily="2" charset="-122"/>
              </a:rPr>
              <a:t>24</a:t>
            </a:r>
            <a:r>
              <a:rPr lang="zh-CN" altLang="en-US" dirty="0"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7602855" y="6597015"/>
            <a:ext cx="2743835" cy="260985"/>
          </a:xfrm>
          <a:prstGeom prst="rect">
            <a:avLst/>
          </a:prstGeom>
        </p:spPr>
        <p:txBody>
          <a:bodyPr vert="horz" lIns="91440" tIns="45720" rIns="91440" bIns="45720" rtlCol="0" anchor="ctr"/>
          <a:lstStyle>
            <a:lvl1pPr algn="r">
              <a:defRPr sz="1600">
                <a:solidFill>
                  <a:schemeClr val="bg1"/>
                </a:solidFill>
              </a:defRPr>
            </a:lvl1pPr>
          </a:lstStyle>
          <a:p>
            <a:r>
              <a:rPr lang="zh-CN" altLang="en-US" dirty="0" smtClean="0">
                <a:sym typeface="+mn-ea"/>
              </a:rPr>
              <a:t>第</a:t>
            </a:r>
            <a:fld id="{7D9BB5D0-35E4-459D-AEF3-FE4D7C45CC19}" type="slidenum">
              <a:rPr lang="zh-CN" altLang="en-US" smtClean="0"/>
              <a:pPr/>
              <a:t>‹#›</a:t>
            </a:fld>
            <a:r>
              <a:rPr lang="zh-CN" altLang="en-US" dirty="0" smtClean="0">
                <a:sym typeface="+mn-ea"/>
              </a:rPr>
              <a:t>页/共</a:t>
            </a:r>
            <a:r>
              <a:rPr lang="en-US" altLang="zh-CN" dirty="0" smtClean="0">
                <a:sym typeface="+mn-ea"/>
              </a:rPr>
              <a:t>31</a:t>
            </a:r>
            <a:r>
              <a:rPr lang="zh-CN" altLang="en-US" dirty="0" smtClean="0">
                <a:sym typeface="+mn-ea"/>
              </a:rPr>
              <a:t>页</a:t>
            </a:r>
            <a:endParaRPr lang="en-US" altLang="zh-CN" dirty="0" smtClean="0"/>
          </a:p>
          <a:p>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emf"/><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2.emf"/></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7.png"/><Relationship Id="rId5" Type="http://schemas.openxmlformats.org/officeDocument/2006/relationships/oleObject" Target="../embeddings/oleObject2.bin"/><Relationship Id="rId4" Type="http://schemas.openxmlformats.org/officeDocument/2006/relationships/image" Target="../media/image2.emf"/></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rt-thread.org/download.html#download-rt-thread-nan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hyperlink" Target="https://sumcu.suda.edu.cn/RTwThreadwARMjc/list.htm" TargetMode="External"/><Relationship Id="rId5" Type="http://schemas.openxmlformats.org/officeDocument/2006/relationships/image" Target="../media/image6.png"/><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https://www.st.com/zh/development-tools/stm32cubeide.html#get-software" TargetMode="External"/><Relationship Id="rId4" Type="http://schemas.openxmlformats.org/officeDocument/2006/relationships/hyperlink" Target="http://sumcu.suda.edu.cn/AHLwGECwIDE/list.htm"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圆角矩形 9"/>
          <p:cNvSpPr/>
          <p:nvPr/>
        </p:nvSpPr>
        <p:spPr bwMode="auto">
          <a:xfrm>
            <a:off x="72317" y="118935"/>
            <a:ext cx="12086048"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sp>
        <p:nvSpPr>
          <p:cNvPr id="11" name="圆角矩形 10"/>
          <p:cNvSpPr/>
          <p:nvPr/>
        </p:nvSpPr>
        <p:spPr bwMode="auto">
          <a:xfrm>
            <a:off x="559936" y="1200278"/>
            <a:ext cx="11009836" cy="74453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wrap="none"/>
          <a:lstStyle/>
          <a:p>
            <a:pPr algn="ctr" defTabSz="914400" eaLnBrk="0" hangingPunct="0">
              <a:defRPr/>
            </a:pPr>
            <a:r>
              <a:rPr lang="zh-CN" altLang="en-US" sz="3600" dirty="0" smtClean="0">
                <a:solidFill>
                  <a:srgbClr val="FFFF00"/>
                </a:solidFill>
                <a:latin typeface="Times New Roman" panose="02020603050405020304"/>
                <a:ea typeface="黑体" panose="02010609060101010101" pitchFamily="49" charset="-122"/>
              </a:rPr>
              <a:t>第</a:t>
            </a:r>
            <a:r>
              <a:rPr lang="en-US" altLang="zh-CN" sz="3600" noProof="1" smtClean="0">
                <a:solidFill>
                  <a:srgbClr val="FFFF00"/>
                </a:solidFill>
                <a:latin typeface="Times New Roman" panose="02020603050405020304"/>
                <a:ea typeface="黑体" panose="02010609060101010101" pitchFamily="49" charset="-122"/>
              </a:rPr>
              <a:t>2</a:t>
            </a:r>
            <a:r>
              <a:rPr lang="zh-CN" altLang="en-US" sz="3600" dirty="0" smtClean="0">
                <a:solidFill>
                  <a:srgbClr val="FFFF00"/>
                </a:solidFill>
                <a:latin typeface="Times New Roman" panose="02020603050405020304"/>
                <a:ea typeface="黑体" panose="02010609060101010101" pitchFamily="49" charset="-122"/>
              </a:rPr>
              <a:t>章 </a:t>
            </a:r>
            <a:r>
              <a:rPr lang="en-US" altLang="zh-CN" sz="3600" dirty="0">
                <a:solidFill>
                  <a:srgbClr val="FFFF00"/>
                </a:solidFill>
                <a:latin typeface="Times New Roman" panose="02020603050405020304"/>
                <a:ea typeface="黑体" panose="02010609060101010101" pitchFamily="49" charset="-122"/>
              </a:rPr>
              <a:t>RT-Thread</a:t>
            </a:r>
            <a:r>
              <a:rPr lang="zh-CN" altLang="en-US" sz="3600" dirty="0">
                <a:solidFill>
                  <a:srgbClr val="FFFF00"/>
                </a:solidFill>
                <a:latin typeface="Times New Roman" panose="02020603050405020304"/>
                <a:ea typeface="黑体" panose="02010609060101010101" pitchFamily="49" charset="-122"/>
              </a:rPr>
              <a:t>第一个样例工程</a:t>
            </a:r>
          </a:p>
        </p:txBody>
      </p:sp>
      <p:pic>
        <p:nvPicPr>
          <p:cNvPr id="4102" name="图片 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6" y="287338"/>
            <a:ext cx="121920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圆角矩形 10"/>
          <p:cNvSpPr/>
          <p:nvPr/>
        </p:nvSpPr>
        <p:spPr bwMode="auto">
          <a:xfrm>
            <a:off x="559936" y="2421397"/>
            <a:ext cx="11009835"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r>
              <a:rPr lang="zh-CN" altLang="en-US" sz="2800" b="1" dirty="0">
                <a:solidFill>
                  <a:srgbClr val="FFFF00"/>
                </a:solidFill>
                <a:ea typeface="宋体" panose="02010600030101010101" pitchFamily="2" charset="-122"/>
              </a:rPr>
              <a:t>本章导引：</a:t>
            </a:r>
            <a:endParaRPr lang="en-US" altLang="zh-CN" sz="2800" b="1" dirty="0">
              <a:solidFill>
                <a:srgbClr val="FFFF00"/>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r>
              <a:rPr lang="zh-CN" altLang="en-US" sz="2800" b="1" dirty="0">
                <a:solidFill>
                  <a:srgbClr val="FFFFFF"/>
                </a:solidFill>
                <a:ea typeface="宋体" panose="02010600030101010101" pitchFamily="2" charset="-122"/>
              </a:rPr>
              <a:t>学习</a:t>
            </a:r>
            <a:r>
              <a:rPr lang="en-US" altLang="zh-CN" sz="2800" b="1" dirty="0">
                <a:solidFill>
                  <a:srgbClr val="FFFFFF"/>
                </a:solidFill>
                <a:ea typeface="宋体" panose="02010600030101010101" pitchFamily="2" charset="-122"/>
              </a:rPr>
              <a:t>RTOS</a:t>
            </a:r>
            <a:r>
              <a:rPr lang="zh-CN" altLang="en-US" sz="2800" b="1" dirty="0">
                <a:solidFill>
                  <a:srgbClr val="FFFFFF"/>
                </a:solidFill>
                <a:ea typeface="宋体" panose="02010600030101010101" pitchFamily="2" charset="-122"/>
              </a:rPr>
              <a:t>，首先要以一个芯片为基础，按照“</a:t>
            </a:r>
            <a:r>
              <a:rPr lang="zh-CN" altLang="en-US" sz="2800" b="1" dirty="0">
                <a:solidFill>
                  <a:srgbClr val="FFFF00"/>
                </a:solidFill>
                <a:latin typeface="宋体" panose="02010600030101010101" pitchFamily="2" charset="-122"/>
                <a:ea typeface="宋体" panose="02010600030101010101" pitchFamily="2" charset="-122"/>
              </a:rPr>
              <a:t>分门别类，各有归处</a:t>
            </a:r>
            <a:r>
              <a:rPr lang="zh-CN" altLang="en-US" sz="2800" b="1" dirty="0">
                <a:solidFill>
                  <a:srgbClr val="FFFFFF"/>
                </a:solidFill>
                <a:ea typeface="宋体" panose="02010600030101010101" pitchFamily="2" charset="-122"/>
              </a:rPr>
              <a:t>”的原则，从建立无操作系统开始，建立起</a:t>
            </a:r>
            <a:r>
              <a:rPr lang="en-US" altLang="zh-CN" sz="2800" b="1" dirty="0">
                <a:solidFill>
                  <a:srgbClr val="FFFFFF"/>
                </a:solidFill>
                <a:ea typeface="宋体" panose="02010600030101010101" pitchFamily="2" charset="-122"/>
              </a:rPr>
              <a:t>RTOS</a:t>
            </a:r>
            <a:r>
              <a:rPr lang="zh-CN" altLang="en-US" sz="2800" b="1" dirty="0">
                <a:solidFill>
                  <a:srgbClr val="FFFFFF"/>
                </a:solidFill>
                <a:ea typeface="宋体" panose="02010600030101010101" pitchFamily="2" charset="-122"/>
              </a:rPr>
              <a:t>的</a:t>
            </a:r>
            <a:r>
              <a:rPr lang="zh-CN" altLang="en-US" sz="2800" b="1" dirty="0">
                <a:solidFill>
                  <a:srgbClr val="FFFF00"/>
                </a:solidFill>
                <a:ea typeface="宋体" panose="02010600030101010101" pitchFamily="2" charset="-122"/>
              </a:rPr>
              <a:t>工程框架</a:t>
            </a:r>
            <a:r>
              <a:rPr lang="zh-CN" altLang="en-US" sz="2800" b="1" dirty="0">
                <a:solidFill>
                  <a:srgbClr val="FFFFFF"/>
                </a:solidFill>
                <a:ea typeface="宋体" panose="02010600030101010101" pitchFamily="2" charset="-122"/>
              </a:rPr>
              <a:t>，让几个最简单的线程“跑”起来。以此简明理解</a:t>
            </a:r>
            <a:r>
              <a:rPr lang="zh-CN" altLang="en-US" sz="2800" b="1" dirty="0">
                <a:solidFill>
                  <a:srgbClr val="FFFF00"/>
                </a:solidFill>
                <a:ea typeface="宋体" panose="02010600030101010101" pitchFamily="2" charset="-122"/>
              </a:rPr>
              <a:t>线程被调度运行的基本过程</a:t>
            </a:r>
            <a:r>
              <a:rPr lang="zh-CN" altLang="en-US" sz="2800" b="1" dirty="0">
                <a:solidFill>
                  <a:srgbClr val="FFFFFF"/>
                </a:solidFill>
                <a:ea typeface="宋体" panose="02010600030101010101" pitchFamily="2" charset="-122"/>
              </a:rPr>
              <a:t>，随后就可以</a:t>
            </a:r>
            <a:r>
              <a:rPr lang="zh-CN" altLang="en-US" sz="2800" b="1" dirty="0">
                <a:solidFill>
                  <a:srgbClr val="FFFF00"/>
                </a:solidFill>
                <a:ea typeface="宋体" panose="02010600030101010101" pitchFamily="2" charset="-122"/>
              </a:rPr>
              <a:t>进行</a:t>
            </a:r>
            <a:r>
              <a:rPr lang="en-US" altLang="zh-CN" sz="2800" b="1" dirty="0">
                <a:solidFill>
                  <a:srgbClr val="FFFF00"/>
                </a:solidFill>
                <a:ea typeface="宋体" panose="02010600030101010101" pitchFamily="2" charset="-122"/>
              </a:rPr>
              <a:t>RTOS</a:t>
            </a:r>
            <a:r>
              <a:rPr lang="zh-CN" altLang="en-US" sz="2800" b="1" dirty="0">
                <a:solidFill>
                  <a:srgbClr val="FFFF00"/>
                </a:solidFill>
                <a:ea typeface="宋体" panose="02010600030101010101" pitchFamily="2" charset="-122"/>
              </a:rPr>
              <a:t>下程序设计的学习</a:t>
            </a:r>
            <a:r>
              <a:rPr lang="zh-CN" altLang="en-US" sz="2800" b="1" dirty="0">
                <a:solidFill>
                  <a:srgbClr val="FFFFFF"/>
                </a:solidFill>
                <a:ea typeface="宋体" panose="02010600030101010101" pitchFamily="2" charset="-122"/>
              </a:rPr>
              <a:t>了。本章给出</a:t>
            </a:r>
            <a:r>
              <a:rPr lang="en-US" altLang="zh-CN" sz="2800" b="1" dirty="0">
                <a:solidFill>
                  <a:srgbClr val="FFFFFF"/>
                </a:solidFill>
                <a:ea typeface="宋体" panose="02010600030101010101" pitchFamily="2" charset="-122"/>
              </a:rPr>
              <a:t>RT-Thread</a:t>
            </a:r>
            <a:r>
              <a:rPr lang="zh-CN" altLang="en-US" sz="2800" b="1" dirty="0">
                <a:solidFill>
                  <a:srgbClr val="FFFFFF"/>
                </a:solidFill>
                <a:ea typeface="宋体" panose="02010600030101010101" pitchFamily="2" charset="-122"/>
              </a:rPr>
              <a:t>的工程框架及第一个样例工程。</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76407" y="1957215"/>
            <a:ext cx="3916482" cy="57421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2.3.1 </a:t>
            </a:r>
            <a:r>
              <a:rPr lang="zh-CN" altLang="en-US" sz="2800" kern="100" noProof="1">
                <a:ea typeface="黑体" panose="02010609060101010101" pitchFamily="49" charset="-122"/>
                <a:cs typeface="Times New Roman" panose="02020603050405020304" pitchFamily="18" charset="0"/>
              </a:rPr>
              <a:t>样例程序功能</a:t>
            </a:r>
          </a:p>
        </p:txBody>
      </p:sp>
      <p:sp>
        <p:nvSpPr>
          <p:cNvPr id="8" name="圆角矩形 7"/>
          <p:cNvSpPr/>
          <p:nvPr/>
        </p:nvSpPr>
        <p:spPr bwMode="auto">
          <a:xfrm>
            <a:off x="368579" y="1136821"/>
            <a:ext cx="11324658" cy="63656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fontAlgn="auto"/>
            <a:r>
              <a:rPr lang="en-US" altLang="zh-CN" sz="3600" noProof="1" smtClean="0">
                <a:solidFill>
                  <a:schemeClr val="accent6"/>
                </a:solidFill>
                <a:latin typeface="+mn-lt"/>
                <a:ea typeface="黑体" panose="02010609060101010101" pitchFamily="49" charset="-122"/>
              </a:rPr>
              <a:t>2.3 </a:t>
            </a:r>
            <a:r>
              <a:rPr lang="zh-CN" altLang="en-US" sz="3600" noProof="1">
                <a:solidFill>
                  <a:schemeClr val="accent6"/>
                </a:solidFill>
                <a:latin typeface="+mn-lt"/>
                <a:ea typeface="黑体" panose="02010609060101010101" pitchFamily="49" charset="-122"/>
              </a:rPr>
              <a:t>第一个样例工程</a:t>
            </a:r>
          </a:p>
        </p:txBody>
      </p:sp>
      <p:grpSp>
        <p:nvGrpSpPr>
          <p:cNvPr id="22531"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22533"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457199" y="2542631"/>
            <a:ext cx="5953125"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latinLnBrk="0" hangingPunct="0">
              <a:spcAft>
                <a:spcPts val="0"/>
              </a:spcAft>
              <a:defRPr/>
              <a:extLst>
                <a:ext uri="{35155182-B16C-46BC-9424-99874614C6A1}">
                  <wpsdc:indentchars xmlns="" xmlns:wpsdc="http://www.wps.cn/officeDocument/2017/drawingmlCustomData" val="200" checksum="3773799597"/>
                </a:ext>
              </a:extLst>
            </a:pPr>
            <a:r>
              <a:rPr lang="zh-CN" altLang="en-US" sz="2800" b="1" dirty="0">
                <a:solidFill>
                  <a:srgbClr val="FFFFFF"/>
                </a:solidFill>
                <a:uFillTx/>
                <a:ea typeface="宋体" panose="02010600030101010101" pitchFamily="2" charset="-122"/>
              </a:rPr>
              <a:t>样例程序的硬件是红、绿、蓝三色一体的发光极管（小灯），由三个</a:t>
            </a:r>
            <a:r>
              <a:rPr lang="en-US" altLang="zh-CN" sz="2800" b="1" dirty="0">
                <a:solidFill>
                  <a:srgbClr val="FFFFFF"/>
                </a:solidFill>
                <a:uFillTx/>
                <a:ea typeface="宋体" panose="02010600030101010101" pitchFamily="2" charset="-122"/>
              </a:rPr>
              <a:t>GPIO</a:t>
            </a:r>
            <a:r>
              <a:rPr lang="zh-CN" altLang="en-US" sz="2800" b="1" dirty="0">
                <a:solidFill>
                  <a:srgbClr val="FFFFFF"/>
                </a:solidFill>
                <a:uFillTx/>
                <a:ea typeface="宋体" panose="02010600030101010101" pitchFamily="2" charset="-122"/>
              </a:rPr>
              <a:t>引脚控制其亮暗。</a:t>
            </a:r>
          </a:p>
          <a:p>
            <a:pPr indent="711200" algn="just" defTabSz="914400" latinLnBrk="0" hangingPunct="0">
              <a:spcAft>
                <a:spcPts val="0"/>
              </a:spcAft>
              <a:defRPr/>
              <a:extLst>
                <a:ext uri="{35155182-B16C-46BC-9424-99874614C6A1}">
                  <wpsdc:indentchars xmlns="" xmlns:wpsdc="http://www.wps.cn/officeDocument/2017/drawingmlCustomData" val="200" checksum="3773799597"/>
                </a:ext>
              </a:extLst>
            </a:pPr>
            <a:r>
              <a:rPr lang="zh-CN" altLang="en-US" sz="2800" b="1" dirty="0">
                <a:solidFill>
                  <a:srgbClr val="FFFFFF"/>
                </a:solidFill>
                <a:uFillTx/>
                <a:ea typeface="宋体" panose="02010600030101010101" pitchFamily="2" charset="-122"/>
              </a:rPr>
              <a:t>软件控制红、绿、蓝各灯每</a:t>
            </a:r>
            <a:r>
              <a:rPr lang="en-US" altLang="zh-CN" sz="2800" b="1" dirty="0">
                <a:solidFill>
                  <a:srgbClr val="FFFFFF"/>
                </a:solidFill>
                <a:uFillTx/>
                <a:ea typeface="宋体" panose="02010600030101010101" pitchFamily="2" charset="-122"/>
              </a:rPr>
              <a:t>5</a:t>
            </a:r>
            <a:r>
              <a:rPr lang="zh-CN" altLang="en-US" sz="2800" b="1" dirty="0">
                <a:solidFill>
                  <a:srgbClr val="FFFFFF"/>
                </a:solidFill>
                <a:uFillTx/>
                <a:ea typeface="宋体" panose="02010600030101010101" pitchFamily="2" charset="-122"/>
              </a:rPr>
              <a:t>秒、</a:t>
            </a:r>
            <a:r>
              <a:rPr lang="en-US" altLang="zh-CN" sz="2800" b="1" dirty="0">
                <a:solidFill>
                  <a:srgbClr val="FFFFFF"/>
                </a:solidFill>
                <a:uFillTx/>
                <a:ea typeface="宋体" panose="02010600030101010101" pitchFamily="2" charset="-122"/>
              </a:rPr>
              <a:t>10</a:t>
            </a:r>
            <a:r>
              <a:rPr lang="zh-CN" altLang="en-US" sz="2800" b="1" dirty="0">
                <a:solidFill>
                  <a:srgbClr val="FFFFFF"/>
                </a:solidFill>
                <a:uFillTx/>
                <a:ea typeface="宋体" panose="02010600030101010101" pitchFamily="2" charset="-122"/>
              </a:rPr>
              <a:t>秒、</a:t>
            </a:r>
            <a:r>
              <a:rPr lang="en-US" altLang="zh-CN" sz="2800" b="1" dirty="0">
                <a:solidFill>
                  <a:srgbClr val="FFFFFF"/>
                </a:solidFill>
                <a:uFillTx/>
                <a:ea typeface="宋体" panose="02010600030101010101" pitchFamily="2" charset="-122"/>
              </a:rPr>
              <a:t>20</a:t>
            </a:r>
            <a:r>
              <a:rPr lang="zh-CN" altLang="en-US" sz="2800" b="1" dirty="0">
                <a:solidFill>
                  <a:srgbClr val="FFFFFF"/>
                </a:solidFill>
                <a:uFillTx/>
                <a:ea typeface="宋体" panose="02010600030101010101" pitchFamily="2" charset="-122"/>
              </a:rPr>
              <a:t>秒状态变化，对外表现为三色灯的合成色，其实际效果如右图所示。</a:t>
            </a:r>
          </a:p>
        </p:txBody>
      </p:sp>
      <p:pic>
        <p:nvPicPr>
          <p:cNvPr id="22535" name="图片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8016" y="2680560"/>
            <a:ext cx="5222875"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9</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30936" y="1074103"/>
            <a:ext cx="3990635"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2.3.2 </a:t>
            </a:r>
            <a:r>
              <a:rPr lang="zh-CN" altLang="en-US" sz="2800" kern="100" noProof="1">
                <a:ea typeface="黑体" panose="02010609060101010101" pitchFamily="49" charset="-122"/>
                <a:cs typeface="Times New Roman" panose="02020603050405020304" pitchFamily="18" charset="0"/>
              </a:rPr>
              <a:t>工程框架设计原则</a:t>
            </a:r>
          </a:p>
        </p:txBody>
      </p:sp>
      <p:grpSp>
        <p:nvGrpSpPr>
          <p:cNvPr id="24578"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24580"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圆角矩形 10"/>
          <p:cNvSpPr/>
          <p:nvPr/>
        </p:nvSpPr>
        <p:spPr bwMode="auto">
          <a:xfrm>
            <a:off x="528851" y="1986915"/>
            <a:ext cx="11086465" cy="38985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lIns="54000" tIns="36000" rIns="54000" bIns="36000">
            <a:spAutoFit/>
          </a:bodyPr>
          <a:lstStyle/>
          <a:p>
            <a:pPr indent="711200" algn="just" defTabSz="914400" eaLnBrk="0" latinLnBrk="0" hangingPunct="0">
              <a:spcAft>
                <a:spcPts val="0"/>
              </a:spcAft>
              <a:defRPr/>
              <a:extLst>
                <a:ext uri="{35155182-B16C-46BC-9424-99874614C6A1}">
                  <wpsdc:indentchars xmlns="" xmlns:wpsdc="http://www.wps.cn/officeDocument/2017/drawingmlCustomData" val="200" checksum="3773799597"/>
                </a:ext>
              </a:extLst>
            </a:pPr>
            <a:r>
              <a:rPr lang="zh-CN" altLang="en-US" sz="2800" b="1" dirty="0">
                <a:solidFill>
                  <a:srgbClr val="FFFFFF"/>
                </a:solidFill>
                <a:ea typeface="宋体" panose="02010600030101010101" pitchFamily="2" charset="-122"/>
              </a:rPr>
              <a:t>所谓</a:t>
            </a:r>
            <a:r>
              <a:rPr lang="zh-CN" altLang="en-US" sz="2800" b="1" dirty="0">
                <a:solidFill>
                  <a:srgbClr val="FFFF00"/>
                </a:solidFill>
                <a:ea typeface="宋体" panose="02010600030101010101" pitchFamily="2" charset="-122"/>
              </a:rPr>
              <a:t>工程框架</a:t>
            </a:r>
            <a:r>
              <a:rPr lang="zh-CN" altLang="en-US" sz="2800" b="1" dirty="0">
                <a:solidFill>
                  <a:srgbClr val="FFFFFF"/>
                </a:solidFill>
                <a:ea typeface="宋体" panose="02010600030101010101" pitchFamily="2" charset="-122"/>
              </a:rPr>
              <a:t>是指工程内文件夹的命名、文件的存放位置、文件内容的放置规则。软件工程与一件建筑作品、一件画作等是一致的，软件工程框架是整个工程的脊梁，其主要线程不是完成一个单独的模块功能，而是指出工程应该包含哪些文件夹、这些文件夹里面应该放置什么文件、各个文件的内容又是如何定位等。</a:t>
            </a:r>
          </a:p>
          <a:p>
            <a:pPr indent="711200" algn="just" defTabSz="914400" latinLnBrk="0" hangingPunct="0">
              <a:spcAft>
                <a:spcPts val="0"/>
              </a:spcAft>
              <a:defRPr/>
              <a:extLst>
                <a:ext uri="{35155182-B16C-46BC-9424-99874614C6A1}">
                  <wpsdc:indentchars xmlns="" xmlns:wpsdc="http://www.wps.cn/officeDocument/2017/drawingmlCustomData" val="200" checksum="3773799597"/>
                </a:ext>
              </a:extLst>
            </a:pPr>
            <a:r>
              <a:rPr lang="zh-CN" altLang="en-US" sz="2800" b="1" dirty="0">
                <a:solidFill>
                  <a:srgbClr val="FFFFFF"/>
                </a:solidFill>
                <a:ea typeface="宋体" panose="02010600030101010101" pitchFamily="2" charset="-122"/>
              </a:rPr>
              <a:t>因此，工程框架设计的基本原则应该是：</a:t>
            </a:r>
            <a:r>
              <a:rPr lang="zh-CN" altLang="en-US" sz="2800" b="1" dirty="0">
                <a:solidFill>
                  <a:srgbClr val="FFFF00"/>
                </a:solidFill>
                <a:ea typeface="宋体" panose="02010600030101010101" pitchFamily="2" charset="-122"/>
              </a:rPr>
              <a:t>分门别类，各有归处，</a:t>
            </a:r>
            <a:r>
              <a:rPr lang="zh-CN" altLang="en-US" sz="2800" b="1" dirty="0">
                <a:solidFill>
                  <a:srgbClr val="FFFFFF"/>
                </a:solidFill>
                <a:ea typeface="宋体" panose="02010600030101010101" pitchFamily="2" charset="-122"/>
              </a:rPr>
              <a:t>建立工程文件夹，并考虑随后内容安排及内容定位，建立其下级子文件夹。</a:t>
            </a: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10</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783519" y="908639"/>
            <a:ext cx="3283624"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2.3.3 </a:t>
            </a:r>
            <a:r>
              <a:rPr lang="en-US" altLang="zh-CN" sz="2800" kern="100" noProof="1">
                <a:ea typeface="黑体" panose="02010609060101010101" pitchFamily="49" charset="-122"/>
                <a:cs typeface="Times New Roman" panose="02020603050405020304" pitchFamily="18" charset="0"/>
              </a:rPr>
              <a:t>NOS</a:t>
            </a:r>
            <a:r>
              <a:rPr lang="zh-CN" altLang="en-US" sz="2800" kern="100" noProof="1">
                <a:ea typeface="黑体" panose="02010609060101010101" pitchFamily="49" charset="-122"/>
                <a:cs typeface="Times New Roman" panose="02020603050405020304" pitchFamily="18" charset="0"/>
              </a:rPr>
              <a:t>工程框架</a:t>
            </a:r>
          </a:p>
        </p:txBody>
      </p:sp>
      <p:grpSp>
        <p:nvGrpSpPr>
          <p:cNvPr id="26626"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26628" name="图片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圆角矩形 10"/>
          <p:cNvSpPr/>
          <p:nvPr/>
        </p:nvSpPr>
        <p:spPr bwMode="auto">
          <a:xfrm>
            <a:off x="893511" y="1559450"/>
            <a:ext cx="10382249"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20090" algn="just" eaLnBrk="1" fontAlgn="auto" latinLnBrk="0" hangingPunct="1">
              <a:spcAft>
                <a:spcPts val="0"/>
              </a:spcAft>
            </a:pPr>
            <a:r>
              <a:rPr lang="en-US" altLang="zh-CN" sz="2800" noProof="1">
                <a:solidFill>
                  <a:srgbClr val="FFFF00"/>
                </a:solidFill>
                <a:ea typeface="黑体" panose="02010609060101010101" pitchFamily="49" charset="-122"/>
              </a:rPr>
              <a:t>1</a:t>
            </a:r>
            <a:r>
              <a:rPr lang="zh-CN" altLang="en-US" sz="2800" noProof="1">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NOS</a:t>
            </a:r>
            <a:r>
              <a:rPr lang="zh-CN" altLang="en-US" sz="2800" noProof="1">
                <a:solidFill>
                  <a:srgbClr val="FFFF00"/>
                </a:solidFill>
                <a:ea typeface="黑体" panose="02010609060101010101" pitchFamily="49" charset="-122"/>
              </a:rPr>
              <a:t>工程框架的树形</a:t>
            </a:r>
            <a:r>
              <a:rPr lang="zh-CN" altLang="en-US" sz="2800" noProof="1" smtClean="0">
                <a:solidFill>
                  <a:srgbClr val="FFFF00"/>
                </a:solidFill>
                <a:ea typeface="黑体" panose="02010609060101010101" pitchFamily="49" charset="-122"/>
              </a:rPr>
              <a:t>结构</a:t>
            </a: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zh-CN" altLang="en-US" sz="2800" noProof="1">
              <a:solidFill>
                <a:schemeClr val="bg1"/>
              </a:solidFill>
              <a:ea typeface="黑体" panose="02010609060101010101" pitchFamily="49" charset="-122"/>
            </a:endParaRPr>
          </a:p>
        </p:txBody>
      </p:sp>
      <p:graphicFrame>
        <p:nvGraphicFramePr>
          <p:cNvPr id="11" name="表格 10"/>
          <p:cNvGraphicFramePr>
            <a:graphicFrameLocks noGrp="1"/>
          </p:cNvGraphicFramePr>
          <p:nvPr>
            <p:custDataLst>
              <p:tags r:id="rId2"/>
            </p:custDataLst>
            <p:extLst>
              <p:ext uri="{D42A27DB-BD31-4B8C-83A1-F6EECF244321}">
                <p14:modId xmlns:p14="http://schemas.microsoft.com/office/powerpoint/2010/main" val="1373953561"/>
              </p:ext>
            </p:extLst>
          </p:nvPr>
        </p:nvGraphicFramePr>
        <p:xfrm>
          <a:off x="1291722" y="2412428"/>
          <a:ext cx="9585828" cy="3604596"/>
        </p:xfrm>
        <a:graphic>
          <a:graphicData uri="http://schemas.openxmlformats.org/drawingml/2006/table">
            <a:tbl>
              <a:tblPr/>
              <a:tblGrid>
                <a:gridCol w="2565903">
                  <a:extLst>
                    <a:ext uri="{9D8B030D-6E8A-4147-A177-3AD203B41FA5}">
                      <a16:colId xmlns:a16="http://schemas.microsoft.com/office/drawing/2014/main" val="20000"/>
                    </a:ext>
                  </a:extLst>
                </a:gridCol>
                <a:gridCol w="7019925">
                  <a:extLst>
                    <a:ext uri="{9D8B030D-6E8A-4147-A177-3AD203B41FA5}">
                      <a16:colId xmlns:a16="http://schemas.microsoft.com/office/drawing/2014/main" val="20001"/>
                    </a:ext>
                  </a:extLst>
                </a:gridCol>
              </a:tblGrid>
              <a:tr h="522841">
                <a:tc rowSpan="7">
                  <a:txBody>
                    <a:bodyPr/>
                    <a:lstStyle>
                      <a:lvl1pPr indent="266700">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p>
                      <a:pPr marL="0" marR="0" lvl="0" indent="266700" algn="l" defTabSz="914400" rtl="0" eaLnBrk="1" fontAlgn="base" latinLnBrk="0" hangingPunct="1">
                        <a:lnSpc>
                          <a:spcPts val="1200"/>
                        </a:lnSpc>
                        <a:spcBef>
                          <a:spcPct val="0"/>
                        </a:spcBef>
                        <a:spcAft>
                          <a:spcPct val="0"/>
                        </a:spcAft>
                        <a:buClrTx/>
                        <a:buSzTx/>
                        <a:buFontTx/>
                        <a:buNone/>
                      </a:pPr>
                      <a:r>
                        <a:rPr kumimoji="0" lang="en-US"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rPr>
                        <a:t> </a:t>
                      </a:r>
                      <a:endParaRPr kumimoji="0" lang="zh-CN" altLang="zh-CN" sz="1200" b="1" i="0" u="none" strike="noStrike" cap="none" normalizeH="0" baseline="0">
                        <a:ln>
                          <a:noFill/>
                        </a:ln>
                        <a:solidFill>
                          <a:srgbClr val="FFFFFF"/>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indent="266700">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r>
                      <a:br>
                        <a:rPr kumimoji="0" lang="zh-CN"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br>
                      <a:r>
                        <a:rPr kumimoji="0" lang="zh-CN"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文档文件夹：文档作为工密切相关部分，是软件工程的基本要求</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438726">
                <a:tc vMerge="1">
                  <a:txBody>
                    <a:bodyPr/>
                    <a:lstStyle/>
                    <a:p>
                      <a:endParaRPr lang="zh-CN"/>
                    </a:p>
                  </a:txBody>
                  <a:tcPr/>
                </a:tc>
                <a:tc>
                  <a:txBody>
                    <a:bodyPr/>
                    <a:lstStyle>
                      <a:lvl1pPr>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CPU</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文件夹：存放</a:t>
                      </a: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CPU</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相关文件，由</a:t>
                      </a: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ARM</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提供给</a:t>
                      </a: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MCU</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厂家</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38726">
                <a:tc vMerge="1">
                  <a:txBody>
                    <a:bodyPr/>
                    <a:lstStyle/>
                    <a:p>
                      <a:endParaRPr lang="zh-CN"/>
                    </a:p>
                  </a:txBody>
                  <a:tcPr/>
                </a:tc>
                <a:tc>
                  <a:txBody>
                    <a:bodyPr/>
                    <a:lstStyle>
                      <a:lvl1pPr>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MCU</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文件夹：含有</a:t>
                      </a:r>
                      <a:r>
                        <a:rPr kumimoji="0" lang="en-US" altLang="zh-CN" sz="1800" b="1"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rPr>
                        <a:t>linker_file</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a:t>
                      </a: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startup</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a:t>
                      </a:r>
                      <a:r>
                        <a:rPr kumimoji="0" lang="en-US" altLang="zh-CN" sz="1800" b="1"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rPr>
                        <a:t>MCU_drivers</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下级文件夹</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438726">
                <a:tc vMerge="1">
                  <a:txBody>
                    <a:bodyPr/>
                    <a:lstStyle/>
                    <a:p>
                      <a:endParaRPr lang="zh-CN"/>
                    </a:p>
                  </a:txBody>
                  <a:tcPr/>
                </a:tc>
                <a:tc>
                  <a:txBody>
                    <a:bodyPr/>
                    <a:lstStyle>
                      <a:lvl1pPr>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GEC</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文件夹：引入通用嵌入式计算机（</a:t>
                      </a:r>
                      <a:r>
                        <a:rPr kumimoji="0" lang="en-US"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GEC</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）概念，预留该文件夹</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38726">
                <a:tc vMerge="1">
                  <a:txBody>
                    <a:bodyPr/>
                    <a:lstStyle/>
                    <a:p>
                      <a:endParaRPr lang="zh-CN"/>
                    </a:p>
                  </a:txBody>
                  <a:tcPr/>
                </a:tc>
                <a:tc>
                  <a:txBody>
                    <a:bodyPr/>
                    <a:lstStyle>
                      <a:lvl1pPr>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用户板文件夹：含有硬件接线信息的</a:t>
                      </a:r>
                      <a:r>
                        <a:rPr kumimoji="0" lang="en-US" altLang="zh-CN" sz="1800" b="1"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rPr>
                        <a:t>User.h</a:t>
                      </a: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文件及应用驱动</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40240">
                <a:tc vMerge="1">
                  <a:txBody>
                    <a:bodyPr/>
                    <a:lstStyle/>
                    <a:p>
                      <a:endParaRPr lang="zh-CN"/>
                    </a:p>
                  </a:txBody>
                  <a:tcPr/>
                </a:tc>
                <a:tc>
                  <a:txBody>
                    <a:bodyPr/>
                    <a:lstStyle>
                      <a:lvl1pPr>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软件构件文件夹：含有与硬件无关的软件构件</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38726">
                <a:tc vMerge="1">
                  <a:txBody>
                    <a:bodyPr/>
                    <a:lstStyle/>
                    <a:p>
                      <a:endParaRPr lang="zh-CN"/>
                    </a:p>
                  </a:txBody>
                  <a:tcPr/>
                </a:tc>
                <a:tc>
                  <a:txBody>
                    <a:bodyPr/>
                    <a:lstStyle>
                      <a:lvl1pPr>
                        <a:spcBef>
                          <a:spcPct val="20000"/>
                        </a:spcBef>
                        <a:defRPr sz="2800">
                          <a:solidFill>
                            <a:schemeClr val="tx1"/>
                          </a:solidFill>
                          <a:latin typeface="Times New Roman" panose="02020603050405020304" pitchFamily="18" charset="0"/>
                          <a:ea typeface="Gulim" pitchFamily="34" charset="-127"/>
                        </a:defRPr>
                      </a:lvl1pPr>
                      <a:lvl2pPr>
                        <a:spcBef>
                          <a:spcPct val="20000"/>
                        </a:spcBef>
                        <a:defRPr sz="2400">
                          <a:solidFill>
                            <a:schemeClr val="tx1"/>
                          </a:solidFill>
                          <a:latin typeface="Times New Roman" panose="02020603050405020304" pitchFamily="18" charset="0"/>
                          <a:ea typeface="Gulim" pitchFamily="34" charset="-127"/>
                        </a:defRPr>
                      </a:lvl2pPr>
                      <a:lvl3pPr>
                        <a:spcBef>
                          <a:spcPct val="20000"/>
                        </a:spcBef>
                        <a:defRPr sz="2000">
                          <a:solidFill>
                            <a:schemeClr val="tx1"/>
                          </a:solidFill>
                          <a:latin typeface="Times New Roman" panose="02020603050405020304" pitchFamily="18" charset="0"/>
                          <a:ea typeface="Gulim" pitchFamily="34" charset="-127"/>
                        </a:defRPr>
                      </a:lvl3pPr>
                      <a:lvl4pPr>
                        <a:spcBef>
                          <a:spcPct val="20000"/>
                        </a:spcBef>
                        <a:defRPr>
                          <a:solidFill>
                            <a:schemeClr val="tx1"/>
                          </a:solidFill>
                          <a:latin typeface="Times New Roman" panose="02020603050405020304" pitchFamily="18" charset="0"/>
                          <a:ea typeface="Gulim" pitchFamily="34" charset="-127"/>
                        </a:defRPr>
                      </a:lvl4pPr>
                      <a:lvl5pPr>
                        <a:spcBef>
                          <a:spcPct val="20000"/>
                        </a:spcBef>
                        <a:defRPr>
                          <a:solidFill>
                            <a:schemeClr val="tx1"/>
                          </a:solidFill>
                          <a:latin typeface="Times New Roman" panose="02020603050405020304" pitchFamily="18" charset="0"/>
                          <a:ea typeface="Gulim" pitchFamily="34" charset="-127"/>
                        </a:defRPr>
                      </a:lvl5pPr>
                      <a:lvl6pPr fontAlgn="base">
                        <a:spcBef>
                          <a:spcPct val="20000"/>
                        </a:spcBef>
                        <a:spcAft>
                          <a:spcPct val="0"/>
                        </a:spcAft>
                        <a:defRPr>
                          <a:solidFill>
                            <a:schemeClr val="tx1"/>
                          </a:solidFill>
                          <a:latin typeface="Times New Roman" panose="02020603050405020304" pitchFamily="18" charset="0"/>
                          <a:ea typeface="Gulim" pitchFamily="34" charset="-127"/>
                        </a:defRPr>
                      </a:lvl6pPr>
                      <a:lvl7pPr fontAlgn="base">
                        <a:spcBef>
                          <a:spcPct val="20000"/>
                        </a:spcBef>
                        <a:spcAft>
                          <a:spcPct val="0"/>
                        </a:spcAft>
                        <a:defRPr>
                          <a:solidFill>
                            <a:schemeClr val="tx1"/>
                          </a:solidFill>
                          <a:latin typeface="Times New Roman" panose="02020603050405020304" pitchFamily="18" charset="0"/>
                          <a:ea typeface="Gulim" pitchFamily="34" charset="-127"/>
                        </a:defRPr>
                      </a:lvl7pPr>
                      <a:lvl8pPr fontAlgn="base">
                        <a:spcBef>
                          <a:spcPct val="20000"/>
                        </a:spcBef>
                        <a:spcAft>
                          <a:spcPct val="0"/>
                        </a:spcAft>
                        <a:defRPr>
                          <a:solidFill>
                            <a:schemeClr val="tx1"/>
                          </a:solidFill>
                          <a:latin typeface="Times New Roman" panose="02020603050405020304" pitchFamily="18" charset="0"/>
                          <a:ea typeface="Gulim" pitchFamily="34" charset="-127"/>
                        </a:defRPr>
                      </a:lvl8pPr>
                      <a:lvl9pPr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8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应用程序文件夹：应用程序主要在此处编程</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422086">
                <a:tc gridSpan="2">
                  <a:txBody>
                    <a:bodyPr/>
                    <a:lstStyle>
                      <a:lvl1pPr indent="306705">
                        <a:spcBef>
                          <a:spcPct val="20000"/>
                        </a:spcBef>
                        <a:tabLst>
                          <a:tab pos="4023995" algn="ctr"/>
                        </a:tabLst>
                        <a:defRPr sz="2800">
                          <a:solidFill>
                            <a:schemeClr val="tx1"/>
                          </a:solidFill>
                          <a:latin typeface="Times New Roman" panose="02020603050405020304" pitchFamily="18" charset="0"/>
                          <a:ea typeface="Gulim" pitchFamily="34" charset="-127"/>
                        </a:defRPr>
                      </a:lvl1pPr>
                      <a:lvl2pPr>
                        <a:spcBef>
                          <a:spcPct val="20000"/>
                        </a:spcBef>
                        <a:tabLst>
                          <a:tab pos="4023995" algn="ctr"/>
                        </a:tabLst>
                        <a:defRPr sz="2400">
                          <a:solidFill>
                            <a:schemeClr val="tx1"/>
                          </a:solidFill>
                          <a:latin typeface="Times New Roman" panose="02020603050405020304" pitchFamily="18" charset="0"/>
                          <a:ea typeface="Gulim" pitchFamily="34" charset="-127"/>
                        </a:defRPr>
                      </a:lvl2pPr>
                      <a:lvl3pPr>
                        <a:spcBef>
                          <a:spcPct val="20000"/>
                        </a:spcBef>
                        <a:tabLst>
                          <a:tab pos="4023995" algn="ctr"/>
                        </a:tabLst>
                        <a:defRPr sz="2000">
                          <a:solidFill>
                            <a:schemeClr val="tx1"/>
                          </a:solidFill>
                          <a:latin typeface="Times New Roman" panose="02020603050405020304" pitchFamily="18" charset="0"/>
                          <a:ea typeface="Gulim" pitchFamily="34" charset="-127"/>
                        </a:defRPr>
                      </a:lvl3pPr>
                      <a:lvl4pPr>
                        <a:spcBef>
                          <a:spcPct val="20000"/>
                        </a:spcBef>
                        <a:tabLst>
                          <a:tab pos="4023995" algn="ctr"/>
                        </a:tabLst>
                        <a:defRPr>
                          <a:solidFill>
                            <a:schemeClr val="tx1"/>
                          </a:solidFill>
                          <a:latin typeface="Times New Roman" panose="02020603050405020304" pitchFamily="18" charset="0"/>
                          <a:ea typeface="Gulim" pitchFamily="34" charset="-127"/>
                        </a:defRPr>
                      </a:lvl4pPr>
                      <a:lvl5pPr>
                        <a:spcBef>
                          <a:spcPct val="20000"/>
                        </a:spcBef>
                        <a:tabLst>
                          <a:tab pos="4023995" algn="ctr"/>
                        </a:tabLst>
                        <a:defRPr>
                          <a:solidFill>
                            <a:schemeClr val="tx1"/>
                          </a:solidFill>
                          <a:latin typeface="Times New Roman" panose="02020603050405020304" pitchFamily="18" charset="0"/>
                          <a:ea typeface="Gulim" pitchFamily="34" charset="-127"/>
                        </a:defRPr>
                      </a:lvl5pPr>
                      <a:lvl6pPr defTabSz="457200" fontAlgn="base">
                        <a:spcBef>
                          <a:spcPct val="20000"/>
                        </a:spcBef>
                        <a:spcAft>
                          <a:spcPct val="0"/>
                        </a:spcAft>
                        <a:tabLst>
                          <a:tab pos="4023995" algn="ctr"/>
                        </a:tabLst>
                        <a:defRPr>
                          <a:solidFill>
                            <a:schemeClr val="tx1"/>
                          </a:solidFill>
                          <a:latin typeface="Times New Roman" panose="02020603050405020304" pitchFamily="18" charset="0"/>
                          <a:ea typeface="Gulim" pitchFamily="34" charset="-127"/>
                        </a:defRPr>
                      </a:lvl6pPr>
                      <a:lvl7pPr defTabSz="457200" fontAlgn="base">
                        <a:spcBef>
                          <a:spcPct val="20000"/>
                        </a:spcBef>
                        <a:spcAft>
                          <a:spcPct val="0"/>
                        </a:spcAft>
                        <a:tabLst>
                          <a:tab pos="4023995" algn="ctr"/>
                        </a:tabLst>
                        <a:defRPr>
                          <a:solidFill>
                            <a:schemeClr val="tx1"/>
                          </a:solidFill>
                          <a:latin typeface="Times New Roman" panose="02020603050405020304" pitchFamily="18" charset="0"/>
                          <a:ea typeface="Gulim" pitchFamily="34" charset="-127"/>
                        </a:defRPr>
                      </a:lvl7pPr>
                      <a:lvl8pPr defTabSz="457200" fontAlgn="base">
                        <a:spcBef>
                          <a:spcPct val="20000"/>
                        </a:spcBef>
                        <a:spcAft>
                          <a:spcPct val="0"/>
                        </a:spcAft>
                        <a:tabLst>
                          <a:tab pos="4023995" algn="ctr"/>
                        </a:tabLst>
                        <a:defRPr>
                          <a:solidFill>
                            <a:schemeClr val="tx1"/>
                          </a:solidFill>
                          <a:latin typeface="Times New Roman" panose="02020603050405020304" pitchFamily="18" charset="0"/>
                          <a:ea typeface="Gulim" pitchFamily="34" charset="-127"/>
                        </a:defRPr>
                      </a:lvl8pPr>
                      <a:lvl9pPr defTabSz="457200" fontAlgn="base">
                        <a:spcBef>
                          <a:spcPct val="20000"/>
                        </a:spcBef>
                        <a:spcAft>
                          <a:spcPct val="0"/>
                        </a:spcAft>
                        <a:tabLst>
                          <a:tab pos="4023995" algn="ctr"/>
                        </a:tabLst>
                        <a:defRPr>
                          <a:solidFill>
                            <a:schemeClr val="tx1"/>
                          </a:solidFill>
                          <a:latin typeface="Times New Roman" panose="02020603050405020304" pitchFamily="18" charset="0"/>
                          <a:ea typeface="Gulim" pitchFamily="34" charset="-127"/>
                        </a:defRPr>
                      </a:lvl9pPr>
                    </a:lstStyle>
                    <a:p>
                      <a:pPr marL="0" marR="0" lvl="0" indent="306705" algn="ctr" defTabSz="457200" rtl="0" eaLnBrk="1" fontAlgn="base" latinLnBrk="0" hangingPunct="1">
                        <a:lnSpc>
                          <a:spcPct val="100000"/>
                        </a:lnSpc>
                        <a:spcBef>
                          <a:spcPts val="175"/>
                        </a:spcBef>
                        <a:spcAft>
                          <a:spcPts val="175"/>
                        </a:spcAft>
                        <a:buClrTx/>
                        <a:buSzTx/>
                        <a:buFontTx/>
                        <a:buNone/>
                        <a:tabLst>
                          <a:tab pos="4023995" algn="ctr"/>
                        </a:tabLst>
                      </a:pPr>
                      <a:r>
                        <a:rPr kumimoji="0" lang="en-US" altLang="zh-CN" sz="1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NOS</a:t>
                      </a:r>
                      <a:r>
                        <a:rPr kumimoji="0" lang="zh-CN" altLang="en-US" sz="1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工程框架树型模板</a:t>
                      </a:r>
                      <a:endParaRPr kumimoji="0" lang="zh-CN" altLang="zh-CN" sz="1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zh-CN"/>
                    </a:p>
                  </a:txBody>
                  <a:tcPr/>
                </a:tc>
                <a:extLst>
                  <a:ext uri="{0D108BD9-81ED-4DB2-BD59-A6C34878D82A}">
                    <a16:rowId xmlns:a16="http://schemas.microsoft.com/office/drawing/2014/main" val="10007"/>
                  </a:ext>
                </a:extLst>
              </a:tr>
            </a:tbl>
          </a:graphicData>
        </a:graphic>
      </p:graphicFrame>
      <p:graphicFrame>
        <p:nvGraphicFramePr>
          <p:cNvPr id="13" name="对象 1073742973"/>
          <p:cNvGraphicFramePr>
            <a:graphicFrameLocks noChangeAspect="1"/>
          </p:cNvGraphicFramePr>
          <p:nvPr>
            <p:extLst>
              <p:ext uri="{D42A27DB-BD31-4B8C-83A1-F6EECF244321}">
                <p14:modId xmlns:p14="http://schemas.microsoft.com/office/powerpoint/2010/main" val="1597406814"/>
              </p:ext>
            </p:extLst>
          </p:nvPr>
        </p:nvGraphicFramePr>
        <p:xfrm>
          <a:off x="1409700" y="2518789"/>
          <a:ext cx="2476500" cy="3106738"/>
        </p:xfrm>
        <a:graphic>
          <a:graphicData uri="http://schemas.openxmlformats.org/presentationml/2006/ole">
            <mc:AlternateContent xmlns:mc="http://schemas.openxmlformats.org/markup-compatibility/2006">
              <mc:Choice xmlns:v="urn:schemas-microsoft-com:vml" Requires="v">
                <p:oleObj spid="_x0000_s26717" r:id="rId6" imgW="1390650" imgH="1390650" progId="PBrush">
                  <p:embed/>
                </p:oleObj>
              </mc:Choice>
              <mc:Fallback>
                <p:oleObj r:id="rId6" imgW="1390650" imgH="1390650" progId="PBrush">
                  <p:embed/>
                  <p:pic>
                    <p:nvPicPr>
                      <p:cNvPr id="0" name="对象 10737429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9700" y="2518789"/>
                        <a:ext cx="2476500" cy="3106738"/>
                      </a:xfrm>
                      <a:prstGeom prst="rect">
                        <a:avLst/>
                      </a:prstGeom>
                      <a:noFill/>
                      <a:ln>
                        <a:noFill/>
                      </a:ln>
                      <a:extLst/>
                    </p:spPr>
                  </p:pic>
                </p:oleObj>
              </mc:Fallback>
            </mc:AlternateContent>
          </a:graphicData>
        </a:graphic>
      </p:graphicFrame>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11</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36867"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900521" y="1493997"/>
            <a:ext cx="10336229"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fontAlgn="auto">
              <a:spcAft>
                <a:spcPts val="0"/>
              </a:spcAft>
              <a:extLst>
                <a:ext uri="{35155182-B16C-46BC-9424-99874614C6A1}">
                  <wpsdc:indentchars xmlns="" xmlns:wpsdc="http://www.wps.cn/officeDocument/2017/drawingmlCustomData" val="200" checksum="3773799597"/>
                </a:ext>
              </a:extLst>
            </a:pPr>
            <a:r>
              <a:rPr lang="en-US" altLang="zh-CN" sz="2800" noProof="1">
                <a:solidFill>
                  <a:srgbClr val="FFFF00"/>
                </a:solidFill>
                <a:ea typeface="黑体" panose="02010609060101010101" pitchFamily="49" charset="-122"/>
              </a:rPr>
              <a:t>2</a:t>
            </a:r>
            <a:r>
              <a:rPr lang="zh-CN" altLang="en-US" sz="2800" noProof="1">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NOS</a:t>
            </a:r>
            <a:r>
              <a:rPr lang="zh-CN" altLang="en-US" sz="2800" noProof="1">
                <a:solidFill>
                  <a:srgbClr val="FFFF00"/>
                </a:solidFill>
                <a:ea typeface="黑体" panose="02010609060101010101" pitchFamily="49" charset="-122"/>
              </a:rPr>
              <a:t>样例工程的</a:t>
            </a:r>
            <a:r>
              <a:rPr lang="en-US" altLang="zh-CN" sz="2800" noProof="1">
                <a:solidFill>
                  <a:srgbClr val="FFFF00"/>
                </a:solidFill>
                <a:ea typeface="黑体" panose="02010609060101010101" pitchFamily="49" charset="-122"/>
              </a:rPr>
              <a:t>main</a:t>
            </a:r>
            <a:r>
              <a:rPr lang="zh-CN" altLang="en-US" sz="2800" noProof="1">
                <a:solidFill>
                  <a:srgbClr val="FFFF00"/>
                </a:solidFill>
                <a:ea typeface="黑体" panose="02010609060101010101" pitchFamily="49" charset="-122"/>
              </a:rPr>
              <a:t>函数及</a:t>
            </a:r>
            <a:r>
              <a:rPr lang="en-US" altLang="zh-CN" sz="2800" noProof="1">
                <a:solidFill>
                  <a:srgbClr val="FFFF00"/>
                </a:solidFill>
                <a:ea typeface="黑体" panose="02010609060101010101" pitchFamily="49" charset="-122"/>
              </a:rPr>
              <a:t>isr</a:t>
            </a:r>
            <a:r>
              <a:rPr lang="zh-CN" altLang="en-US" sz="2800" noProof="1">
                <a:solidFill>
                  <a:srgbClr val="FFFF00"/>
                </a:solidFill>
                <a:ea typeface="黑体" panose="02010609060101010101" pitchFamily="49" charset="-122"/>
              </a:rPr>
              <a:t>函数</a:t>
            </a:r>
            <a:endParaRPr lang="en-US" altLang="zh-CN" sz="2800" noProof="1">
              <a:solidFill>
                <a:srgbClr val="FFFF00"/>
              </a:solidFill>
              <a:ea typeface="黑体" panose="02010609060101010101" pitchFamily="49"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zh-CN" altLang="en-US" sz="2800" b="1" noProof="1" smtClean="0">
                <a:solidFill>
                  <a:srgbClr val="FFFF00"/>
                </a:solidFill>
                <a:ea typeface="宋体" panose="02010600030101010101" pitchFamily="2" charset="-122"/>
              </a:rPr>
              <a:t>线程线（</a:t>
            </a:r>
            <a:r>
              <a:rPr lang="en-US" altLang="zh-CN" sz="2800" b="1" dirty="0" smtClean="0">
                <a:solidFill>
                  <a:srgbClr val="FFFF00"/>
                </a:solidFill>
                <a:ea typeface="宋体" panose="02010600030101010101" pitchFamily="2" charset="-122"/>
              </a:rPr>
              <a:t>main</a:t>
            </a:r>
            <a:r>
              <a:rPr lang="zh-CN" altLang="zh-CN" sz="2800" b="1" dirty="0" smtClean="0">
                <a:solidFill>
                  <a:srgbClr val="FFFF00"/>
                </a:solidFill>
                <a:ea typeface="宋体" panose="02010600030101010101" pitchFamily="2" charset="-122"/>
              </a:rPr>
              <a:t>函数</a:t>
            </a:r>
            <a:r>
              <a:rPr lang="zh-CN" altLang="en-US" sz="2800" b="1" dirty="0" smtClean="0">
                <a:solidFill>
                  <a:srgbClr val="FFFF00"/>
                </a:solidFill>
                <a:ea typeface="宋体" panose="02010600030101010101" pitchFamily="2" charset="-122"/>
              </a:rPr>
              <a:t>）</a:t>
            </a:r>
            <a:r>
              <a:rPr lang="zh-CN" altLang="en-US" sz="2800" b="1" noProof="1" smtClean="0">
                <a:solidFill>
                  <a:srgbClr val="FFFF00"/>
                </a:solidFill>
                <a:ea typeface="宋体" panose="02010600030101010101" pitchFamily="2" charset="-122"/>
              </a:rPr>
              <a:t>：</a:t>
            </a:r>
            <a:r>
              <a:rPr lang="zh-CN" altLang="en-US" sz="2800" b="1" noProof="1">
                <a:solidFill>
                  <a:schemeClr val="bg1"/>
                </a:solidFill>
                <a:ea typeface="宋体" panose="02010600030101010101" pitchFamily="2" charset="-122"/>
              </a:rPr>
              <a:t>程序通过判断全局变量gSec来控制三色小灯的开关状态，实现红灯每5s闪烁一次，绿灯每10s闪烁一次，蓝灯每20s闪烁一次，同时通过串口输出开关信息。 </a:t>
            </a: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zh-CN" altLang="zh-CN" sz="2800" b="1" dirty="0">
                <a:solidFill>
                  <a:srgbClr val="FFFF00"/>
                </a:solidFill>
                <a:ea typeface="宋体" panose="02010600030101010101" pitchFamily="2" charset="-122"/>
              </a:rPr>
              <a:t>中</a:t>
            </a:r>
            <a:r>
              <a:rPr lang="zh-CN" altLang="zh-CN" sz="2800" b="1" dirty="0" smtClean="0">
                <a:solidFill>
                  <a:srgbClr val="FFFF00"/>
                </a:solidFill>
                <a:ea typeface="宋体" panose="02010600030101010101" pitchFamily="2" charset="-122"/>
              </a:rPr>
              <a:t>断线</a:t>
            </a:r>
            <a:r>
              <a:rPr lang="zh-CN" altLang="en-US" sz="2800" b="1" dirty="0" smtClean="0">
                <a:solidFill>
                  <a:srgbClr val="FFFF00"/>
                </a:solidFill>
                <a:ea typeface="宋体" panose="02010600030101010101" pitchFamily="2" charset="-122"/>
              </a:rPr>
              <a:t>（</a:t>
            </a:r>
            <a:r>
              <a:rPr lang="en-US" altLang="zh-CN" sz="2800" b="1" dirty="0" err="1" smtClean="0">
                <a:solidFill>
                  <a:srgbClr val="FFFF00"/>
                </a:solidFill>
                <a:ea typeface="宋体" panose="02010600030101010101" pitchFamily="2" charset="-122"/>
              </a:rPr>
              <a:t>isr.c</a:t>
            </a:r>
            <a:r>
              <a:rPr lang="zh-CN" altLang="zh-CN" sz="2800" b="1" dirty="0">
                <a:solidFill>
                  <a:srgbClr val="FFFF00"/>
                </a:solidFill>
                <a:ea typeface="宋体" panose="02010600030101010101" pitchFamily="2" charset="-122"/>
              </a:rPr>
              <a:t>中断服务</a:t>
            </a:r>
            <a:r>
              <a:rPr lang="zh-CN" altLang="zh-CN" sz="2800" b="1" dirty="0" smtClean="0">
                <a:solidFill>
                  <a:srgbClr val="FFFF00"/>
                </a:solidFill>
                <a:ea typeface="宋体" panose="02010600030101010101" pitchFamily="2" charset="-122"/>
              </a:rPr>
              <a:t>例程</a:t>
            </a:r>
            <a:r>
              <a:rPr lang="zh-CN" altLang="en-US" sz="2800" b="1" dirty="0" smtClean="0">
                <a:solidFill>
                  <a:srgbClr val="FFFF00"/>
                </a:solidFill>
                <a:ea typeface="宋体" panose="02010600030101010101" pitchFamily="2" charset="-122"/>
              </a:rPr>
              <a:t>）</a:t>
            </a:r>
            <a:r>
              <a:rPr lang="zh-CN" altLang="en-US" sz="2800" b="1" noProof="1">
                <a:solidFill>
                  <a:srgbClr val="FFFF00"/>
                </a:solidFill>
                <a:ea typeface="宋体" panose="02010600030101010101" pitchFamily="2" charset="-122"/>
              </a:rPr>
              <a:t>：</a:t>
            </a:r>
            <a:r>
              <a:rPr lang="zh-CN" altLang="en-US" sz="2800" b="1" noProof="1">
                <a:solidFill>
                  <a:schemeClr val="bg1"/>
                </a:solidFill>
                <a:ea typeface="宋体" panose="02010600030101010101" pitchFamily="2" charset="-122"/>
              </a:rPr>
              <a:t>当定时器到达定时时间</a:t>
            </a:r>
            <a:r>
              <a:rPr lang="en-US" altLang="zh-CN" sz="2800" b="1" noProof="1">
                <a:solidFill>
                  <a:schemeClr val="bg1"/>
                </a:solidFill>
                <a:ea typeface="宋体" panose="02010600030101010101" pitchFamily="2" charset="-122"/>
              </a:rPr>
              <a:t>1s</a:t>
            </a:r>
            <a:r>
              <a:rPr lang="zh-CN" altLang="en-US" sz="2800" b="1" noProof="1">
                <a:solidFill>
                  <a:schemeClr val="bg1"/>
                </a:solidFill>
                <a:ea typeface="宋体" panose="02010600030101010101" pitchFamily="2" charset="-122"/>
              </a:rPr>
              <a:t>时，会执行定时器中断服务例程。在定时器中断服务例程中，首先判断是否是由</a:t>
            </a:r>
            <a:r>
              <a:rPr lang="en-US" altLang="zh-CN" sz="2800" b="1" noProof="1">
                <a:solidFill>
                  <a:schemeClr val="bg1"/>
                </a:solidFill>
                <a:ea typeface="宋体" panose="02010600030101010101" pitchFamily="2" charset="-122"/>
              </a:rPr>
              <a:t>TIMER_USER </a:t>
            </a:r>
            <a:r>
              <a:rPr lang="zh-CN" altLang="en-US" sz="2800" b="1" noProof="1">
                <a:solidFill>
                  <a:schemeClr val="bg1"/>
                </a:solidFill>
                <a:ea typeface="宋体" panose="02010600030101010101" pitchFamily="2" charset="-122"/>
              </a:rPr>
              <a:t>触发的中断，如果是，对变量</a:t>
            </a:r>
            <a:r>
              <a:rPr lang="en-US" altLang="zh-CN" sz="2800" b="1" noProof="1">
                <a:solidFill>
                  <a:schemeClr val="bg1"/>
                </a:solidFill>
                <a:ea typeface="宋体" panose="02010600030101010101" pitchFamily="2" charset="-122"/>
              </a:rPr>
              <a:t>gSec</a:t>
            </a:r>
            <a:r>
              <a:rPr lang="zh-CN" altLang="en-US" sz="2800" b="1" noProof="1">
                <a:solidFill>
                  <a:schemeClr val="bg1"/>
                </a:solidFill>
                <a:ea typeface="宋体" panose="02010600030101010101" pitchFamily="2" charset="-122"/>
              </a:rPr>
              <a:t>累加，最后清除中断标志</a:t>
            </a:r>
            <a:r>
              <a:rPr lang="zh-CN" altLang="en-US" sz="2800" b="1" noProof="1" smtClean="0">
                <a:solidFill>
                  <a:schemeClr val="bg1"/>
                </a:solidFill>
                <a:ea typeface="宋体" panose="02010600030101010101" pitchFamily="2" charset="-122"/>
              </a:rPr>
              <a:t>位</a:t>
            </a:r>
            <a:r>
              <a:rPr sz="2800" b="1" noProof="1" smtClean="0">
                <a:solidFill>
                  <a:schemeClr val="bg1"/>
                </a:solidFill>
                <a:ea typeface="宋体" panose="02010600030101010101" pitchFamily="2" charset="-122"/>
              </a:rPr>
              <a:t>。</a:t>
            </a:r>
            <a:endParaRPr sz="2800" b="1" noProof="1">
              <a:solidFill>
                <a:schemeClr val="bg1"/>
              </a:solidFill>
              <a:ea typeface="宋体" panose="02010600030101010101" pitchFamily="2" charset="-122"/>
            </a:endParaRP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12</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43011"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圆角矩形 10"/>
          <p:cNvSpPr/>
          <p:nvPr/>
        </p:nvSpPr>
        <p:spPr bwMode="auto">
          <a:xfrm>
            <a:off x="979055" y="1199777"/>
            <a:ext cx="10708120"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eaLnBrk="1" fontAlgn="auto" latinLnBrk="0" hangingPunct="1">
              <a:spcAft>
                <a:spcPts val="0"/>
              </a:spcAft>
              <a:extLst>
                <a:ext uri="{35155182-B16C-46BC-9424-99874614C6A1}">
                  <wpsdc:indentchars xmlns="" xmlns:wpsdc="http://www.wps.cn/officeDocument/2017/drawingmlCustomData" val="200" checksum="3773799597"/>
                </a:ext>
              </a:extLst>
            </a:pPr>
            <a:r>
              <a:rPr lang="en-US" altLang="zh-CN" sz="2800" noProof="1">
                <a:solidFill>
                  <a:srgbClr val="FFFF00"/>
                </a:solidFill>
                <a:ea typeface="黑体" panose="02010609060101010101" pitchFamily="49" charset="-122"/>
              </a:rPr>
              <a:t>3</a:t>
            </a:r>
            <a:r>
              <a:rPr lang="zh-CN" altLang="en-US" sz="2800" noProof="1">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NOS</a:t>
            </a:r>
            <a:r>
              <a:rPr lang="zh-CN" altLang="en-US" sz="2800" noProof="1">
                <a:solidFill>
                  <a:srgbClr val="FFFF00"/>
                </a:solidFill>
                <a:ea typeface="黑体" panose="02010609060101010101" pitchFamily="49" charset="-122"/>
              </a:rPr>
              <a:t>样例工程运行测试</a:t>
            </a:r>
            <a:endParaRPr lang="en-US" altLang="zh-CN" sz="2800" noProof="1">
              <a:solidFill>
                <a:srgbClr val="FFFF00"/>
              </a:solidFill>
              <a:ea typeface="黑体" panose="02010609060101010101" pitchFamily="49"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ea typeface="宋体" panose="02010600030101010101" pitchFamily="2" charset="-122"/>
              </a:rPr>
              <a:t>..\03-Software\CH02-First-Example\NOS</a:t>
            </a: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b="1" noProof="1" smtClean="0">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b="1" noProof="1" smtClean="0">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smtClean="0">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sz="2800" b="1" noProof="1">
              <a:solidFill>
                <a:schemeClr val="bg1"/>
              </a:solidFill>
              <a:ea typeface="宋体" panose="02010600030101010101" pitchFamily="2" charset="-122"/>
            </a:endParaRPr>
          </a:p>
        </p:txBody>
      </p:sp>
      <p:pic>
        <p:nvPicPr>
          <p:cNvPr id="43014" name="图片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0134" y="2567295"/>
            <a:ext cx="5027448" cy="302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18750" y="2336144"/>
            <a:ext cx="4808959" cy="3416320"/>
          </a:xfrm>
          <a:prstGeom prst="rect">
            <a:avLst/>
          </a:prstGeom>
        </p:spPr>
        <p:txBody>
          <a:bodyPr wrap="square">
            <a:spAutoFit/>
          </a:bodyPr>
          <a:lstStyle/>
          <a:p>
            <a:pPr indent="711200" algn="just" eaLnBrk="1" fontAlgn="auto" latinLnBrk="0" hangingPunct="0">
              <a:spcAft>
                <a:spcPts val="0"/>
              </a:spcAft>
              <a:extLst>
                <a:ext uri="{35155182-B16C-46BC-9424-99874614C6A1}">
                  <wpsdc:indentchars xmlns:lc="http://schemas.openxmlformats.org/drawingml/2006/lockedCanvas" xmlns:wpsdc="http://www.wps.cn/officeDocument/2017/drawingmlCustomData" xmlns="" val="200" checksum="3773799597"/>
                </a:ext>
              </a:extLst>
            </a:pPr>
            <a:r>
              <a:rPr lang="zh-CN" altLang="en-US" sz="2400" b="1" noProof="1">
                <a:solidFill>
                  <a:schemeClr val="bg1"/>
                </a:solidFill>
                <a:ea typeface="宋体" panose="02010600030101010101" pitchFamily="2" charset="-122"/>
              </a:rPr>
              <a:t>编译样例工程，通过</a:t>
            </a:r>
            <a:r>
              <a:rPr lang="en-US" altLang="zh-CN" sz="2400" b="1" noProof="1">
                <a:solidFill>
                  <a:schemeClr val="bg1"/>
                </a:solidFill>
                <a:ea typeface="宋体" panose="02010600030101010101" pitchFamily="2" charset="-122"/>
              </a:rPr>
              <a:t>TTL-USB</a:t>
            </a:r>
            <a:r>
              <a:rPr lang="zh-CN" altLang="en-US" sz="2400" b="1" noProof="1">
                <a:solidFill>
                  <a:schemeClr val="bg1"/>
                </a:solidFill>
                <a:ea typeface="宋体" panose="02010600030101010101" pitchFamily="2" charset="-122"/>
              </a:rPr>
              <a:t>串口线连接调试串口与</a:t>
            </a:r>
            <a:r>
              <a:rPr lang="en-US" altLang="zh-CN" sz="2400" b="1" noProof="1">
                <a:solidFill>
                  <a:schemeClr val="bg1"/>
                </a:solidFill>
                <a:ea typeface="宋体" panose="02010600030101010101" pitchFamily="2" charset="-122"/>
              </a:rPr>
              <a:t>PC</a:t>
            </a:r>
            <a:r>
              <a:rPr lang="zh-CN" altLang="en-US" sz="2400" b="1" noProof="1">
                <a:solidFill>
                  <a:schemeClr val="bg1"/>
                </a:solidFill>
                <a:ea typeface="宋体" panose="02010600030101010101" pitchFamily="2" charset="-122"/>
              </a:rPr>
              <a:t>，进入</a:t>
            </a:r>
            <a:r>
              <a:rPr lang="en-US" altLang="zh-CN" sz="2400" b="1" noProof="1">
                <a:solidFill>
                  <a:schemeClr val="bg1"/>
                </a:solidFill>
                <a:ea typeface="宋体" panose="02010600030101010101" pitchFamily="2" charset="-122"/>
              </a:rPr>
              <a:t>AHL-GEC-IDE</a:t>
            </a:r>
            <a:r>
              <a:rPr lang="zh-CN" altLang="en-US" sz="2400" b="1" noProof="1">
                <a:solidFill>
                  <a:schemeClr val="bg1"/>
                </a:solidFill>
                <a:ea typeface="宋体" panose="02010600030101010101" pitchFamily="2" charset="-122"/>
              </a:rPr>
              <a:t>中的</a:t>
            </a:r>
            <a:r>
              <a:rPr lang="en-US" altLang="zh-CN" sz="2400" b="1" noProof="1">
                <a:solidFill>
                  <a:schemeClr val="bg1"/>
                </a:solidFill>
                <a:latin typeface="宋体" panose="02010600030101010101" pitchFamily="2" charset="-122"/>
                <a:ea typeface="宋体" panose="02010600030101010101" pitchFamily="2" charset="-122"/>
              </a:rPr>
              <a:t>“</a:t>
            </a:r>
            <a:r>
              <a:rPr lang="en-US" altLang="zh-CN" sz="2400" b="1" noProof="1">
                <a:solidFill>
                  <a:srgbClr val="FFFF00"/>
                </a:solidFill>
                <a:ea typeface="宋体" panose="02010600030101010101" pitchFamily="2" charset="-122"/>
              </a:rPr>
              <a:t>下载</a:t>
            </a:r>
            <a:r>
              <a:rPr lang="en-US" altLang="zh-CN" sz="2400" b="1" noProof="1">
                <a:solidFill>
                  <a:schemeClr val="bg1"/>
                </a:solidFill>
                <a:latin typeface="宋体" panose="02010600030101010101" pitchFamily="2" charset="-122"/>
                <a:ea typeface="宋体" panose="02010600030101010101" pitchFamily="2" charset="-122"/>
              </a:rPr>
              <a:t>”→“</a:t>
            </a:r>
            <a:r>
              <a:rPr lang="en-US" altLang="zh-CN" sz="2400" b="1" noProof="1">
                <a:solidFill>
                  <a:srgbClr val="FFFF00"/>
                </a:solidFill>
                <a:ea typeface="宋体" panose="02010600030101010101" pitchFamily="2" charset="-122"/>
              </a:rPr>
              <a:t>串口更新</a:t>
            </a:r>
            <a:r>
              <a:rPr lang="en-US" altLang="zh-CN" sz="2400" b="1" noProof="1">
                <a:solidFill>
                  <a:schemeClr val="bg1"/>
                </a:solidFill>
                <a:latin typeface="宋体" panose="02010600030101010101" pitchFamily="2" charset="-122"/>
                <a:ea typeface="宋体" panose="02010600030101010101" pitchFamily="2" charset="-122"/>
              </a:rPr>
              <a:t>”，</a:t>
            </a:r>
            <a:r>
              <a:rPr lang="en-US" altLang="zh-CN" sz="2400" b="1" noProof="1">
                <a:solidFill>
                  <a:schemeClr val="bg1"/>
                </a:solidFill>
                <a:ea typeface="宋体" panose="02010600030101010101" pitchFamily="2" charset="-122"/>
              </a:rPr>
              <a:t>点击</a:t>
            </a:r>
            <a:r>
              <a:rPr lang="en-US" altLang="zh-CN" sz="2400" b="1" noProof="1">
                <a:solidFill>
                  <a:schemeClr val="bg1"/>
                </a:solidFill>
                <a:latin typeface="宋体" panose="02010600030101010101" pitchFamily="2" charset="-122"/>
                <a:ea typeface="宋体" panose="02010600030101010101" pitchFamily="2" charset="-122"/>
              </a:rPr>
              <a:t>“</a:t>
            </a:r>
            <a:r>
              <a:rPr lang="en-US" altLang="zh-CN" sz="2400" b="1" noProof="1">
                <a:solidFill>
                  <a:srgbClr val="FFFF00"/>
                </a:solidFill>
                <a:ea typeface="宋体" panose="02010600030101010101" pitchFamily="2" charset="-122"/>
              </a:rPr>
              <a:t>连接GEC</a:t>
            </a:r>
            <a:r>
              <a:rPr lang="en-US" altLang="zh-CN" sz="2400" b="1" noProof="1">
                <a:solidFill>
                  <a:schemeClr val="bg1"/>
                </a:solidFill>
                <a:latin typeface="宋体" panose="02010600030101010101" pitchFamily="2" charset="-122"/>
                <a:ea typeface="宋体" panose="02010600030101010101" pitchFamily="2" charset="-122"/>
              </a:rPr>
              <a:t>”</a:t>
            </a:r>
            <a:r>
              <a:rPr lang="en-US" altLang="zh-CN" sz="2400" b="1" noProof="1">
                <a:solidFill>
                  <a:schemeClr val="bg1"/>
                </a:solidFill>
                <a:ea typeface="宋体" panose="02010600030101010101" pitchFamily="2" charset="-122"/>
              </a:rPr>
              <a:t>成功后</a:t>
            </a:r>
            <a:r>
              <a:rPr lang="zh-CN" altLang="en-US" sz="2400" b="1" noProof="1">
                <a:solidFill>
                  <a:schemeClr val="bg1"/>
                </a:solidFill>
                <a:ea typeface="宋体" panose="02010600030101010101" pitchFamily="2" charset="-122"/>
              </a:rPr>
              <a:t>，</a:t>
            </a:r>
            <a:r>
              <a:rPr lang="en-US" altLang="zh-CN" sz="2400" b="1" noProof="1">
                <a:solidFill>
                  <a:schemeClr val="bg1"/>
                </a:solidFill>
                <a:ea typeface="宋体" panose="02010600030101010101" pitchFamily="2" charset="-122"/>
              </a:rPr>
              <a:t>导入编译出的.hex文件，点击“</a:t>
            </a:r>
            <a:r>
              <a:rPr lang="en-US" altLang="zh-CN" sz="2400" b="1" noProof="1">
                <a:solidFill>
                  <a:srgbClr val="FFFF00"/>
                </a:solidFill>
                <a:ea typeface="宋体" panose="02010600030101010101" pitchFamily="2" charset="-122"/>
              </a:rPr>
              <a:t>一键自动更新</a:t>
            </a:r>
            <a:r>
              <a:rPr lang="en-US" altLang="zh-CN" sz="2400" b="1" noProof="1">
                <a:solidFill>
                  <a:schemeClr val="bg1"/>
                </a:solidFill>
                <a:ea typeface="宋体" panose="02010600030101010101" pitchFamily="2" charset="-122"/>
              </a:rPr>
              <a:t>”将程序下载到目标</a:t>
            </a:r>
            <a:r>
              <a:rPr lang="zh-CN" altLang="en-US" sz="2400" b="1" noProof="1">
                <a:solidFill>
                  <a:schemeClr val="bg1"/>
                </a:solidFill>
                <a:ea typeface="宋体" panose="02010600030101010101" pitchFamily="2" charset="-122"/>
              </a:rPr>
              <a:t>板上，可以观察红灯、蓝灯和绿灯的闪烁情况，若与右图所示一致，则正确。</a:t>
            </a:r>
            <a:endParaRPr lang="en-US" altLang="zh-CN" sz="2400" b="1" noProof="1">
              <a:solidFill>
                <a:schemeClr val="bg1"/>
              </a:solidFill>
              <a:ea typeface="宋体" panose="02010600030101010101" pitchFamily="2" charset="-122"/>
            </a:endParaRPr>
          </a:p>
        </p:txBody>
      </p:sp>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13</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45059"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图片 8"/>
          <p:cNvPicPr/>
          <p:nvPr/>
        </p:nvPicPr>
        <p:blipFill>
          <a:blip r:embed="rId4"/>
          <a:stretch>
            <a:fillRect/>
          </a:stretch>
        </p:blipFill>
        <p:spPr>
          <a:xfrm>
            <a:off x="1486488" y="1102812"/>
            <a:ext cx="9221356" cy="4962898"/>
          </a:xfrm>
          <a:prstGeom prst="rect">
            <a:avLst/>
          </a:prstGeom>
        </p:spPr>
      </p:pic>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14</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866645" y="960800"/>
            <a:ext cx="4379609"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2.3.4 </a:t>
            </a:r>
            <a:r>
              <a:rPr lang="en-US" altLang="zh-CN" sz="2800" kern="100" noProof="1">
                <a:ea typeface="黑体" panose="02010609060101010101" pitchFamily="49" charset="-122"/>
                <a:cs typeface="Times New Roman" panose="02020603050405020304" pitchFamily="18" charset="0"/>
              </a:rPr>
              <a:t>RT-Thread</a:t>
            </a:r>
            <a:r>
              <a:rPr lang="zh-CN" altLang="en-US" sz="2800" kern="100" noProof="1">
                <a:ea typeface="黑体" panose="02010609060101010101" pitchFamily="49" charset="-122"/>
                <a:cs typeface="Times New Roman" panose="02020603050405020304" pitchFamily="18" charset="0"/>
              </a:rPr>
              <a:t>工程框架</a:t>
            </a:r>
          </a:p>
        </p:txBody>
      </p:sp>
      <p:grpSp>
        <p:nvGrpSpPr>
          <p:cNvPr id="47106"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47108"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表格 1"/>
          <p:cNvGraphicFramePr>
            <a:graphicFrameLocks noGrp="1"/>
          </p:cNvGraphicFramePr>
          <p:nvPr>
            <p:custDataLst>
              <p:tags r:id="rId1"/>
            </p:custDataLst>
            <p:extLst>
              <p:ext uri="{D42A27DB-BD31-4B8C-83A1-F6EECF244321}">
                <p14:modId xmlns:p14="http://schemas.microsoft.com/office/powerpoint/2010/main" val="2051214943"/>
              </p:ext>
            </p:extLst>
          </p:nvPr>
        </p:nvGraphicFramePr>
        <p:xfrm>
          <a:off x="1709316" y="2595563"/>
          <a:ext cx="9253959" cy="3185891"/>
        </p:xfrm>
        <a:graphic>
          <a:graphicData uri="http://schemas.openxmlformats.org/drawingml/2006/table">
            <a:tbl>
              <a:tblPr firstRow="1" firstCol="1" bandRow="1">
                <a:tableStyleId>{5C22544A-7EE6-4342-B048-85BDC9FD1C3A}</a:tableStyleId>
              </a:tblPr>
              <a:tblGrid>
                <a:gridCol w="2865764">
                  <a:extLst>
                    <a:ext uri="{9D8B030D-6E8A-4147-A177-3AD203B41FA5}">
                      <a16:colId xmlns:a16="http://schemas.microsoft.com/office/drawing/2014/main" val="20000"/>
                    </a:ext>
                  </a:extLst>
                </a:gridCol>
                <a:gridCol w="6388195">
                  <a:extLst>
                    <a:ext uri="{9D8B030D-6E8A-4147-A177-3AD203B41FA5}">
                      <a16:colId xmlns:a16="http://schemas.microsoft.com/office/drawing/2014/main" val="20001"/>
                    </a:ext>
                  </a:extLst>
                </a:gridCol>
              </a:tblGrid>
              <a:tr h="2400935">
                <a:tc rowSpan="2">
                  <a:txBody>
                    <a:bodyPr/>
                    <a:lstStyle/>
                    <a:p>
                      <a:pPr indent="26670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endParaRPr>
                    </a:p>
                    <a:p>
                      <a:pPr indent="26670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endParaRPr>
                    </a:p>
                    <a:p>
                      <a:pPr indent="26670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endParaRPr>
                    </a:p>
                    <a:p>
                      <a:pPr indent="26670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endParaRPr>
                    </a:p>
                    <a:p>
                      <a:pPr indent="26670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endParaRPr>
                    </a:p>
                    <a:p>
                      <a:pPr indent="26670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endParaRPr>
                    </a:p>
                    <a:p>
                      <a:pPr marL="0" indent="0" algn="l">
                        <a:lnSpc>
                          <a:spcPts val="1200"/>
                        </a:lnSpc>
                      </a:pPr>
                      <a:r>
                        <a:rPr lang="en-US" sz="1200" kern="100" baseline="0" dirty="0">
                          <a:effectLst/>
                          <a:latin typeface="Times New Roman" panose="02020603050405020304" pitchFamily="18" charset="0"/>
                          <a:ea typeface="宋体" panose="02010600030101010101" pitchFamily="2" charset="-122"/>
                        </a:rPr>
                        <a:t> </a:t>
                      </a:r>
                      <a:endParaRPr lang="zh-CN" sz="1200" kern="100" baseline="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2" marR="685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l">
                        <a:lnSpc>
                          <a:spcPts val="1200"/>
                        </a:lnSpc>
                      </a:pPr>
                      <a:r>
                        <a:rPr lang="zh-CN" altLang="en-US" sz="1800" baseline="0" dirty="0">
                          <a:solidFill>
                            <a:schemeClr val="tx1"/>
                          </a:solidFill>
                          <a:effectLst/>
                          <a:latin typeface="Times New Roman" panose="02020603050405020304" pitchFamily="18" charset="0"/>
                          <a:ea typeface="宋体" panose="02010600030101010101" pitchFamily="2" charset="-122"/>
                        </a:rPr>
                        <a:t>与</a:t>
                      </a:r>
                      <a:r>
                        <a:rPr lang="en-US" altLang="zh-CN" sz="1800" baseline="0" dirty="0">
                          <a:solidFill>
                            <a:schemeClr val="tx1"/>
                          </a:solidFill>
                          <a:effectLst/>
                          <a:latin typeface="Times New Roman" panose="02020603050405020304" pitchFamily="18" charset="0"/>
                          <a:ea typeface="宋体" panose="02010600030101010101" pitchFamily="2" charset="-122"/>
                        </a:rPr>
                        <a:t>NOS</a:t>
                      </a:r>
                      <a:r>
                        <a:rPr lang="zh-CN" altLang="en-US" sz="1800" baseline="0" dirty="0">
                          <a:solidFill>
                            <a:schemeClr val="tx1"/>
                          </a:solidFill>
                          <a:effectLst/>
                          <a:latin typeface="Times New Roman" panose="02020603050405020304" pitchFamily="18" charset="0"/>
                          <a:ea typeface="宋体" panose="02010600030101010101" pitchFamily="2" charset="-122"/>
                        </a:rPr>
                        <a:t>工程框架一致</a:t>
                      </a:r>
                      <a:endParaRPr lang="zh-CN" altLang="en-US" sz="1800" kern="100" baseline="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2" marR="685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00193">
                <a:tc vMerge="1">
                  <a:txBody>
                    <a:bodyPr/>
                    <a:lstStyle/>
                    <a:p>
                      <a:endParaRPr lang="zh-CN"/>
                    </a:p>
                  </a:txBody>
                  <a:tcPr>
                    <a:lnT w="12700" cap="flat" cmpd="sng" algn="ctr">
                      <a:solidFill>
                        <a:schemeClr val="tx1"/>
                      </a:solidFill>
                      <a:prstDash val="solid"/>
                      <a:round/>
                      <a:headEnd type="none" w="med" len="med"/>
                      <a:tailEnd type="none" w="med" len="med"/>
                    </a:lnT>
                  </a:tcPr>
                </a:tc>
                <a:tc>
                  <a:txBody>
                    <a:bodyPr/>
                    <a:lstStyle/>
                    <a:p>
                      <a:pPr marL="0" indent="0" algn="l">
                        <a:lnSpc>
                          <a:spcPts val="1200"/>
                        </a:lnSpc>
                      </a:pPr>
                      <a:r>
                        <a:rPr lang="en-US" altLang="zh-CN" sz="2000" kern="100" baseline="0" dirty="0">
                          <a:effectLst/>
                          <a:latin typeface="Times New Roman" panose="02020603050405020304" pitchFamily="18" charset="0"/>
                          <a:ea typeface="宋体" panose="02010600030101010101" pitchFamily="2" charset="-122"/>
                          <a:cs typeface="Times New Roman" panose="02020603050405020304" pitchFamily="18" charset="0"/>
                        </a:rPr>
                        <a:t>07_AppPrg</a:t>
                      </a:r>
                      <a:r>
                        <a:rPr lang="zh-CN" altLang="en-US" sz="2000" kern="100" baseline="0" dirty="0">
                          <a:effectLst/>
                          <a:latin typeface="Times New Roman" panose="02020603050405020304" pitchFamily="18" charset="0"/>
                          <a:ea typeface="宋体" panose="02010600030101010101" pitchFamily="2" charset="-122"/>
                          <a:cs typeface="Times New Roman" panose="02020603050405020304" pitchFamily="18" charset="0"/>
                        </a:rPr>
                        <a:t>文件夹：操作系统应用程序主要在此处编程</a:t>
                      </a:r>
                      <a:endParaRPr lang="zh-CN" sz="2000" kern="100" baseline="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2" marR="685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4763">
                <a:tc gridSpan="2">
                  <a:txBody>
                    <a:bodyPr/>
                    <a:lstStyle/>
                    <a:p>
                      <a:pPr indent="306070" algn="ctr">
                        <a:spcBef>
                          <a:spcPts val="175"/>
                        </a:spcBef>
                        <a:spcAft>
                          <a:spcPts val="175"/>
                        </a:spcAft>
                        <a:tabLst>
                          <a:tab pos="4024630" algn="ctr"/>
                        </a:tabLst>
                      </a:pPr>
                      <a:r>
                        <a:rPr lang="en-US" altLang="zh-CN" sz="1200" kern="100" baseline="0" dirty="0">
                          <a:solidFill>
                            <a:schemeClr val="tx1"/>
                          </a:solidFill>
                          <a:effectLst/>
                          <a:latin typeface="Times New Roman" panose="02020603050405020304" pitchFamily="18" charset="0"/>
                          <a:ea typeface="宋体" panose="02010600030101010101" pitchFamily="2" charset="-122"/>
                        </a:rPr>
                        <a:t>RT-Thread</a:t>
                      </a:r>
                      <a:r>
                        <a:rPr lang="zh-CN" altLang="en-US" sz="1200" kern="100" baseline="0" dirty="0">
                          <a:solidFill>
                            <a:schemeClr val="tx1"/>
                          </a:solidFill>
                          <a:effectLst/>
                          <a:latin typeface="Times New Roman" panose="02020603050405020304" pitchFamily="18" charset="0"/>
                          <a:ea typeface="宋体" panose="02010600030101010101" pitchFamily="2" charset="-122"/>
                        </a:rPr>
                        <a:t>工程框架树型模板</a:t>
                      </a:r>
                      <a:endParaRPr lang="zh-CN" sz="12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2" marR="6858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p>
                  </a:txBody>
                  <a:tcPr/>
                </a:tc>
                <a:extLst>
                  <a:ext uri="{0D108BD9-81ED-4DB2-BD59-A6C34878D82A}">
                    <a16:rowId xmlns:a16="http://schemas.microsoft.com/office/drawing/2014/main" val="10002"/>
                  </a:ext>
                </a:extLst>
              </a:tr>
            </a:tbl>
          </a:graphicData>
        </a:graphic>
      </p:graphicFrame>
      <p:pic>
        <p:nvPicPr>
          <p:cNvPr id="47122" name="图片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7416" y="2724150"/>
            <a:ext cx="2555875"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圆角矩形 10"/>
          <p:cNvSpPr/>
          <p:nvPr/>
        </p:nvSpPr>
        <p:spPr bwMode="auto">
          <a:xfrm>
            <a:off x="1047751" y="1753826"/>
            <a:ext cx="10182224"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20090" algn="just" eaLnBrk="1" fontAlgn="auto" latinLnBrk="0" hangingPunct="1">
              <a:spcAft>
                <a:spcPts val="0"/>
              </a:spcAft>
            </a:pPr>
            <a:r>
              <a:rPr lang="en-US" altLang="zh-CN" sz="2800" noProof="1">
                <a:solidFill>
                  <a:srgbClr val="FFFF00"/>
                </a:solidFill>
                <a:ea typeface="黑体" panose="02010609060101010101" pitchFamily="49" charset="-122"/>
              </a:rPr>
              <a:t>1</a:t>
            </a:r>
            <a:r>
              <a:rPr lang="zh-CN" altLang="en-US" sz="2800" noProof="1">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RT-Thread</a:t>
            </a:r>
            <a:r>
              <a:rPr lang="zh-CN" altLang="en-US" sz="2800" noProof="1">
                <a:solidFill>
                  <a:srgbClr val="FFFF00"/>
                </a:solidFill>
                <a:ea typeface="黑体" panose="02010609060101010101" pitchFamily="49" charset="-122"/>
              </a:rPr>
              <a:t>工程框架的树形</a:t>
            </a:r>
            <a:r>
              <a:rPr lang="zh-CN" altLang="en-US" sz="2800" noProof="1" smtClean="0">
                <a:solidFill>
                  <a:srgbClr val="FFFF00"/>
                </a:solidFill>
                <a:ea typeface="黑体" panose="02010609060101010101" pitchFamily="49" charset="-122"/>
              </a:rPr>
              <a:t>结构</a:t>
            </a: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smtClean="0">
              <a:solidFill>
                <a:srgbClr val="FFFF00"/>
              </a:solidFill>
              <a:ea typeface="黑体" panose="02010609060101010101" pitchFamily="49" charset="-122"/>
            </a:endParaRPr>
          </a:p>
          <a:p>
            <a:pPr indent="720090" algn="just" eaLnBrk="1" fontAlgn="auto" latinLnBrk="0" hangingPunct="1">
              <a:spcAft>
                <a:spcPts val="0"/>
              </a:spcAft>
            </a:pPr>
            <a:endParaRPr lang="en-US" altLang="zh-CN" sz="2800" noProof="1">
              <a:solidFill>
                <a:srgbClr val="FFFF00"/>
              </a:solidFill>
              <a:ea typeface="黑体" panose="02010609060101010101" pitchFamily="49" charset="-122"/>
            </a:endParaRPr>
          </a:p>
          <a:p>
            <a:pPr indent="720090" algn="just" eaLnBrk="1" fontAlgn="auto" latinLnBrk="0" hangingPunct="1">
              <a:spcAft>
                <a:spcPts val="0"/>
              </a:spcAft>
            </a:pPr>
            <a:endParaRPr lang="zh-CN" altLang="en-US" sz="2800" noProof="1">
              <a:solidFill>
                <a:srgbClr val="FFFF00"/>
              </a:solidFill>
              <a:ea typeface="黑体" panose="02010609060101010101" pitchFamily="49" charset="-122"/>
            </a:endParaRPr>
          </a:p>
        </p:txBody>
      </p:sp>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15</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49155"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573405" y="1217930"/>
            <a:ext cx="11083925" cy="48534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zh-CN" altLang="en-US" sz="2800" b="1" noProof="1">
                <a:solidFill>
                  <a:schemeClr val="bg1"/>
                </a:solidFill>
                <a:ea typeface="宋体" panose="02010600030101010101" pitchFamily="2" charset="-122"/>
              </a:rPr>
              <a:t>本工程框架是在</a:t>
            </a:r>
            <a:r>
              <a:rPr lang="en-US" altLang="zh-CN" sz="2800" b="1" noProof="1">
                <a:solidFill>
                  <a:schemeClr val="bg1"/>
                </a:solidFill>
                <a:ea typeface="宋体" panose="02010600030101010101" pitchFamily="2" charset="-122"/>
              </a:rPr>
              <a:t>NOS</a:t>
            </a:r>
            <a:r>
              <a:rPr lang="zh-CN" altLang="en-US" sz="2800" b="1" noProof="1">
                <a:solidFill>
                  <a:schemeClr val="bg1"/>
                </a:solidFill>
                <a:ea typeface="宋体" panose="02010600030101010101" pitchFamily="2" charset="-122"/>
              </a:rPr>
              <a:t>工程框架的基础上修改了两个文件夹：“</a:t>
            </a:r>
            <a:r>
              <a:rPr lang="en-US" altLang="zh-CN" sz="2800" b="1" noProof="1">
                <a:solidFill>
                  <a:schemeClr val="bg1"/>
                </a:solidFill>
                <a:ea typeface="宋体" panose="02010600030101010101" pitchFamily="2" charset="-122"/>
              </a:rPr>
              <a:t>05_UserBoard”</a:t>
            </a:r>
            <a:r>
              <a:rPr lang="zh-CN" altLang="en-US" sz="2800" b="1" noProof="1">
                <a:solidFill>
                  <a:schemeClr val="bg1"/>
                </a:solidFill>
                <a:ea typeface="宋体" panose="02010600030101010101" pitchFamily="2" charset="-122"/>
              </a:rPr>
              <a:t>、“</a:t>
            </a:r>
            <a:r>
              <a:rPr lang="en-US" altLang="zh-CN" sz="2800" b="1" noProof="1">
                <a:solidFill>
                  <a:schemeClr val="bg1"/>
                </a:solidFill>
                <a:ea typeface="宋体" panose="02010600030101010101" pitchFamily="2" charset="-122"/>
              </a:rPr>
              <a:t>07_AppPrg”</a:t>
            </a:r>
            <a:r>
              <a:rPr lang="zh-CN" altLang="en-US" sz="2800" b="1" noProof="1">
                <a:solidFill>
                  <a:schemeClr val="bg1"/>
                </a:solidFill>
                <a:ea typeface="宋体" panose="02010600030101010101" pitchFamily="2" charset="-122"/>
              </a:rPr>
              <a:t>，补充说明如下：</a:t>
            </a:r>
            <a:endParaRPr lang="en-US" altLang="zh-CN"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a:solidFill>
                  <a:srgbClr val="FFFF00"/>
                </a:solidFill>
                <a:ea typeface="宋体" panose="02010600030101010101" pitchFamily="2" charset="-122"/>
              </a:rPr>
              <a:t>05_UserBoard</a:t>
            </a:r>
            <a:r>
              <a:rPr lang="zh-CN" altLang="en-US" sz="2800" b="1" noProof="1">
                <a:solidFill>
                  <a:srgbClr val="FFFF00"/>
                </a:solidFill>
                <a:ea typeface="宋体" panose="02010600030101010101" pitchFamily="2" charset="-122"/>
              </a:rPr>
              <a:t>文件夹</a:t>
            </a:r>
            <a:r>
              <a:rPr lang="zh-CN" altLang="en-US" sz="2800" b="1" noProof="1">
                <a:solidFill>
                  <a:schemeClr val="bg1"/>
                </a:solidFill>
                <a:ea typeface="宋体" panose="02010600030101010101" pitchFamily="2" charset="-122"/>
              </a:rPr>
              <a:t>：增加了</a:t>
            </a:r>
            <a:r>
              <a:rPr lang="en-US" altLang="zh-CN" sz="2800" b="1" noProof="1">
                <a:solidFill>
                  <a:schemeClr val="bg1"/>
                </a:solidFill>
                <a:ea typeface="宋体" panose="02010600030101010101" pitchFamily="2" charset="-122"/>
              </a:rPr>
              <a:t>Os_Self_API.h</a:t>
            </a:r>
            <a:r>
              <a:rPr lang="zh-CN" altLang="en-US" sz="2800" b="1" noProof="1">
                <a:solidFill>
                  <a:schemeClr val="bg1"/>
                </a:solidFill>
                <a:ea typeface="宋体" panose="02010600030101010101" pitchFamily="2" charset="-122"/>
              </a:rPr>
              <a:t>、</a:t>
            </a:r>
            <a:r>
              <a:rPr lang="en-US" altLang="zh-CN" sz="2800" b="1" noProof="1">
                <a:solidFill>
                  <a:schemeClr val="bg1"/>
                </a:solidFill>
                <a:ea typeface="宋体" panose="02010600030101010101" pitchFamily="2" charset="-122"/>
              </a:rPr>
              <a:t>OS_United_API.h</a:t>
            </a:r>
            <a:r>
              <a:rPr lang="zh-CN" altLang="en-US" sz="2800" b="1" noProof="1">
                <a:solidFill>
                  <a:schemeClr val="bg1"/>
                </a:solidFill>
                <a:ea typeface="宋体" panose="02010600030101010101" pitchFamily="2" charset="-122"/>
              </a:rPr>
              <a:t>两个头文件。</a:t>
            </a:r>
            <a:r>
              <a:rPr lang="en-US" altLang="zh-CN" sz="2800" b="1" noProof="1">
                <a:solidFill>
                  <a:schemeClr val="bg1"/>
                </a:solidFill>
                <a:ea typeface="宋体" panose="02010600030101010101" pitchFamily="2" charset="-122"/>
              </a:rPr>
              <a:t>Os_Self_API.h </a:t>
            </a:r>
            <a:r>
              <a:rPr lang="zh-CN" altLang="en-US" sz="2800" b="1" noProof="1">
                <a:solidFill>
                  <a:schemeClr val="bg1"/>
                </a:solidFill>
                <a:ea typeface="宋体" panose="02010600030101010101" pitchFamily="2" charset="-122"/>
              </a:rPr>
              <a:t>给出了</a:t>
            </a:r>
            <a:r>
              <a:rPr lang="en-US" altLang="zh-CN" sz="2800" b="1" noProof="1">
                <a:solidFill>
                  <a:schemeClr val="bg1"/>
                </a:solidFill>
                <a:ea typeface="宋体" panose="02010600030101010101" pitchFamily="2" charset="-122"/>
              </a:rPr>
              <a:t>RT-Thread</a:t>
            </a:r>
            <a:r>
              <a:rPr lang="zh-CN" altLang="en-US" sz="2800" b="1" noProof="1">
                <a:solidFill>
                  <a:schemeClr val="bg1"/>
                </a:solidFill>
                <a:ea typeface="宋体" panose="02010600030101010101" pitchFamily="2" charset="-122"/>
              </a:rPr>
              <a:t>对外接口函数</a:t>
            </a:r>
            <a:r>
              <a:rPr lang="en-US" altLang="zh-CN" sz="2800" b="1" noProof="1">
                <a:solidFill>
                  <a:schemeClr val="bg1"/>
                </a:solidFill>
                <a:ea typeface="宋体" panose="02010600030101010101" pitchFamily="2" charset="-122"/>
              </a:rPr>
              <a:t>API</a:t>
            </a:r>
            <a:r>
              <a:rPr lang="zh-CN" altLang="en-US" sz="2800" b="1" noProof="1">
                <a:solidFill>
                  <a:schemeClr val="bg1"/>
                </a:solidFill>
                <a:ea typeface="宋体" panose="02010600030101010101" pitchFamily="2" charset="-122"/>
              </a:rPr>
              <a:t>，如事件、消息队列、信号量、互斥量等有关函数，实际函数代码驻留于</a:t>
            </a:r>
            <a:r>
              <a:rPr lang="en-US" altLang="zh-CN" sz="2800" b="1" noProof="1">
                <a:solidFill>
                  <a:schemeClr val="bg1"/>
                </a:solidFill>
                <a:ea typeface="宋体" panose="02010600030101010101" pitchFamily="2" charset="-122"/>
              </a:rPr>
              <a:t>BIOS</a:t>
            </a:r>
            <a:r>
              <a:rPr lang="zh-CN" altLang="en-US" sz="2800" b="1" noProof="1">
                <a:solidFill>
                  <a:schemeClr val="bg1"/>
                </a:solidFill>
                <a:ea typeface="宋体" panose="02010600030101010101" pitchFamily="2" charset="-122"/>
              </a:rPr>
              <a:t>中。</a:t>
            </a:r>
            <a:r>
              <a:rPr lang="en-US" altLang="zh-CN" sz="2800" b="1" noProof="1">
                <a:solidFill>
                  <a:schemeClr val="bg1"/>
                </a:solidFill>
                <a:ea typeface="宋体" panose="02010600030101010101" pitchFamily="2" charset="-122"/>
              </a:rPr>
              <a:t>Os_United_API.h </a:t>
            </a:r>
            <a:r>
              <a:rPr lang="zh-CN" altLang="en-US" sz="2800" b="1" noProof="1">
                <a:solidFill>
                  <a:schemeClr val="bg1"/>
                </a:solidFill>
                <a:ea typeface="宋体" panose="02010600030101010101" pitchFamily="2" charset="-122"/>
              </a:rPr>
              <a:t>给出了</a:t>
            </a:r>
            <a:r>
              <a:rPr lang="en-US" altLang="zh-CN" sz="2800" b="1" noProof="1">
                <a:solidFill>
                  <a:schemeClr val="bg1"/>
                </a:solidFill>
                <a:ea typeface="宋体" panose="02010600030101010101" pitchFamily="2" charset="-122"/>
              </a:rPr>
              <a:t>RTOS</a:t>
            </a:r>
            <a:r>
              <a:rPr lang="zh-CN" altLang="en-US" sz="2800" b="1" noProof="1">
                <a:solidFill>
                  <a:schemeClr val="bg1"/>
                </a:solidFill>
                <a:ea typeface="宋体" panose="02010600030101010101" pitchFamily="2" charset="-122"/>
              </a:rPr>
              <a:t>的统一对外接口</a:t>
            </a:r>
            <a:r>
              <a:rPr lang="en-US" altLang="zh-CN" sz="2800" b="1" noProof="1">
                <a:solidFill>
                  <a:schemeClr val="bg1"/>
                </a:solidFill>
                <a:ea typeface="宋体" panose="02010600030101010101" pitchFamily="2" charset="-122"/>
              </a:rPr>
              <a:t>API</a:t>
            </a:r>
            <a:r>
              <a:rPr lang="zh-CN" altLang="en-US" sz="2800" b="1" noProof="1">
                <a:solidFill>
                  <a:schemeClr val="bg1"/>
                </a:solidFill>
                <a:ea typeface="宋体" panose="02010600030101010101" pitchFamily="2" charset="-122"/>
              </a:rPr>
              <a:t>，目的是实现不同的</a:t>
            </a:r>
            <a:r>
              <a:rPr lang="en-US" altLang="zh-CN" sz="2800" b="1" noProof="1">
                <a:solidFill>
                  <a:schemeClr val="bg1"/>
                </a:solidFill>
                <a:ea typeface="宋体" panose="02010600030101010101" pitchFamily="2" charset="-122"/>
              </a:rPr>
              <a:t>RTOS</a:t>
            </a:r>
            <a:r>
              <a:rPr lang="zh-CN" altLang="en-US" sz="2800" b="1" noProof="1">
                <a:solidFill>
                  <a:schemeClr val="bg1"/>
                </a:solidFill>
                <a:ea typeface="宋体" panose="02010600030101010101" pitchFamily="2" charset="-122"/>
              </a:rPr>
              <a:t>应用程序可移植。</a:t>
            </a:r>
            <a:endParaRPr lang="en-US" altLang="zh-CN"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a:solidFill>
                  <a:srgbClr val="FFFF00"/>
                </a:solidFill>
                <a:ea typeface="宋体" panose="02010600030101010101" pitchFamily="2" charset="-122"/>
              </a:rPr>
              <a:t>07_AppPrg</a:t>
            </a:r>
            <a:r>
              <a:rPr lang="zh-CN" altLang="en-US" sz="2800" b="1" noProof="1">
                <a:solidFill>
                  <a:srgbClr val="FFFF00"/>
                </a:solidFill>
                <a:ea typeface="宋体" panose="02010600030101010101" pitchFamily="2" charset="-122"/>
              </a:rPr>
              <a:t>文件夹</a:t>
            </a:r>
            <a:r>
              <a:rPr lang="zh-CN" altLang="en-US" sz="2800" b="1" noProof="1">
                <a:solidFill>
                  <a:schemeClr val="bg1"/>
                </a:solidFill>
                <a:ea typeface="宋体" panose="02010600030101010101" pitchFamily="2" charset="-122"/>
              </a:rPr>
              <a:t>：是用户自定义线程的函数体文件，其中</a:t>
            </a:r>
            <a:r>
              <a:rPr lang="en-US" altLang="zh-CN" sz="2800" b="1" noProof="1">
                <a:solidFill>
                  <a:schemeClr val="bg1"/>
                </a:solidFill>
                <a:ea typeface="宋体" panose="02010600030101010101" pitchFamily="2" charset="-122"/>
              </a:rPr>
              <a:t>threadauto_appinit.c</a:t>
            </a:r>
            <a:r>
              <a:rPr lang="zh-CN" altLang="en-US" sz="2800" b="1" noProof="1">
                <a:solidFill>
                  <a:schemeClr val="bg1"/>
                </a:solidFill>
                <a:ea typeface="宋体" panose="02010600030101010101" pitchFamily="2" charset="-122"/>
              </a:rPr>
              <a:t>是主线程文件，其他前缀名带</a:t>
            </a:r>
            <a:r>
              <a:rPr lang="en-US" altLang="zh-CN" sz="2800" b="1" noProof="1">
                <a:solidFill>
                  <a:schemeClr val="bg1"/>
                </a:solidFill>
                <a:ea typeface="宋体" panose="02010600030101010101" pitchFamily="2" charset="-122"/>
              </a:rPr>
              <a:t>thread</a:t>
            </a:r>
            <a:r>
              <a:rPr lang="zh-CN" altLang="en-US" sz="2800" b="1" noProof="1">
                <a:solidFill>
                  <a:schemeClr val="bg1"/>
                </a:solidFill>
                <a:ea typeface="宋体" panose="02010600030101010101" pitchFamily="2" charset="-122"/>
              </a:rPr>
              <a:t>的都是用户线程文件。</a:t>
            </a: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16</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51203"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771525" y="1256852"/>
            <a:ext cx="10858499"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20090" algn="just" fontAlgn="auto">
              <a:spcAft>
                <a:spcPts val="0"/>
              </a:spcAft>
            </a:pPr>
            <a:r>
              <a:rPr lang="en-US" altLang="zh-CN" sz="2800" noProof="1">
                <a:solidFill>
                  <a:srgbClr val="FFFF00"/>
                </a:solidFill>
                <a:ea typeface="黑体" panose="02010609060101010101" pitchFamily="49" charset="-122"/>
              </a:rPr>
              <a:t>2</a:t>
            </a:r>
            <a:r>
              <a:rPr lang="zh-CN" altLang="en-US" sz="2800" noProof="1">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RT-Thread</a:t>
            </a:r>
            <a:r>
              <a:rPr lang="zh-CN" altLang="en-US" sz="2800" noProof="1">
                <a:solidFill>
                  <a:srgbClr val="FFFF00"/>
                </a:solidFill>
                <a:ea typeface="黑体" panose="02010609060101010101" pitchFamily="49" charset="-122"/>
              </a:rPr>
              <a:t>的启动</a:t>
            </a:r>
            <a:endParaRPr lang="en-US" altLang="zh-CN" sz="2800" noProof="1">
              <a:solidFill>
                <a:srgbClr val="FFFF00"/>
              </a:solidFill>
              <a:ea typeface="黑体" panose="02010609060101010101" pitchFamily="49" charset="-122"/>
            </a:endParaRPr>
          </a:p>
          <a:p>
            <a:pPr indent="720090" algn="just" fontAlgn="auto">
              <a:spcAft>
                <a:spcPts val="0"/>
              </a:spcAft>
            </a:pPr>
            <a:r>
              <a:rPr lang="zh-CN" altLang="en-US" sz="2800" b="1" noProof="1">
                <a:solidFill>
                  <a:schemeClr val="bg1"/>
                </a:solidFill>
                <a:uFillTx/>
                <a:ea typeface="宋体" panose="02010600030101010101" pitchFamily="2" charset="-122"/>
              </a:rPr>
              <a:t>在该样例</a:t>
            </a:r>
            <a:r>
              <a:rPr lang="zh-CN" altLang="en-US" sz="2800" b="1" noProof="1" smtClean="0">
                <a:solidFill>
                  <a:schemeClr val="bg1"/>
                </a:solidFill>
                <a:uFillTx/>
                <a:ea typeface="宋体" panose="02010600030101010101" pitchFamily="2" charset="-122"/>
              </a:rPr>
              <a:t>工程</a:t>
            </a:r>
            <a:r>
              <a:rPr lang="zh-CN" altLang="en-US" sz="2800" b="1" noProof="1" smtClean="0">
                <a:solidFill>
                  <a:schemeClr val="bg1"/>
                </a:solidFill>
                <a:ea typeface="宋体" panose="02010600030101010101" pitchFamily="2" charset="-122"/>
              </a:rPr>
              <a:t>（</a:t>
            </a:r>
            <a:r>
              <a:rPr lang="en-US" altLang="zh-CN" sz="2800" b="1" noProof="1">
                <a:solidFill>
                  <a:schemeClr val="bg1"/>
                </a:solidFill>
                <a:ea typeface="宋体" panose="02010600030101010101" pitchFamily="2" charset="-122"/>
              </a:rPr>
              <a:t>.. \</a:t>
            </a:r>
            <a:r>
              <a:rPr lang="en-US" altLang="zh-CN" sz="2800" b="1" noProof="1" smtClean="0">
                <a:solidFill>
                  <a:schemeClr val="bg1"/>
                </a:solidFill>
                <a:ea typeface="宋体" panose="02010600030101010101" pitchFamily="2" charset="-122"/>
              </a:rPr>
              <a:t>CH02-First-Example\RT-Thread</a:t>
            </a:r>
            <a:r>
              <a:rPr lang="zh-CN" altLang="en-US" sz="2800" b="1" noProof="1" smtClean="0">
                <a:solidFill>
                  <a:schemeClr val="bg1"/>
                </a:solidFill>
                <a:ea typeface="宋体" panose="02010600030101010101" pitchFamily="2" charset="-122"/>
              </a:rPr>
              <a:t>）</a:t>
            </a:r>
            <a:r>
              <a:rPr lang="zh-CN" altLang="en-US" sz="2800" b="1" noProof="1" smtClean="0">
                <a:solidFill>
                  <a:schemeClr val="bg1"/>
                </a:solidFill>
                <a:uFillTx/>
                <a:ea typeface="宋体" panose="02010600030101010101" pitchFamily="2" charset="-122"/>
              </a:rPr>
              <a:t>中</a:t>
            </a:r>
            <a:r>
              <a:rPr lang="zh-CN" altLang="en-US" sz="2800" b="1" noProof="1">
                <a:solidFill>
                  <a:schemeClr val="bg1"/>
                </a:solidFill>
                <a:uFillTx/>
                <a:ea typeface="宋体" panose="02010600030101010101" pitchFamily="2" charset="-122"/>
              </a:rPr>
              <a:t>，先后共创建了</a:t>
            </a:r>
            <a:r>
              <a:rPr lang="en-US" altLang="zh-CN" sz="2800" b="1" noProof="1">
                <a:solidFill>
                  <a:schemeClr val="bg1"/>
                </a:solidFill>
                <a:uFillTx/>
                <a:ea typeface="宋体" panose="02010600030101010101" pitchFamily="2" charset="-122"/>
              </a:rPr>
              <a:t>5</a:t>
            </a:r>
            <a:r>
              <a:rPr lang="zh-CN" altLang="en-US" sz="2800" b="1" noProof="1">
                <a:solidFill>
                  <a:schemeClr val="bg1"/>
                </a:solidFill>
                <a:uFillTx/>
                <a:ea typeface="宋体" panose="02010600030101010101" pitchFamily="2" charset="-122"/>
              </a:rPr>
              <a:t>个线程，如下表所示</a:t>
            </a:r>
            <a:r>
              <a:rPr lang="zh-CN" altLang="en-US" sz="2800" b="1" noProof="1" smtClean="0">
                <a:solidFill>
                  <a:schemeClr val="bg1"/>
                </a:solidFill>
                <a:uFillTx/>
                <a:ea typeface="宋体" panose="02010600030101010101" pitchFamily="2" charset="-122"/>
              </a:rPr>
              <a:t>：</a:t>
            </a:r>
            <a:endParaRPr lang="en-US" altLang="zh-CN" sz="2800" b="1" noProof="1">
              <a:solidFill>
                <a:schemeClr val="bg1"/>
              </a:solidFill>
              <a:ea typeface="宋体" panose="02010600030101010101" pitchFamily="2" charset="-122"/>
            </a:endParaRPr>
          </a:p>
          <a:p>
            <a:pPr indent="720090" algn="just" fontAlgn="auto">
              <a:spcAft>
                <a:spcPts val="0"/>
              </a:spcAft>
            </a:pPr>
            <a:endParaRPr lang="en-US" altLang="zh-CN" sz="2800" b="1" noProof="1" smtClean="0">
              <a:solidFill>
                <a:schemeClr val="bg1"/>
              </a:solidFill>
              <a:uFillTx/>
              <a:ea typeface="宋体" panose="02010600030101010101" pitchFamily="2" charset="-122"/>
            </a:endParaRPr>
          </a:p>
          <a:p>
            <a:pPr indent="720090" algn="just" fontAlgn="auto">
              <a:spcAft>
                <a:spcPts val="0"/>
              </a:spcAft>
            </a:pPr>
            <a:endParaRPr lang="en-US" altLang="zh-CN" sz="2800" b="1" noProof="1">
              <a:solidFill>
                <a:schemeClr val="bg1"/>
              </a:solidFill>
              <a:ea typeface="宋体" panose="02010600030101010101" pitchFamily="2" charset="-122"/>
            </a:endParaRPr>
          </a:p>
          <a:p>
            <a:pPr indent="720090" algn="just" fontAlgn="auto">
              <a:spcAft>
                <a:spcPts val="0"/>
              </a:spcAft>
            </a:pPr>
            <a:endParaRPr lang="en-US" altLang="zh-CN" sz="2800" b="1" noProof="1" smtClean="0">
              <a:solidFill>
                <a:schemeClr val="bg1"/>
              </a:solidFill>
              <a:uFillTx/>
              <a:ea typeface="宋体" panose="02010600030101010101" pitchFamily="2" charset="-122"/>
            </a:endParaRPr>
          </a:p>
          <a:p>
            <a:pPr indent="720090" algn="just" fontAlgn="auto">
              <a:spcAft>
                <a:spcPts val="0"/>
              </a:spcAft>
            </a:pPr>
            <a:endParaRPr lang="en-US" altLang="zh-CN" sz="2800" b="1" noProof="1">
              <a:solidFill>
                <a:schemeClr val="bg1"/>
              </a:solidFill>
              <a:ea typeface="宋体" panose="02010600030101010101" pitchFamily="2" charset="-122"/>
            </a:endParaRPr>
          </a:p>
          <a:p>
            <a:pPr indent="720090" algn="just" fontAlgn="auto">
              <a:spcAft>
                <a:spcPts val="0"/>
              </a:spcAft>
            </a:pPr>
            <a:endParaRPr lang="en-US" altLang="zh-CN" sz="2800" b="1" noProof="1" smtClean="0">
              <a:solidFill>
                <a:schemeClr val="bg1"/>
              </a:solidFill>
              <a:uFillTx/>
              <a:ea typeface="宋体" panose="02010600030101010101" pitchFamily="2" charset="-122"/>
            </a:endParaRPr>
          </a:p>
          <a:p>
            <a:pPr indent="720090" algn="just" fontAlgn="auto">
              <a:spcAft>
                <a:spcPts val="0"/>
              </a:spcAft>
            </a:pPr>
            <a:endParaRPr lang="zh-CN" altLang="en-US" sz="2800" b="1" noProof="1">
              <a:solidFill>
                <a:schemeClr val="bg1"/>
              </a:solidFill>
              <a:uFillTx/>
              <a:ea typeface="宋体" panose="02010600030101010101" pitchFamily="2" charset="-122"/>
            </a:endParaRPr>
          </a:p>
        </p:txBody>
      </p:sp>
      <p:pic>
        <p:nvPicPr>
          <p:cNvPr id="5" name="图片 4"/>
          <p:cNvPicPr>
            <a:picLocks noChangeAspect="1"/>
          </p:cNvPicPr>
          <p:nvPr/>
        </p:nvPicPr>
        <p:blipFill>
          <a:blip r:embed="rId4"/>
          <a:stretch>
            <a:fillRect/>
          </a:stretch>
        </p:blipFill>
        <p:spPr>
          <a:xfrm>
            <a:off x="1189957" y="2907721"/>
            <a:ext cx="9646920" cy="2312981"/>
          </a:xfrm>
          <a:prstGeom prst="rect">
            <a:avLst/>
          </a:prstGeom>
        </p:spPr>
      </p:pic>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17</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组合 9"/>
          <p:cNvGrpSpPr/>
          <p:nvPr/>
        </p:nvGrpSpPr>
        <p:grpSpPr bwMode="auto">
          <a:xfrm>
            <a:off x="72286" y="48578"/>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53251"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902009" y="1395706"/>
            <a:ext cx="10721303"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eaLnBrk="1" fontAlgn="auto" latinLnBrk="0" hangingPunct="1">
              <a:spcAft>
                <a:spcPts val="0"/>
              </a:spcAft>
              <a:extLst>
                <a:ext uri="{35155182-B16C-46BC-9424-99874614C6A1}">
                  <wpsdc:indentchars xmlns="" xmlns:wpsdc="http://www.wps.cn/officeDocument/2017/drawingmlCustomData" val="200" checksum="3773799597"/>
                </a:ext>
              </a:extLst>
            </a:pPr>
            <a:r>
              <a:rPr lang="en-US" altLang="zh-CN" sz="2800" noProof="1">
                <a:solidFill>
                  <a:srgbClr val="FFFF00"/>
                </a:solidFill>
                <a:ea typeface="黑体" panose="02010609060101010101" pitchFamily="49" charset="-122"/>
              </a:rPr>
              <a:t>3</a:t>
            </a:r>
            <a:r>
              <a:rPr lang="zh-CN" altLang="en-US" sz="2800" noProof="1">
                <a:solidFill>
                  <a:srgbClr val="FFFF00"/>
                </a:solidFill>
                <a:ea typeface="黑体" panose="02010609060101010101" pitchFamily="49" charset="-122"/>
              </a:rPr>
              <a:t>．主线程的执行</a:t>
            </a:r>
            <a:r>
              <a:rPr lang="zh-CN" altLang="en-US" sz="2800" noProof="1" smtClean="0">
                <a:solidFill>
                  <a:srgbClr val="FFFF00"/>
                </a:solidFill>
                <a:ea typeface="黑体" panose="02010609060101010101" pitchFamily="49" charset="-122"/>
              </a:rPr>
              <a:t>过程</a:t>
            </a:r>
            <a:endParaRPr lang="en-US" altLang="zh-CN" sz="2800" noProof="1" smtClean="0">
              <a:solidFill>
                <a:srgbClr val="FFFF00"/>
              </a:solidFill>
              <a:ea typeface="黑体" panose="02010609060101010101" pitchFamily="49" charset="-122"/>
            </a:endParaRPr>
          </a:p>
          <a:p>
            <a:pPr indent="711200" algn="just" eaLnBrk="1" fontAlgn="auto" latinLnBrk="0" hangingPunct="1">
              <a:spcAft>
                <a:spcPts val="0"/>
              </a:spcAft>
              <a:extLst>
                <a:ext uri="{35155182-B16C-46BC-9424-99874614C6A1}">
                  <wpsdc:indentchars xmlns="" xmlns:wpsdc="http://www.wps.cn/officeDocument/2017/drawingmlCustomData" val="200" checksum="3773799597"/>
                </a:ext>
              </a:extLst>
            </a:pPr>
            <a:r>
              <a:rPr lang="zh-CN" altLang="en-US" sz="2800" noProof="1" smtClean="0">
                <a:solidFill>
                  <a:srgbClr val="FFFF00"/>
                </a:solidFill>
                <a:latin typeface="+mn-lt"/>
                <a:ea typeface="黑体" panose="02010609060101010101" pitchFamily="49" charset="-122"/>
              </a:rPr>
              <a:t>（</a:t>
            </a:r>
            <a:r>
              <a:rPr lang="en-US" altLang="zh-CN" sz="2800" noProof="1" smtClean="0">
                <a:solidFill>
                  <a:srgbClr val="FFFF00"/>
                </a:solidFill>
                <a:latin typeface="+mn-lt"/>
                <a:ea typeface="黑体" panose="02010609060101010101" pitchFamily="49" charset="-122"/>
              </a:rPr>
              <a:t>1</a:t>
            </a:r>
            <a:r>
              <a:rPr lang="zh-CN" altLang="en-US" sz="2800" noProof="1" smtClean="0">
                <a:solidFill>
                  <a:srgbClr val="FFFF00"/>
                </a:solidFill>
                <a:latin typeface="+mn-lt"/>
                <a:ea typeface="黑体" panose="02010609060101010101" pitchFamily="49" charset="-122"/>
              </a:rPr>
              <a:t>）主线程过程概述</a:t>
            </a:r>
            <a:endParaRPr lang="en-US" altLang="zh-CN" sz="2800" noProof="1">
              <a:solidFill>
                <a:srgbClr val="FFFF00"/>
              </a:solidFill>
              <a:latin typeface="+mn-lt"/>
              <a:ea typeface="黑体" panose="02010609060101010101" pitchFamily="49"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uFillTx/>
                <a:ea typeface="宋体" panose="02010600030101010101" pitchFamily="2" charset="-122"/>
              </a:rPr>
              <a:t> 1</a:t>
            </a:r>
            <a:r>
              <a:rPr lang="zh-CN" altLang="en-US" sz="2800" b="1" noProof="1">
                <a:solidFill>
                  <a:schemeClr val="bg1"/>
                </a:solidFill>
                <a:uFillTx/>
                <a:ea typeface="宋体" panose="02010600030101010101" pitchFamily="2" charset="-122"/>
              </a:rPr>
              <a:t>）</a:t>
            </a:r>
            <a:r>
              <a:rPr sz="2800" b="1" noProof="1">
                <a:solidFill>
                  <a:schemeClr val="bg1"/>
                </a:solidFill>
                <a:uFillTx/>
                <a:ea typeface="宋体" panose="02010600030101010101" pitchFamily="2" charset="-122"/>
              </a:rPr>
              <a:t>在主线程中依次创建蓝灯线程、绿灯线程和红灯线程，红灯线程实现红灯每5s闪烁一次，绿灯线程实现绿灯每10s闪烁一次，蓝灯线程实现蓝灯每20s闪烁一次，创建完这些用户线程之后主线程被终止。</a:t>
            </a: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uFillTx/>
                <a:ea typeface="宋体" panose="02010600030101010101" pitchFamily="2" charset="-122"/>
              </a:rPr>
              <a:t> 2</a:t>
            </a:r>
            <a:r>
              <a:rPr lang="zh-CN" altLang="en-US" sz="2800" b="1" noProof="1" smtClean="0">
                <a:solidFill>
                  <a:schemeClr val="bg1"/>
                </a:solidFill>
                <a:uFillTx/>
                <a:ea typeface="宋体" panose="02010600030101010101" pitchFamily="2" charset="-122"/>
              </a:rPr>
              <a:t>）</a:t>
            </a:r>
            <a:r>
              <a:rPr lang="zh-CN" altLang="en-US" sz="2800" b="1" noProof="1">
                <a:solidFill>
                  <a:schemeClr val="bg1"/>
                </a:solidFill>
                <a:uFillTx/>
                <a:ea typeface="宋体" panose="02010600030101010101" pitchFamily="2" charset="-122"/>
              </a:rPr>
              <a:t>此时，在就绪列表中剩下红灯线程、绿灯线程、蓝灯线程和空闲线程这四个线程。</a:t>
            </a: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18</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123866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bwMode="auto">
          <a:xfrm>
            <a:off x="559936" y="2132856"/>
            <a:ext cx="1100983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rPr>
              <a:t>2.1 </a:t>
            </a:r>
            <a:r>
              <a:rPr kumimoji="0" lang="en-US" altLang="zh-CN"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rPr>
              <a:t>RT-Thread</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rPr>
              <a:t>简介</a:t>
            </a:r>
          </a:p>
        </p:txBody>
      </p:sp>
      <p:sp>
        <p:nvSpPr>
          <p:cNvPr id="10" name="圆角矩形 9"/>
          <p:cNvSpPr/>
          <p:nvPr/>
        </p:nvSpPr>
        <p:spPr bwMode="auto">
          <a:xfrm>
            <a:off x="72317" y="118935"/>
            <a:ext cx="12086048"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rPr>
              <a:t>RTOS</a:t>
            </a:r>
            <a:endParaRPr kumimoji="0" lang="zh-CN" altLang="en-US"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endParaRPr>
          </a:p>
        </p:txBody>
      </p:sp>
      <p:sp>
        <p:nvSpPr>
          <p:cNvPr id="11" name="圆角矩形 10"/>
          <p:cNvSpPr/>
          <p:nvPr/>
        </p:nvSpPr>
        <p:spPr bwMode="auto">
          <a:xfrm>
            <a:off x="574514" y="1129014"/>
            <a:ext cx="10995257" cy="74453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wrap="none"/>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dirty="0" smtClean="0">
                <a:ln>
                  <a:noFill/>
                </a:ln>
                <a:solidFill>
                  <a:srgbClr val="FFFF00"/>
                </a:solidFill>
                <a:effectLst/>
                <a:uLnTx/>
                <a:uFillTx/>
                <a:latin typeface="Times New Roman" panose="02020603050405020304"/>
                <a:ea typeface="黑体" panose="02010609060101010101" pitchFamily="49" charset="-122"/>
                <a:cs typeface="+mn-cs"/>
              </a:rPr>
              <a:t>第</a:t>
            </a:r>
            <a:r>
              <a:rPr kumimoji="0" lang="en-US" altLang="zh-CN" sz="3600" b="0" i="0" u="none" strike="noStrike" kern="1200" cap="none" spc="0" normalizeH="0" baseline="0" noProof="1" smtClean="0">
                <a:ln>
                  <a:noFill/>
                </a:ln>
                <a:solidFill>
                  <a:srgbClr val="FFFF00"/>
                </a:solidFill>
                <a:effectLst/>
                <a:uLnTx/>
                <a:uFillTx/>
                <a:latin typeface="Times New Roman" panose="02020603050405020304"/>
                <a:ea typeface="黑体" panose="02010609060101010101" pitchFamily="49" charset="-122"/>
                <a:cs typeface="+mn-cs"/>
              </a:rPr>
              <a:t>2</a:t>
            </a:r>
            <a:r>
              <a:rPr kumimoji="0" lang="zh-CN" altLang="en-US" sz="3600" b="0" i="0" u="none" strike="noStrike" kern="1200" cap="none" spc="0" normalizeH="0" baseline="0" noProof="0" dirty="0" smtClean="0">
                <a:ln>
                  <a:noFill/>
                </a:ln>
                <a:solidFill>
                  <a:srgbClr val="FFFF00"/>
                </a:solidFill>
                <a:effectLst/>
                <a:uLnTx/>
                <a:uFillTx/>
                <a:latin typeface="Times New Roman" panose="02020603050405020304"/>
                <a:ea typeface="黑体" panose="02010609060101010101" pitchFamily="49" charset="-122"/>
                <a:cs typeface="+mn-cs"/>
              </a:rPr>
              <a:t>章  </a:t>
            </a:r>
            <a:r>
              <a:rPr kumimoji="0" lang="en-US" altLang="zh-CN" sz="3600" b="0" i="0" u="none" strike="noStrike" kern="1200" cap="none" spc="0" normalizeH="0" baseline="0" noProof="0" dirty="0" smtClean="0">
                <a:ln>
                  <a:noFill/>
                </a:ln>
                <a:solidFill>
                  <a:srgbClr val="FFFF00"/>
                </a:solidFill>
                <a:effectLst/>
                <a:uLnTx/>
                <a:uFillTx/>
                <a:latin typeface="Times New Roman" panose="02020603050405020304"/>
                <a:ea typeface="黑体" panose="02010609060101010101" pitchFamily="49" charset="-122"/>
                <a:cs typeface="+mn-cs"/>
              </a:rPr>
              <a:t>RT-Thread</a:t>
            </a:r>
            <a:r>
              <a:rPr kumimoji="0" lang="zh-CN" altLang="en-US" sz="3600" b="0" i="0" u="none" strike="noStrike" kern="1200" cap="none" spc="0" normalizeH="0" baseline="0" noProof="0" dirty="0">
                <a:ln>
                  <a:noFill/>
                </a:ln>
                <a:solidFill>
                  <a:srgbClr val="FFFF00"/>
                </a:solidFill>
                <a:effectLst/>
                <a:uLnTx/>
                <a:uFillTx/>
                <a:latin typeface="Times New Roman" panose="02020603050405020304"/>
                <a:ea typeface="黑体" panose="02010609060101010101" pitchFamily="49" charset="-122"/>
                <a:cs typeface="+mn-cs"/>
              </a:rPr>
              <a:t>第一个样例工程</a:t>
            </a:r>
          </a:p>
        </p:txBody>
      </p:sp>
      <p:sp>
        <p:nvSpPr>
          <p:cNvPr id="12" name="圆角矩形 11"/>
          <p:cNvSpPr/>
          <p:nvPr/>
        </p:nvSpPr>
        <p:spPr bwMode="auto">
          <a:xfrm>
            <a:off x="589094" y="3856776"/>
            <a:ext cx="10980678"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rPr>
              <a:t>2.3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rPr>
              <a:t>第一个样例工程</a:t>
            </a:r>
          </a:p>
        </p:txBody>
      </p:sp>
      <p:sp>
        <p:nvSpPr>
          <p:cNvPr id="13" name="圆角矩形 12"/>
          <p:cNvSpPr/>
          <p:nvPr/>
        </p:nvSpPr>
        <p:spPr bwMode="auto">
          <a:xfrm>
            <a:off x="589093" y="4771924"/>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rPr>
              <a:t>2.4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rPr>
              <a:t>本章小结</a:t>
            </a:r>
          </a:p>
        </p:txBody>
      </p:sp>
      <p:pic>
        <p:nvPicPr>
          <p:cNvPr id="4102" name="图片 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6" y="287338"/>
            <a:ext cx="121920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圆角矩形 22"/>
          <p:cNvSpPr/>
          <p:nvPr/>
        </p:nvSpPr>
        <p:spPr bwMode="auto">
          <a:xfrm>
            <a:off x="589094" y="2994816"/>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rPr>
              <a:t>2.2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rPr>
              <a:t>软硬件开发平台</a:t>
            </a: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55299"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729673" y="1119505"/>
            <a:ext cx="11067992" cy="485733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dirty="0" smtClean="0">
                <a:solidFill>
                  <a:schemeClr val="bg1"/>
                </a:solidFill>
                <a:ea typeface="宋体" panose="02010600030101010101" pitchFamily="2" charset="-122"/>
                <a:sym typeface="+mn-ea"/>
              </a:rPr>
              <a:t>3</a:t>
            </a:r>
            <a:r>
              <a:rPr lang="zh-CN" altLang="en-US" sz="2800" b="1" dirty="0">
                <a:solidFill>
                  <a:schemeClr val="bg1"/>
                </a:solidFill>
                <a:ea typeface="宋体" panose="02010600030101010101" pitchFamily="2" charset="-122"/>
                <a:sym typeface="+mn-ea"/>
              </a:rPr>
              <a:t>）由于</a:t>
            </a:r>
            <a:r>
              <a:rPr lang="zh-CN" altLang="en-US" sz="2800" b="1" dirty="0">
                <a:solidFill>
                  <a:srgbClr val="FFFF00"/>
                </a:solidFill>
                <a:ea typeface="宋体" panose="02010600030101010101" pitchFamily="2" charset="-122"/>
                <a:sym typeface="+mn-ea"/>
              </a:rPr>
              <a:t>就绪列表</a:t>
            </a:r>
            <a:r>
              <a:rPr lang="zh-CN" altLang="en-US" sz="2800" b="1" dirty="0">
                <a:solidFill>
                  <a:schemeClr val="bg1"/>
                </a:solidFill>
                <a:ea typeface="宋体" panose="02010600030101010101" pitchFamily="2" charset="-122"/>
                <a:sym typeface="+mn-ea"/>
              </a:rPr>
              <a:t>优先级最高的第一个线程是</a:t>
            </a:r>
            <a:r>
              <a:rPr lang="en-US" altLang="zh-CN" sz="2800" b="1" dirty="0" err="1">
                <a:solidFill>
                  <a:schemeClr val="bg1"/>
                </a:solidFill>
                <a:ea typeface="宋体" panose="02010600030101010101" pitchFamily="2" charset="-122"/>
                <a:sym typeface="+mn-ea"/>
              </a:rPr>
              <a:t>thread_redlight</a:t>
            </a:r>
            <a:r>
              <a:rPr lang="zh-CN" altLang="en-US" sz="2800" b="1" dirty="0">
                <a:solidFill>
                  <a:schemeClr val="bg1"/>
                </a:solidFill>
                <a:ea typeface="宋体" panose="02010600030101010101" pitchFamily="2" charset="-122"/>
                <a:sym typeface="+mn-ea"/>
              </a:rPr>
              <a:t>，它优先得到激活运行。</a:t>
            </a:r>
            <a:r>
              <a:rPr lang="en-US" altLang="zh-CN" sz="2800" b="1" dirty="0" err="1">
                <a:solidFill>
                  <a:schemeClr val="bg1"/>
                </a:solidFill>
                <a:ea typeface="宋体" panose="02010600030101010101" pitchFamily="2" charset="-122"/>
                <a:sym typeface="+mn-ea"/>
              </a:rPr>
              <a:t>thread_redlight</a:t>
            </a:r>
            <a:r>
              <a:rPr lang="en-US" altLang="zh-CN" sz="2800" b="1" dirty="0">
                <a:solidFill>
                  <a:schemeClr val="bg1"/>
                </a:solidFill>
                <a:ea typeface="宋体" panose="02010600030101010101" pitchFamily="2" charset="-122"/>
                <a:sym typeface="+mn-ea"/>
              </a:rPr>
              <a:t> </a:t>
            </a:r>
            <a:r>
              <a:rPr lang="zh-CN" altLang="en-US" sz="2800" b="1" dirty="0">
                <a:solidFill>
                  <a:schemeClr val="bg1"/>
                </a:solidFill>
                <a:ea typeface="宋体" panose="02010600030101010101" pitchFamily="2" charset="-122"/>
                <a:sym typeface="+mn-ea"/>
              </a:rPr>
              <a:t>线程每隔</a:t>
            </a:r>
            <a:r>
              <a:rPr lang="en-US" altLang="zh-CN" sz="2800" b="1" dirty="0">
                <a:solidFill>
                  <a:schemeClr val="bg1"/>
                </a:solidFill>
                <a:ea typeface="宋体" panose="02010600030101010101" pitchFamily="2" charset="-122"/>
                <a:sym typeface="+mn-ea"/>
              </a:rPr>
              <a:t>5000ms</a:t>
            </a:r>
            <a:r>
              <a:rPr lang="zh-CN" altLang="en-US" sz="2800" b="1" dirty="0">
                <a:solidFill>
                  <a:schemeClr val="bg1"/>
                </a:solidFill>
                <a:ea typeface="宋体" panose="02010600030101010101" pitchFamily="2" charset="-122"/>
                <a:sym typeface="+mn-ea"/>
              </a:rPr>
              <a:t>控制一次红灯的亮暗状态，当</a:t>
            </a:r>
            <a:r>
              <a:rPr lang="en-US" altLang="zh-CN" sz="2800" b="1" dirty="0" err="1">
                <a:solidFill>
                  <a:schemeClr val="bg1"/>
                </a:solidFill>
                <a:ea typeface="宋体" panose="02010600030101010101" pitchFamily="2" charset="-122"/>
                <a:sym typeface="+mn-ea"/>
              </a:rPr>
              <a:t>thread_redlight</a:t>
            </a:r>
            <a:r>
              <a:rPr lang="en-US" altLang="zh-CN" sz="2800" b="1" dirty="0">
                <a:solidFill>
                  <a:schemeClr val="bg1"/>
                </a:solidFill>
                <a:ea typeface="宋体" panose="02010600030101010101" pitchFamily="2" charset="-122"/>
                <a:sym typeface="+mn-ea"/>
              </a:rPr>
              <a:t> </a:t>
            </a:r>
            <a:r>
              <a:rPr lang="zh-CN" altLang="en-US" sz="2800" b="1" dirty="0">
                <a:solidFill>
                  <a:schemeClr val="bg1"/>
                </a:solidFill>
                <a:ea typeface="宋体" panose="02010600030101010101" pitchFamily="2" charset="-122"/>
                <a:sym typeface="+mn-ea"/>
              </a:rPr>
              <a:t>线程调用系统服务</a:t>
            </a:r>
            <a:r>
              <a:rPr lang="en-US" altLang="zh-CN" sz="2800" b="1" dirty="0" err="1">
                <a:solidFill>
                  <a:schemeClr val="bg1"/>
                </a:solidFill>
                <a:ea typeface="宋体" panose="02010600030101010101" pitchFamily="2" charset="-122"/>
                <a:sym typeface="+mn-ea"/>
              </a:rPr>
              <a:t>delay_ms</a:t>
            </a:r>
            <a:r>
              <a:rPr lang="zh-CN" altLang="en-US" sz="2800" b="1" dirty="0">
                <a:solidFill>
                  <a:schemeClr val="bg1"/>
                </a:solidFill>
                <a:ea typeface="宋体" panose="02010600030101010101" pitchFamily="2" charset="-122"/>
                <a:sym typeface="+mn-ea"/>
              </a:rPr>
              <a:t>执行延时，调度系统暂时剥夺该线程对</a:t>
            </a:r>
            <a:r>
              <a:rPr lang="en-US" altLang="zh-CN" sz="2800" b="1" dirty="0">
                <a:solidFill>
                  <a:schemeClr val="bg1"/>
                </a:solidFill>
                <a:ea typeface="宋体" panose="02010600030101010101" pitchFamily="2" charset="-122"/>
                <a:sym typeface="+mn-ea"/>
              </a:rPr>
              <a:t>CPU</a:t>
            </a:r>
            <a:r>
              <a:rPr lang="zh-CN" altLang="en-US" sz="2800" b="1" dirty="0">
                <a:solidFill>
                  <a:schemeClr val="bg1"/>
                </a:solidFill>
                <a:ea typeface="宋体" panose="02010600030101010101" pitchFamily="2" charset="-122"/>
                <a:sym typeface="+mn-ea"/>
              </a:rPr>
              <a:t>的使用权，将该线程从就绪列表中移出，并将该线程的定时器放入延时列表中。</a:t>
            </a:r>
            <a:endParaRPr lang="en-US" altLang="zh-CN"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ea typeface="宋体" panose="02010600030101010101" pitchFamily="2" charset="-122"/>
              </a:rPr>
              <a:t>4</a:t>
            </a:r>
            <a:r>
              <a:rPr lang="zh-CN" altLang="en-US" sz="2800" b="1" noProof="1">
                <a:solidFill>
                  <a:schemeClr val="bg1"/>
                </a:solidFill>
                <a:ea typeface="宋体" panose="02010600030101010101" pitchFamily="2" charset="-122"/>
              </a:rPr>
              <a:t>）</a:t>
            </a:r>
            <a:r>
              <a:rPr lang="en-US" altLang="zh-CN" sz="2800" b="1" noProof="1">
                <a:solidFill>
                  <a:schemeClr val="bg1"/>
                </a:solidFill>
                <a:ea typeface="宋体" panose="02010600030101010101" pitchFamily="2" charset="-122"/>
              </a:rPr>
              <a:t> thread_greenlight </a:t>
            </a:r>
            <a:r>
              <a:rPr lang="zh-CN" altLang="en-US" sz="2800" b="1" noProof="1">
                <a:solidFill>
                  <a:schemeClr val="bg1"/>
                </a:solidFill>
                <a:ea typeface="宋体" panose="02010600030101010101" pitchFamily="2" charset="-122"/>
              </a:rPr>
              <a:t>线程和</a:t>
            </a:r>
            <a:r>
              <a:rPr lang="en-US" altLang="zh-CN" sz="2800" b="1" noProof="1">
                <a:solidFill>
                  <a:schemeClr val="bg1"/>
                </a:solidFill>
                <a:ea typeface="宋体" panose="02010600030101010101" pitchFamily="2" charset="-122"/>
              </a:rPr>
              <a:t>thread_bluelight </a:t>
            </a:r>
            <a:r>
              <a:rPr lang="zh-CN" altLang="en-US" sz="2800" b="1" noProof="1">
                <a:solidFill>
                  <a:schemeClr val="bg1"/>
                </a:solidFill>
                <a:ea typeface="宋体" panose="02010600030101010101" pitchFamily="2" charset="-122"/>
              </a:rPr>
              <a:t>线程被系统依次调度执行，根据延时时长将线程从就绪列表中移出，并将线程的定时器放到</a:t>
            </a:r>
            <a:r>
              <a:rPr lang="zh-CN" altLang="en-US" sz="2800" b="1" noProof="1">
                <a:solidFill>
                  <a:srgbClr val="FFFF00"/>
                </a:solidFill>
                <a:ea typeface="宋体" panose="02010600030101010101" pitchFamily="2" charset="-122"/>
              </a:rPr>
              <a:t>延时列表</a:t>
            </a:r>
            <a:r>
              <a:rPr lang="zh-CN" altLang="en-US" sz="2800" b="1" noProof="1">
                <a:solidFill>
                  <a:schemeClr val="bg1"/>
                </a:solidFill>
                <a:ea typeface="宋体" panose="02010600030101010101" pitchFamily="2" charset="-122"/>
              </a:rPr>
              <a:t>中。</a:t>
            </a: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ea typeface="宋体" panose="02010600030101010101" pitchFamily="2" charset="-122"/>
              </a:rPr>
              <a:t>5</a:t>
            </a:r>
            <a:r>
              <a:rPr lang="zh-CN" altLang="en-US" sz="2800" b="1" noProof="1">
                <a:solidFill>
                  <a:schemeClr val="bg1"/>
                </a:solidFill>
                <a:ea typeface="宋体" panose="02010600030101010101" pitchFamily="2" charset="-122"/>
              </a:rPr>
              <a:t>）当这三个线程的定时器都被放到延时列表时，就绪列表中只剩下空闲线程，此时空闲线程会得到运行。</a:t>
            </a: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19</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55299"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969072" y="1031875"/>
            <a:ext cx="10463405"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fontAlgn="auto" latinLnBrk="0" hangingPunct="0">
              <a:spcAft>
                <a:spcPts val="0"/>
              </a:spcAft>
              <a:extLst>
                <a:ext uri="{35155182-B16C-46BC-9424-99874614C6A1}">
                  <wpsdc:indentchars xmlns="" xmlns:wpsdc="http://www.wps.cn/officeDocument/2017/drawingmlCustomData" val="200" checksum="3773799597"/>
                </a:ext>
              </a:extLst>
            </a:pPr>
            <a:r>
              <a:rPr lang="zh-CN" altLang="en-US" sz="2800" b="1" dirty="0">
                <a:solidFill>
                  <a:srgbClr val="FFFF00"/>
                </a:solidFill>
                <a:ea typeface="宋体" panose="02010600030101010101" pitchFamily="2" charset="-122"/>
                <a:sym typeface="+mn-ea"/>
              </a:rPr>
              <a:t>从工作原理角度来说</a:t>
            </a:r>
            <a:r>
              <a:rPr lang="zh-CN" altLang="en-US" sz="2800" b="1" dirty="0">
                <a:solidFill>
                  <a:schemeClr val="bg1"/>
                </a:solidFill>
                <a:ea typeface="宋体" panose="02010600030101010101" pitchFamily="2" charset="-122"/>
                <a:sym typeface="+mn-ea"/>
              </a:rPr>
              <a:t>，调度切换是基于每</a:t>
            </a:r>
            <a:r>
              <a:rPr lang="en-US" altLang="zh-CN" sz="2800" b="1" dirty="0">
                <a:solidFill>
                  <a:schemeClr val="bg1"/>
                </a:solidFill>
                <a:ea typeface="宋体" panose="02010600030101010101" pitchFamily="2" charset="-122"/>
                <a:sym typeface="+mn-ea"/>
              </a:rPr>
              <a:t>1ms</a:t>
            </a:r>
            <a:r>
              <a:rPr lang="zh-CN" altLang="en-US" sz="2800" b="1" dirty="0">
                <a:solidFill>
                  <a:schemeClr val="bg1"/>
                </a:solidFill>
                <a:ea typeface="宋体" panose="02010600030101010101" pitchFamily="2" charset="-122"/>
                <a:sym typeface="+mn-ea"/>
              </a:rPr>
              <a:t>（时钟嘀嗒）的</a:t>
            </a:r>
            <a:r>
              <a:rPr lang="en-US" altLang="zh-CN" sz="2800" b="1" dirty="0" err="1">
                <a:solidFill>
                  <a:schemeClr val="bg1"/>
                </a:solidFill>
                <a:ea typeface="宋体" panose="02010600030101010101" pitchFamily="2" charset="-122"/>
                <a:sym typeface="+mn-ea"/>
              </a:rPr>
              <a:t>SysTick</a:t>
            </a:r>
            <a:r>
              <a:rPr lang="zh-CN" altLang="en-US" sz="2800" b="1" dirty="0">
                <a:solidFill>
                  <a:schemeClr val="bg1"/>
                </a:solidFill>
                <a:ea typeface="宋体" panose="02010600030101010101" pitchFamily="2" charset="-122"/>
                <a:sym typeface="+mn-ea"/>
              </a:rPr>
              <a:t>中断，在</a:t>
            </a:r>
            <a:r>
              <a:rPr lang="en-US" altLang="zh-CN" sz="2800" b="1" dirty="0" err="1">
                <a:solidFill>
                  <a:schemeClr val="bg1"/>
                </a:solidFill>
                <a:ea typeface="宋体" panose="02010600030101010101" pitchFamily="2" charset="-122"/>
                <a:sym typeface="+mn-ea"/>
              </a:rPr>
              <a:t>SysTick</a:t>
            </a:r>
            <a:r>
              <a:rPr lang="zh-CN" altLang="en-US" sz="2800" b="1" dirty="0">
                <a:solidFill>
                  <a:schemeClr val="bg1"/>
                </a:solidFill>
                <a:ea typeface="宋体" panose="02010600030101010101" pitchFamily="2" charset="-122"/>
                <a:sym typeface="+mn-ea"/>
              </a:rPr>
              <a:t>中断服务例程中，查看延时列表中的线程的定时器是否到期，若有线程的定时器到期，则将线程的定时器从延时列表移出，并将线程放到就绪列表中。同时，由于到期线程的优先级大于空闲线程的优先级，会抢占空闲线程</a:t>
            </a:r>
            <a:r>
              <a:rPr lang="en-US" altLang="zh-CN" sz="2800" b="1" dirty="0">
                <a:solidFill>
                  <a:schemeClr val="bg1"/>
                </a:solidFill>
                <a:ea typeface="宋体" panose="02010600030101010101" pitchFamily="2" charset="-122"/>
                <a:sym typeface="+mn-ea"/>
              </a:rPr>
              <a:t>CPU</a:t>
            </a:r>
            <a:r>
              <a:rPr lang="zh-CN" altLang="en-US" sz="2800" b="1" dirty="0">
                <a:solidFill>
                  <a:schemeClr val="bg1"/>
                </a:solidFill>
                <a:ea typeface="宋体" panose="02010600030101010101" pitchFamily="2" charset="-122"/>
                <a:sym typeface="+mn-ea"/>
              </a:rPr>
              <a:t>使用权，通过上下文切换激活，再次得到运行。这些工作属于</a:t>
            </a:r>
            <a:r>
              <a:rPr lang="en-US" altLang="zh-CN" sz="2800" b="1" dirty="0">
                <a:solidFill>
                  <a:schemeClr val="bg1"/>
                </a:solidFill>
                <a:ea typeface="宋体" panose="02010600030101010101" pitchFamily="2" charset="-122"/>
                <a:sym typeface="+mn-ea"/>
              </a:rPr>
              <a:t>RTOS</a:t>
            </a:r>
            <a:r>
              <a:rPr lang="zh-CN" altLang="en-US" sz="2800" b="1" dirty="0">
                <a:solidFill>
                  <a:schemeClr val="bg1"/>
                </a:solidFill>
                <a:ea typeface="宋体" panose="02010600030101010101" pitchFamily="2" charset="-122"/>
                <a:sym typeface="+mn-ea"/>
              </a:rPr>
              <a:t>内核，应用层面只要了解即可。本样例工程中，由于</a:t>
            </a:r>
            <a:r>
              <a:rPr lang="en-US" altLang="zh-CN" sz="2800" b="1" dirty="0" err="1">
                <a:solidFill>
                  <a:schemeClr val="bg1"/>
                </a:solidFill>
                <a:ea typeface="宋体" panose="02010600030101010101" pitchFamily="2" charset="-122"/>
                <a:sym typeface="+mn-ea"/>
              </a:rPr>
              <a:t>SysTick</a:t>
            </a:r>
            <a:r>
              <a:rPr lang="zh-CN" altLang="en-US" sz="2800" b="1" dirty="0">
                <a:solidFill>
                  <a:schemeClr val="bg1"/>
                </a:solidFill>
                <a:ea typeface="宋体" panose="02010600030101010101" pitchFamily="2" charset="-122"/>
                <a:sym typeface="+mn-ea"/>
              </a:rPr>
              <a:t>中断相关程序属于</a:t>
            </a:r>
            <a:r>
              <a:rPr lang="en-US" altLang="zh-CN" sz="2800" b="1" dirty="0">
                <a:solidFill>
                  <a:schemeClr val="bg1"/>
                </a:solidFill>
                <a:ea typeface="宋体" panose="02010600030101010101" pitchFamily="2" charset="-122"/>
                <a:sym typeface="+mn-ea"/>
              </a:rPr>
              <a:t>RT-Thread</a:t>
            </a:r>
            <a:r>
              <a:rPr lang="zh-CN" altLang="en-US" sz="2800" b="1" dirty="0">
                <a:solidFill>
                  <a:schemeClr val="bg1"/>
                </a:solidFill>
                <a:ea typeface="宋体" panose="02010600030101010101" pitchFamily="2" charset="-122"/>
                <a:sym typeface="+mn-ea"/>
              </a:rPr>
              <a:t>内核，被驻留于</a:t>
            </a:r>
            <a:r>
              <a:rPr lang="en-US" altLang="zh-CN" sz="2800" b="1" dirty="0">
                <a:solidFill>
                  <a:schemeClr val="bg1"/>
                </a:solidFill>
                <a:ea typeface="宋体" panose="02010600030101010101" pitchFamily="2" charset="-122"/>
                <a:sym typeface="+mn-ea"/>
              </a:rPr>
              <a:t>BIOS</a:t>
            </a:r>
            <a:r>
              <a:rPr lang="zh-CN" altLang="en-US" sz="2800" b="1" dirty="0">
                <a:solidFill>
                  <a:schemeClr val="bg1"/>
                </a:solidFill>
                <a:ea typeface="宋体" panose="02010600030101010101" pitchFamily="2" charset="-122"/>
                <a:sym typeface="+mn-ea"/>
              </a:rPr>
              <a:t>中，第</a:t>
            </a:r>
            <a:r>
              <a:rPr lang="en-US" altLang="zh-CN" sz="2800" b="1" dirty="0">
                <a:solidFill>
                  <a:schemeClr val="bg1"/>
                </a:solidFill>
                <a:ea typeface="宋体" panose="02010600030101010101" pitchFamily="2" charset="-122"/>
                <a:sym typeface="+mn-ea"/>
              </a:rPr>
              <a:t>9</a:t>
            </a:r>
            <a:r>
              <a:rPr lang="zh-CN" altLang="en-US" sz="2800" b="1" dirty="0">
                <a:solidFill>
                  <a:schemeClr val="bg1"/>
                </a:solidFill>
                <a:ea typeface="宋体" panose="02010600030101010101" pitchFamily="2" charset="-122"/>
                <a:sym typeface="+mn-ea"/>
              </a:rPr>
              <a:t>章直接运行源码，可以看到</a:t>
            </a:r>
            <a:r>
              <a:rPr lang="en-US" altLang="zh-CN" sz="2800" b="1" dirty="0" err="1">
                <a:solidFill>
                  <a:schemeClr val="bg1"/>
                </a:solidFill>
                <a:ea typeface="宋体" panose="02010600030101010101" pitchFamily="2" charset="-122"/>
                <a:sym typeface="+mn-ea"/>
              </a:rPr>
              <a:t>SysTick</a:t>
            </a:r>
            <a:r>
              <a:rPr lang="zh-CN" altLang="en-US" sz="2800" b="1" dirty="0">
                <a:solidFill>
                  <a:schemeClr val="bg1"/>
                </a:solidFill>
                <a:ea typeface="宋体" panose="02010600030101010101" pitchFamily="2" charset="-122"/>
                <a:sym typeface="+mn-ea"/>
              </a:rPr>
              <a:t>中断服务例程，这里先初略了解一下。</a:t>
            </a:r>
            <a:endParaRPr lang="zh-CN" altLang="en-US" sz="2800" b="1" noProof="1">
              <a:solidFill>
                <a:schemeClr val="bg1"/>
              </a:solidFill>
              <a:uFillTx/>
              <a:ea typeface="宋体" panose="02010600030101010101" pitchFamily="2" charset="-122"/>
              <a:sym typeface="+mn-ea"/>
            </a:endParaRP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20</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组合 9"/>
          <p:cNvGrpSpPr/>
          <p:nvPr/>
        </p:nvGrpSpPr>
        <p:grpSpPr bwMode="auto">
          <a:xfrm>
            <a:off x="72286" y="48578"/>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53251"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807634" y="961390"/>
            <a:ext cx="10721303"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eaLnBrk="1" fontAlgn="auto" latinLnBrk="0" hangingPunct="1">
              <a:spcAft>
                <a:spcPts val="0"/>
              </a:spcAft>
              <a:extLst>
                <a:ext uri="{35155182-B16C-46BC-9424-99874614C6A1}">
                  <wpsdc:indentchars xmlns="" xmlns:wpsdc="http://www.wps.cn/officeDocument/2017/drawingmlCustomData" val="200" checksum="3773799597"/>
                </a:ext>
              </a:extLst>
            </a:pPr>
            <a:r>
              <a:rPr lang="zh-CN" altLang="en-US" sz="2800" noProof="1" smtClean="0">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2</a:t>
            </a:r>
            <a:r>
              <a:rPr lang="zh-CN" altLang="en-US" sz="2800" noProof="1">
                <a:solidFill>
                  <a:srgbClr val="FFFF00"/>
                </a:solidFill>
                <a:ea typeface="黑体" panose="02010609060101010101" pitchFamily="49" charset="-122"/>
              </a:rPr>
              <a:t>）主线程源码解析</a:t>
            </a:r>
            <a:endParaRPr lang="en-US" altLang="zh-CN" sz="2800" noProof="1">
              <a:solidFill>
                <a:srgbClr val="FFFF00"/>
              </a:solidFill>
              <a:ea typeface="黑体" panose="02010609060101010101" pitchFamily="49"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uFillTx/>
                <a:ea typeface="宋体" panose="02010600030101010101" pitchFamily="2" charset="-122"/>
              </a:rPr>
              <a:t> 1</a:t>
            </a:r>
            <a:r>
              <a:rPr lang="zh-CN" altLang="en-US" sz="2800" b="1" noProof="1" smtClean="0">
                <a:solidFill>
                  <a:schemeClr val="bg1"/>
                </a:solidFill>
                <a:uFillTx/>
                <a:ea typeface="宋体" panose="02010600030101010101" pitchFamily="2" charset="-122"/>
              </a:rPr>
              <a:t>）创建用户线程。</a:t>
            </a:r>
            <a:r>
              <a:rPr lang="zh-CN" altLang="en-US" sz="2800" b="1" noProof="1" smtClean="0">
                <a:solidFill>
                  <a:srgbClr val="FFFF00"/>
                </a:solidFill>
                <a:uFillTx/>
                <a:ea typeface="宋体" panose="02010600030101010101" pitchFamily="2" charset="-122"/>
              </a:rPr>
              <a:t>把函数变为线程</a:t>
            </a:r>
            <a:r>
              <a:rPr lang="zh-CN" altLang="en-US" sz="2800" b="1" noProof="1" smtClean="0">
                <a:solidFill>
                  <a:schemeClr val="bg1"/>
                </a:solidFill>
                <a:uFillTx/>
                <a:ea typeface="宋体" panose="02010600030101010101" pitchFamily="2" charset="-122"/>
              </a:rPr>
              <a:t>。</a:t>
            </a:r>
            <a:endParaRPr lang="en-US" altLang="zh-CN" sz="2800" b="1" noProof="1" smtClean="0">
              <a:solidFill>
                <a:schemeClr val="bg1"/>
              </a:solidFill>
              <a:uFillTx/>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smtClean="0">
              <a:solidFill>
                <a:schemeClr val="bg1"/>
              </a:solidFill>
              <a:uFillTx/>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a:solidFill>
                <a:schemeClr val="bg1"/>
              </a:solidFill>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lang="en-US" sz="2800" b="1" noProof="1" smtClean="0">
              <a:solidFill>
                <a:schemeClr val="bg1"/>
              </a:solidFill>
              <a:uFillTx/>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endParaRPr sz="2800" b="1" noProof="1">
              <a:solidFill>
                <a:schemeClr val="bg1"/>
              </a:solidFill>
              <a:uFillTx/>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uFillTx/>
                <a:ea typeface="宋体" panose="02010600030101010101" pitchFamily="2" charset="-122"/>
              </a:rPr>
              <a:t> 2</a:t>
            </a:r>
            <a:r>
              <a:rPr lang="zh-CN" altLang="en-US" sz="2800" b="1" noProof="1" smtClean="0">
                <a:solidFill>
                  <a:schemeClr val="bg1"/>
                </a:solidFill>
                <a:uFillTx/>
                <a:ea typeface="宋体" panose="02010600030101010101" pitchFamily="2" charset="-122"/>
              </a:rPr>
              <a:t>）启动用户线程。</a:t>
            </a:r>
            <a:r>
              <a:rPr lang="zh-CN" altLang="en-US" sz="2800" b="1" noProof="1" smtClean="0">
                <a:solidFill>
                  <a:srgbClr val="FFFF00"/>
                </a:solidFill>
                <a:uFillTx/>
                <a:ea typeface="宋体" panose="02010600030101010101" pitchFamily="2" charset="-122"/>
              </a:rPr>
              <a:t>放入就绪队列</a:t>
            </a:r>
            <a:r>
              <a:rPr lang="zh-CN" altLang="en-US" sz="2800" b="1" noProof="1" smtClean="0">
                <a:solidFill>
                  <a:schemeClr val="bg1"/>
                </a:solidFill>
                <a:uFillTx/>
                <a:ea typeface="宋体" panose="02010600030101010101" pitchFamily="2" charset="-122"/>
              </a:rPr>
              <a:t>。</a:t>
            </a:r>
            <a:endParaRPr lang="en-US" altLang="zh-CN" sz="2800" b="1" noProof="1" smtClean="0">
              <a:solidFill>
                <a:schemeClr val="bg1"/>
              </a:solidFill>
              <a:uFillTx/>
              <a:ea typeface="宋体" panose="02010600030101010101" pitchFamily="2"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b="1" noProof="1" smtClean="0">
                <a:solidFill>
                  <a:schemeClr val="bg1"/>
                </a:solidFill>
                <a:ea typeface="宋体" panose="02010600030101010101" pitchFamily="2" charset="-122"/>
              </a:rPr>
              <a:t> 3</a:t>
            </a:r>
            <a:r>
              <a:rPr lang="zh-CN" altLang="en-US" sz="2800" b="1" noProof="1" smtClean="0">
                <a:solidFill>
                  <a:schemeClr val="bg1"/>
                </a:solidFill>
                <a:ea typeface="宋体" panose="02010600030101010101" pitchFamily="2" charset="-122"/>
              </a:rPr>
              <a:t>）</a:t>
            </a:r>
            <a:r>
              <a:rPr lang="en-US" altLang="zh-CN" sz="2800" b="1" dirty="0" err="1">
                <a:solidFill>
                  <a:schemeClr val="bg1"/>
                </a:solidFill>
                <a:ea typeface="宋体" panose="02010600030101010101" pitchFamily="2" charset="-122"/>
              </a:rPr>
              <a:t>app_init</a:t>
            </a:r>
            <a:r>
              <a:rPr lang="zh-CN" altLang="zh-CN" sz="2800" b="1" dirty="0">
                <a:solidFill>
                  <a:schemeClr val="bg1"/>
                </a:solidFill>
                <a:ea typeface="宋体" panose="02010600030101010101" pitchFamily="2" charset="-122"/>
              </a:rPr>
              <a:t>函数代码</a:t>
            </a:r>
            <a:r>
              <a:rPr lang="zh-CN" altLang="zh-CN" sz="2800" b="1" dirty="0" smtClean="0">
                <a:solidFill>
                  <a:schemeClr val="bg1"/>
                </a:solidFill>
                <a:ea typeface="宋体" panose="02010600030101010101" pitchFamily="2" charset="-122"/>
              </a:rPr>
              <a:t>剖析</a:t>
            </a:r>
            <a:r>
              <a:rPr lang="zh-CN" altLang="en-US" sz="2800" b="1" dirty="0" smtClean="0">
                <a:solidFill>
                  <a:schemeClr val="bg1"/>
                </a:solidFill>
                <a:ea typeface="宋体" panose="02010600030101010101" pitchFamily="2" charset="-122"/>
              </a:rPr>
              <a:t>。</a:t>
            </a:r>
            <a:r>
              <a:rPr lang="zh-CN" altLang="en-US" sz="2800" b="1" dirty="0" smtClean="0">
                <a:solidFill>
                  <a:srgbClr val="FF0000"/>
                </a:solidFill>
                <a:ea typeface="宋体" panose="02010600030101010101" pitchFamily="2" charset="-122"/>
              </a:rPr>
              <a:t>参见工程源码</a:t>
            </a:r>
            <a:r>
              <a:rPr lang="zh-CN" altLang="en-US" sz="2800" b="1" dirty="0" smtClean="0">
                <a:solidFill>
                  <a:schemeClr val="bg1"/>
                </a:solidFill>
                <a:ea typeface="宋体" panose="02010600030101010101" pitchFamily="2" charset="-122"/>
              </a:rPr>
              <a:t>。</a:t>
            </a:r>
            <a:endParaRPr lang="zh-CN" altLang="en-US" sz="2800" b="1" noProof="1">
              <a:solidFill>
                <a:schemeClr val="bg1"/>
              </a:solidFill>
              <a:uFillTx/>
              <a:ea typeface="宋体" panose="02010600030101010101" pitchFamily="2" charset="-122"/>
            </a:endParaRPr>
          </a:p>
        </p:txBody>
      </p:sp>
      <p:pic>
        <p:nvPicPr>
          <p:cNvPr id="4" name="图片 3"/>
          <p:cNvPicPr>
            <a:picLocks noChangeAspect="1"/>
          </p:cNvPicPr>
          <p:nvPr/>
        </p:nvPicPr>
        <p:blipFill>
          <a:blip r:embed="rId4"/>
          <a:stretch>
            <a:fillRect/>
          </a:stretch>
        </p:blipFill>
        <p:spPr>
          <a:xfrm>
            <a:off x="2486025" y="2036176"/>
            <a:ext cx="7686675" cy="2075765"/>
          </a:xfrm>
          <a:prstGeom prst="rect">
            <a:avLst/>
          </a:prstGeom>
        </p:spPr>
      </p:pic>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21</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61443"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45" name="文本框 3"/>
          <p:cNvSpPr txBox="1">
            <a:spLocks noChangeArrowheads="1"/>
          </p:cNvSpPr>
          <p:nvPr/>
        </p:nvSpPr>
        <p:spPr bwMode="auto">
          <a:xfrm>
            <a:off x="620291" y="5791200"/>
            <a:ext cx="3098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a:p>
        </p:txBody>
      </p:sp>
      <p:sp>
        <p:nvSpPr>
          <p:cNvPr id="15" name="圆角矩形 10"/>
          <p:cNvSpPr/>
          <p:nvPr/>
        </p:nvSpPr>
        <p:spPr bwMode="auto">
          <a:xfrm>
            <a:off x="494593" y="858337"/>
            <a:ext cx="6487232" cy="532442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fontAlgn="auto" hangingPunct="0">
              <a:spcAft>
                <a:spcPts val="0"/>
              </a:spcAft>
              <a:extLst>
                <a:ext uri="{35155182-B16C-46BC-9424-99874614C6A1}">
                  <wpsdc:indentchars xmlns="" xmlns:wpsdc="http://www.wps.cn/officeDocument/2017/drawingmlCustomData" val="200" checksum="3773799597"/>
                </a:ext>
              </a:extLst>
            </a:pPr>
            <a:r>
              <a:rPr lang="en-US" altLang="zh-CN" sz="2800" noProof="1">
                <a:solidFill>
                  <a:srgbClr val="FFFF00"/>
                </a:solidFill>
                <a:latin typeface="+mn-lt"/>
                <a:ea typeface="黑体" panose="02010609060101010101" pitchFamily="49" charset="-122"/>
              </a:rPr>
              <a:t>4</a:t>
            </a:r>
            <a:r>
              <a:rPr lang="zh-CN" altLang="en-US" sz="2800" noProof="1">
                <a:solidFill>
                  <a:srgbClr val="FFFF00"/>
                </a:solidFill>
                <a:latin typeface="+mn-lt"/>
                <a:ea typeface="黑体" panose="02010609060101010101" pitchFamily="49" charset="-122"/>
              </a:rPr>
              <a:t>．红灯、绿灯、蓝灯线程函数</a:t>
            </a:r>
            <a:endParaRPr lang="en-US" altLang="zh-CN" sz="2800" noProof="1">
              <a:solidFill>
                <a:srgbClr val="FFFF00"/>
              </a:solidFill>
              <a:latin typeface="+mn-lt"/>
              <a:ea typeface="黑体" panose="02010609060101010101" pitchFamily="49" charset="-122"/>
            </a:endParaRPr>
          </a:p>
          <a:p>
            <a:pPr indent="711200" algn="just" eaLnBrk="1" fontAlgn="auto" latinLnBrk="0" hangingPunct="0">
              <a:spcAft>
                <a:spcPts val="0"/>
              </a:spcAft>
              <a:extLst>
                <a:ext uri="{35155182-B16C-46BC-9424-99874614C6A1}">
                  <wpsdc:indentchars xmlns="" xmlns:wpsdc="http://www.wps.cn/officeDocument/2017/drawingmlCustomData" val="200" checksum="3773799597"/>
                </a:ext>
              </a:extLst>
            </a:pPr>
            <a:r>
              <a:rPr lang="zh-CN" altLang="en-US" sz="2800" b="1" noProof="1" smtClean="0">
                <a:solidFill>
                  <a:schemeClr val="bg1"/>
                </a:solidFill>
                <a:ea typeface="宋体" panose="02010600030101010101" pitchFamily="2" charset="-122"/>
              </a:rPr>
              <a:t>首先</a:t>
            </a:r>
            <a:r>
              <a:rPr lang="zh-CN" altLang="en-US" sz="2800" b="1" noProof="1">
                <a:solidFill>
                  <a:schemeClr val="bg1"/>
                </a:solidFill>
                <a:ea typeface="宋体" panose="02010600030101010101" pitchFamily="2" charset="-122"/>
              </a:rPr>
              <a:t>将小灯初始设置为暗，然后在</a:t>
            </a:r>
            <a:r>
              <a:rPr lang="en-US" altLang="zh-CN" sz="2800" b="1" noProof="1">
                <a:solidFill>
                  <a:schemeClr val="bg1"/>
                </a:solidFill>
                <a:ea typeface="宋体" panose="02010600030101010101" pitchFamily="2" charset="-122"/>
              </a:rPr>
              <a:t>while(1)</a:t>
            </a:r>
            <a:r>
              <a:rPr lang="zh-CN" altLang="en-US" sz="2800" b="1" noProof="1">
                <a:solidFill>
                  <a:schemeClr val="bg1"/>
                </a:solidFill>
                <a:ea typeface="宋体" panose="02010600030101010101" pitchFamily="2" charset="-122"/>
              </a:rPr>
              <a:t>的永久循环体内，通过</a:t>
            </a:r>
            <a:r>
              <a:rPr lang="en-US" altLang="zh-CN" sz="2800" b="1" noProof="1">
                <a:solidFill>
                  <a:schemeClr val="bg1"/>
                </a:solidFill>
                <a:ea typeface="宋体" panose="02010600030101010101" pitchFamily="2" charset="-122"/>
              </a:rPr>
              <a:t>delay_ms()</a:t>
            </a:r>
            <a:r>
              <a:rPr lang="zh-CN" altLang="en-US" sz="2800" b="1" noProof="1">
                <a:solidFill>
                  <a:schemeClr val="bg1"/>
                </a:solidFill>
                <a:ea typeface="宋体" panose="02010600030101010101" pitchFamily="2" charset="-122"/>
              </a:rPr>
              <a:t>函数实现延时，每隔指定的时间间隔切换灯的亮暗一次。</a:t>
            </a:r>
            <a:r>
              <a:rPr lang="en-US" altLang="zh-CN" sz="2800" b="1" noProof="1">
                <a:solidFill>
                  <a:srgbClr val="FFFF00"/>
                </a:solidFill>
                <a:ea typeface="宋体" panose="02010600030101010101" pitchFamily="2" charset="-122"/>
              </a:rPr>
              <a:t>delay_ms()</a:t>
            </a:r>
            <a:r>
              <a:rPr lang="zh-CN" altLang="en-US" sz="2800" b="1" noProof="1">
                <a:solidFill>
                  <a:srgbClr val="FFFF00"/>
                </a:solidFill>
                <a:ea typeface="宋体" panose="02010600030101010101" pitchFamily="2" charset="-122"/>
              </a:rPr>
              <a:t>延时操作并非停止其他操作的空跑等待，而是通过延时列表与线程定时器管理延时线程，从而实现对线程的延时。</a:t>
            </a:r>
            <a:r>
              <a:rPr lang="zh-CN" altLang="en-US" sz="2800" b="1" noProof="1">
                <a:solidFill>
                  <a:schemeClr val="bg1"/>
                </a:solidFill>
                <a:ea typeface="宋体" panose="02010600030101010101" pitchFamily="2" charset="-122"/>
              </a:rPr>
              <a:t>在延时期间，线程被放入到延时列表中，</a:t>
            </a:r>
            <a:r>
              <a:rPr lang="en-US" altLang="zh-CN" sz="2800" b="1" noProof="1">
                <a:solidFill>
                  <a:schemeClr val="bg1"/>
                </a:solidFill>
                <a:ea typeface="宋体" panose="02010600030101010101" pitchFamily="2" charset="-122"/>
              </a:rPr>
              <a:t>RTOS</a:t>
            </a:r>
            <a:r>
              <a:rPr lang="zh-CN" altLang="en-US" sz="2800" b="1" noProof="1">
                <a:solidFill>
                  <a:schemeClr val="bg1"/>
                </a:solidFill>
                <a:ea typeface="宋体" panose="02010600030101010101" pitchFamily="2" charset="-122"/>
              </a:rPr>
              <a:t>可以调度执行其他的线程。</a:t>
            </a:r>
            <a:endParaRPr lang="en-US" altLang="zh-CN" sz="2800" b="1" noProof="1">
              <a:solidFill>
                <a:schemeClr val="bg1"/>
              </a:solidFill>
              <a:ea typeface="宋体" panose="02010600030101010101" pitchFamily="2" charset="-122"/>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0181" y="1730136"/>
            <a:ext cx="4757237" cy="3785329"/>
          </a:xfrm>
          <a:prstGeom prst="rect">
            <a:avLst/>
          </a:prstGeom>
        </p:spPr>
      </p:pic>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22</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63491"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809625" y="1057299"/>
            <a:ext cx="10591800" cy="532442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20090" algn="just" fontAlgn="auto" hangingPunct="0">
              <a:spcAft>
                <a:spcPts val="0"/>
              </a:spcAft>
            </a:pPr>
            <a:r>
              <a:rPr lang="en-US" sz="2800" noProof="1">
                <a:solidFill>
                  <a:srgbClr val="FFFF00"/>
                </a:solidFill>
                <a:ea typeface="黑体" panose="02010609060101010101" pitchFamily="49" charset="-122"/>
              </a:rPr>
              <a:t>5</a:t>
            </a:r>
            <a:r>
              <a:rPr lang="zh-CN" altLang="en-US" sz="2800" noProof="1">
                <a:solidFill>
                  <a:srgbClr val="FFFF00"/>
                </a:solidFill>
                <a:ea typeface="黑体" panose="02010609060101010101" pitchFamily="49" charset="-122"/>
              </a:rPr>
              <a:t>．</a:t>
            </a:r>
            <a:r>
              <a:rPr lang="en-US" sz="2800" noProof="1">
                <a:solidFill>
                  <a:srgbClr val="FFFF00"/>
                </a:solidFill>
                <a:ea typeface="黑体" panose="02010609060101010101" pitchFamily="49" charset="-122"/>
              </a:rPr>
              <a:t>RT-Thread</a:t>
            </a:r>
            <a:r>
              <a:rPr lang="zh-CN" altLang="en-US" sz="2800" noProof="1">
                <a:solidFill>
                  <a:srgbClr val="FFFF00"/>
                </a:solidFill>
                <a:ea typeface="黑体" panose="02010609060101010101" pitchFamily="49" charset="-122"/>
              </a:rPr>
              <a:t>样例工程</a:t>
            </a:r>
            <a:r>
              <a:rPr lang="zh-CN" altLang="en-US" sz="2800" noProof="1" smtClean="0">
                <a:solidFill>
                  <a:srgbClr val="FFFF00"/>
                </a:solidFill>
                <a:ea typeface="黑体" panose="02010609060101010101" pitchFamily="49" charset="-122"/>
              </a:rPr>
              <a:t>运行测试</a:t>
            </a:r>
            <a:endParaRPr lang="en-US" altLang="zh-CN" sz="2800" noProof="1" smtClean="0">
              <a:solidFill>
                <a:srgbClr val="FFFF00"/>
              </a:solidFill>
              <a:ea typeface="黑体" panose="02010609060101010101" pitchFamily="49" charset="-122"/>
            </a:endParaRPr>
          </a:p>
          <a:p>
            <a:pPr indent="720090" algn="just" fontAlgn="auto" hangingPunct="0">
              <a:spcAft>
                <a:spcPts val="0"/>
              </a:spcAft>
            </a:pPr>
            <a:endParaRPr lang="en-US" altLang="zh-CN" sz="2800" noProof="1">
              <a:solidFill>
                <a:srgbClr val="FFFF00"/>
              </a:solidFill>
              <a:ea typeface="黑体" panose="02010609060101010101" pitchFamily="49" charset="-122"/>
            </a:endParaRPr>
          </a:p>
          <a:p>
            <a:pPr indent="720090" algn="just" fontAlgn="auto" hangingPunct="0">
              <a:spcAft>
                <a:spcPts val="0"/>
              </a:spcAft>
            </a:pPr>
            <a:endParaRPr lang="en-US" altLang="zh-CN" sz="2800" noProof="1" smtClean="0">
              <a:solidFill>
                <a:srgbClr val="FFFF00"/>
              </a:solidFill>
              <a:ea typeface="黑体" panose="02010609060101010101" pitchFamily="49" charset="-122"/>
            </a:endParaRPr>
          </a:p>
          <a:p>
            <a:pPr indent="720090" algn="just" fontAlgn="auto" hangingPunct="0">
              <a:spcAft>
                <a:spcPts val="0"/>
              </a:spcAft>
            </a:pPr>
            <a:endParaRPr lang="en-US" altLang="zh-CN" sz="2800" noProof="1" smtClean="0">
              <a:solidFill>
                <a:srgbClr val="FFFF00"/>
              </a:solidFill>
              <a:ea typeface="黑体" panose="02010609060101010101" pitchFamily="49" charset="-122"/>
            </a:endParaRPr>
          </a:p>
          <a:p>
            <a:pPr indent="720090" algn="just" fontAlgn="auto" hangingPunct="0">
              <a:spcAft>
                <a:spcPts val="0"/>
              </a:spcAft>
            </a:pPr>
            <a:endParaRPr lang="en-US" sz="2800" noProof="1">
              <a:solidFill>
                <a:srgbClr val="FFFF00"/>
              </a:solidFill>
              <a:latin typeface="+mn-lt"/>
              <a:ea typeface="黑体" panose="02010609060101010101" pitchFamily="49" charset="-122"/>
            </a:endParaRPr>
          </a:p>
          <a:p>
            <a:pPr indent="720090" algn="just" fontAlgn="auto" hangingPunct="0">
              <a:spcAft>
                <a:spcPts val="0"/>
              </a:spcAft>
            </a:pPr>
            <a:endParaRPr lang="en-US" sz="2800" noProof="1" smtClean="0">
              <a:solidFill>
                <a:srgbClr val="FFFF00"/>
              </a:solidFill>
              <a:latin typeface="+mn-lt"/>
              <a:ea typeface="黑体" panose="02010609060101010101" pitchFamily="49" charset="-122"/>
            </a:endParaRPr>
          </a:p>
          <a:p>
            <a:pPr indent="720090" algn="just" fontAlgn="auto" hangingPunct="0">
              <a:spcAft>
                <a:spcPts val="0"/>
              </a:spcAft>
            </a:pPr>
            <a:endParaRPr lang="en-US" sz="2800" noProof="1">
              <a:solidFill>
                <a:srgbClr val="FFFF00"/>
              </a:solidFill>
              <a:latin typeface="+mn-lt"/>
              <a:ea typeface="黑体" panose="02010609060101010101" pitchFamily="49" charset="-122"/>
            </a:endParaRPr>
          </a:p>
          <a:p>
            <a:pPr indent="720090" algn="just" fontAlgn="auto" hangingPunct="0">
              <a:spcAft>
                <a:spcPts val="0"/>
              </a:spcAft>
            </a:pPr>
            <a:endParaRPr lang="en-US" sz="2800" noProof="1" smtClean="0">
              <a:solidFill>
                <a:srgbClr val="FFFF00"/>
              </a:solidFill>
              <a:latin typeface="+mn-lt"/>
              <a:ea typeface="黑体" panose="02010609060101010101" pitchFamily="49" charset="-122"/>
            </a:endParaRPr>
          </a:p>
          <a:p>
            <a:pPr indent="720090" algn="just" fontAlgn="auto" hangingPunct="0">
              <a:spcAft>
                <a:spcPts val="0"/>
              </a:spcAft>
            </a:pPr>
            <a:endParaRPr lang="en-US" sz="2800" noProof="1">
              <a:solidFill>
                <a:srgbClr val="FFFF00"/>
              </a:solidFill>
              <a:latin typeface="+mn-lt"/>
              <a:ea typeface="黑体" panose="02010609060101010101" pitchFamily="49" charset="-122"/>
            </a:endParaRPr>
          </a:p>
          <a:p>
            <a:pPr indent="720090" algn="just" fontAlgn="auto" hangingPunct="0">
              <a:spcAft>
                <a:spcPts val="0"/>
              </a:spcAft>
            </a:pPr>
            <a:endParaRPr lang="en-US" sz="2800" noProof="1" smtClean="0">
              <a:solidFill>
                <a:srgbClr val="FFFF00"/>
              </a:solidFill>
              <a:latin typeface="+mn-lt"/>
              <a:ea typeface="黑体" panose="02010609060101010101" pitchFamily="49" charset="-122"/>
            </a:endParaRPr>
          </a:p>
          <a:p>
            <a:pPr indent="720090" algn="just" fontAlgn="auto" hangingPunct="0">
              <a:spcAft>
                <a:spcPts val="0"/>
              </a:spcAft>
            </a:pPr>
            <a:endParaRPr lang="en-US" sz="2800" noProof="1">
              <a:solidFill>
                <a:schemeClr val="bg1"/>
              </a:solidFill>
              <a:latin typeface="+mn-lt"/>
              <a:ea typeface="宋体" panose="02010600030101010101" pitchFamily="2" charset="-122"/>
            </a:endParaRPr>
          </a:p>
        </p:txBody>
      </p:sp>
      <p:graphicFrame>
        <p:nvGraphicFramePr>
          <p:cNvPr id="63494" name="对象 -2147482620"/>
          <p:cNvGraphicFramePr>
            <a:graphicFrameLocks noChangeAspect="1"/>
          </p:cNvGraphicFramePr>
          <p:nvPr>
            <p:extLst>
              <p:ext uri="{D42A27DB-BD31-4B8C-83A1-F6EECF244321}">
                <p14:modId xmlns:p14="http://schemas.microsoft.com/office/powerpoint/2010/main" val="2372027785"/>
              </p:ext>
            </p:extLst>
          </p:nvPr>
        </p:nvGraphicFramePr>
        <p:xfrm>
          <a:off x="2371724" y="1850891"/>
          <a:ext cx="8048625" cy="4302259"/>
        </p:xfrm>
        <a:graphic>
          <a:graphicData uri="http://schemas.openxmlformats.org/presentationml/2006/ole">
            <mc:AlternateContent xmlns:mc="http://schemas.openxmlformats.org/markup-compatibility/2006">
              <mc:Choice xmlns:v="urn:schemas-microsoft-com:vml" Requires="v">
                <p:oleObj spid="_x0000_s63559" name="BMP 图像" r:id="rId5" imgW="13544550" imgH="6257925" progId="Paint.Picture">
                  <p:embed/>
                </p:oleObj>
              </mc:Choice>
              <mc:Fallback>
                <p:oleObj name="BMP 图像" r:id="rId5" imgW="13544550" imgH="6257925" progId="Paint.Picture">
                  <p:embed/>
                  <p:pic>
                    <p:nvPicPr>
                      <p:cNvPr id="0" name="对象 -21474826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1724" y="1850891"/>
                        <a:ext cx="8048625" cy="4302259"/>
                      </a:xfrm>
                      <a:prstGeom prst="rect">
                        <a:avLst/>
                      </a:prstGeom>
                      <a:noFill/>
                      <a:ln>
                        <a:noFill/>
                      </a:ln>
                    </p:spPr>
                  </p:pic>
                </p:oleObj>
              </mc:Fallback>
            </mc:AlternateContent>
          </a:graphicData>
        </a:graphic>
      </p:graphicFrame>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23</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65539"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圆角矩形 8"/>
          <p:cNvSpPr/>
          <p:nvPr/>
        </p:nvSpPr>
        <p:spPr bwMode="auto">
          <a:xfrm>
            <a:off x="434109" y="1031875"/>
            <a:ext cx="11081616" cy="639907"/>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defTabSz="914400" eaLnBrk="0" hangingPunct="0">
              <a:defRPr/>
            </a:pPr>
            <a:r>
              <a:rPr lang="en-US" altLang="zh-CN" sz="3600" dirty="0" smtClean="0">
                <a:solidFill>
                  <a:srgbClr val="2D2DB9"/>
                </a:solidFill>
                <a:latin typeface="Times New Roman" panose="02020603050405020304"/>
                <a:ea typeface="黑体" panose="02010609060101010101" pitchFamily="49" charset="-122"/>
                <a:sym typeface="+mn-ea"/>
              </a:rPr>
              <a:t>2.4 </a:t>
            </a:r>
            <a:r>
              <a:rPr lang="zh-CN" altLang="en-US" sz="3600" dirty="0">
                <a:solidFill>
                  <a:srgbClr val="2D2DB9"/>
                </a:solidFill>
                <a:latin typeface="Times New Roman" panose="02020603050405020304"/>
                <a:ea typeface="黑体" panose="02010609060101010101" pitchFamily="49" charset="-122"/>
                <a:sym typeface="+mn-ea"/>
              </a:rPr>
              <a:t>本章小结</a:t>
            </a:r>
          </a:p>
          <a:p>
            <a:pPr defTabSz="914400" eaLnBrk="0" hangingPunct="0">
              <a:defRPr/>
            </a:pPr>
            <a:endParaRPr lang="zh-CN" altLang="en-US" sz="3600" kern="100" dirty="0">
              <a:solidFill>
                <a:srgbClr val="2D2DB9"/>
              </a:solidFill>
              <a:latin typeface="Times New Roman" panose="02020603050405020304"/>
              <a:ea typeface="黑体" panose="02010609060101010101" pitchFamily="49" charset="-122"/>
              <a:cs typeface="Times New Roman" panose="02020603050405020304" pitchFamily="18" charset="0"/>
              <a:sym typeface="+mn-ea"/>
            </a:endParaRPr>
          </a:p>
        </p:txBody>
      </p:sp>
      <p:sp>
        <p:nvSpPr>
          <p:cNvPr id="11" name="圆角矩形 10"/>
          <p:cNvSpPr/>
          <p:nvPr/>
        </p:nvSpPr>
        <p:spPr bwMode="auto">
          <a:xfrm>
            <a:off x="542925" y="1797370"/>
            <a:ext cx="10972800" cy="457528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20090" algn="just" eaLnBrk="1" fontAlgn="auto" latinLnBrk="0" hangingPunct="0">
              <a:spcAft>
                <a:spcPts val="0"/>
              </a:spcAft>
            </a:pPr>
            <a:r>
              <a:rPr lang="zh-CN" altLang="en-US" sz="2400" b="1" noProof="1">
                <a:solidFill>
                  <a:schemeClr val="bg1"/>
                </a:solidFill>
                <a:ea typeface="宋体" panose="02010600030101010101" pitchFamily="2" charset="-122"/>
              </a:rPr>
              <a:t>学习</a:t>
            </a:r>
            <a:r>
              <a:rPr lang="en-US" altLang="zh-CN" sz="2400" b="1" noProof="1">
                <a:solidFill>
                  <a:schemeClr val="bg1"/>
                </a:solidFill>
                <a:ea typeface="宋体" panose="02010600030101010101" pitchFamily="2" charset="-122"/>
              </a:rPr>
              <a:t>RTOS</a:t>
            </a:r>
            <a:r>
              <a:rPr lang="zh-CN" altLang="en-US" sz="2400" b="1" noProof="1">
                <a:solidFill>
                  <a:schemeClr val="bg1"/>
                </a:solidFill>
                <a:ea typeface="宋体" panose="02010600030101010101" pitchFamily="2" charset="-122"/>
              </a:rPr>
              <a:t>的第一要素就是实践，在实践中体会其基本机制。要进行实践，必须有软硬件基础平台，本章给出的硬件平台</a:t>
            </a:r>
            <a:r>
              <a:rPr lang="en-US" altLang="zh-CN" sz="2400" b="1" noProof="1">
                <a:solidFill>
                  <a:schemeClr val="bg1"/>
                </a:solidFill>
                <a:ea typeface="宋体" panose="02010600030101010101" pitchFamily="2" charset="-122"/>
              </a:rPr>
              <a:t>AHL-STM32L431</a:t>
            </a:r>
            <a:r>
              <a:rPr lang="zh-CN" altLang="en-US" sz="2400" b="1" noProof="1">
                <a:solidFill>
                  <a:schemeClr val="bg1"/>
                </a:solidFill>
                <a:ea typeface="宋体" panose="02010600030101010101" pitchFamily="2" charset="-122"/>
              </a:rPr>
              <a:t>及软件平台</a:t>
            </a:r>
            <a:r>
              <a:rPr lang="en-US" altLang="zh-CN" sz="2400" b="1" noProof="1">
                <a:solidFill>
                  <a:schemeClr val="bg1"/>
                </a:solidFill>
                <a:ea typeface="宋体" panose="02010600030101010101" pitchFamily="2" charset="-122"/>
              </a:rPr>
              <a:t>AHL-GEC-IDE</a:t>
            </a:r>
            <a:r>
              <a:rPr lang="zh-CN" altLang="en-US" sz="2400" b="1" noProof="1">
                <a:solidFill>
                  <a:schemeClr val="bg1"/>
                </a:solidFill>
                <a:ea typeface="宋体" panose="02010600030101010101" pitchFamily="2" charset="-122"/>
              </a:rPr>
              <a:t>的介绍，可以满足</a:t>
            </a:r>
            <a:r>
              <a:rPr lang="en-US" altLang="zh-CN" sz="2400" b="1" noProof="1">
                <a:solidFill>
                  <a:schemeClr val="bg1"/>
                </a:solidFill>
                <a:ea typeface="宋体" panose="02010600030101010101" pitchFamily="2" charset="-122"/>
              </a:rPr>
              <a:t>RTOS</a:t>
            </a:r>
            <a:r>
              <a:rPr lang="zh-CN" altLang="en-US" sz="2400" b="1" noProof="1">
                <a:solidFill>
                  <a:schemeClr val="bg1"/>
                </a:solidFill>
                <a:ea typeface="宋体" panose="02010600030101010101" pitchFamily="2" charset="-122"/>
              </a:rPr>
              <a:t>学习与实践的基本要求，也可以方便地应用于实际产品开发。</a:t>
            </a:r>
          </a:p>
          <a:p>
            <a:pPr indent="720090" algn="just" eaLnBrk="1" fontAlgn="auto" latinLnBrk="0" hangingPunct="0">
              <a:spcAft>
                <a:spcPts val="0"/>
              </a:spcAft>
            </a:pPr>
            <a:r>
              <a:rPr lang="zh-CN" altLang="en-US" sz="2400" b="1" noProof="1">
                <a:solidFill>
                  <a:schemeClr val="bg1"/>
                </a:solidFill>
                <a:ea typeface="宋体" panose="02010600030101010101" pitchFamily="2" charset="-122"/>
              </a:rPr>
              <a:t>良好的工程组织是软件工程的基本要求，也是可移植、可复用、可维护的保证。要按照“分门别类，各有归处”的基本原则组织工程框架，且一级子文件夹不再变动，使得新增内容各有归处，同时保证</a:t>
            </a:r>
            <a:r>
              <a:rPr lang="en-US" altLang="zh-CN" sz="2400" b="1" noProof="1">
                <a:solidFill>
                  <a:schemeClr val="bg1"/>
                </a:solidFill>
                <a:ea typeface="宋体" panose="02010600030101010101" pitchFamily="2" charset="-122"/>
              </a:rPr>
              <a:t>NOS</a:t>
            </a:r>
            <a:r>
              <a:rPr lang="zh-CN" altLang="en-US" sz="2400" b="1" noProof="1">
                <a:solidFill>
                  <a:schemeClr val="bg1"/>
                </a:solidFill>
                <a:ea typeface="宋体" panose="02010600030101010101" pitchFamily="2" charset="-122"/>
              </a:rPr>
              <a:t>下与</a:t>
            </a:r>
            <a:r>
              <a:rPr lang="en-US" altLang="zh-CN" sz="2400" b="1" noProof="1">
                <a:solidFill>
                  <a:schemeClr val="bg1"/>
                </a:solidFill>
                <a:ea typeface="宋体" panose="02010600030101010101" pitchFamily="2" charset="-122"/>
              </a:rPr>
              <a:t>RTOS</a:t>
            </a:r>
            <a:r>
              <a:rPr lang="zh-CN" altLang="en-US" sz="2400" b="1" noProof="1">
                <a:solidFill>
                  <a:schemeClr val="bg1"/>
                </a:solidFill>
                <a:ea typeface="宋体" panose="02010600030101010101" pitchFamily="2" charset="-122"/>
              </a:rPr>
              <a:t>下工程中一级子文件夹名称相同，为实际应用开发提供了规范的标准模板。</a:t>
            </a:r>
          </a:p>
          <a:p>
            <a:pPr indent="720090" algn="just" eaLnBrk="1" fontAlgn="auto" latinLnBrk="0" hangingPunct="0">
              <a:spcAft>
                <a:spcPts val="0"/>
              </a:spcAft>
            </a:pPr>
            <a:r>
              <a:rPr lang="zh-CN" altLang="en-US" sz="2400" b="1" noProof="1">
                <a:solidFill>
                  <a:schemeClr val="bg1"/>
                </a:solidFill>
                <a:ea typeface="宋体" panose="02010600030101010101" pitchFamily="2" charset="-122"/>
              </a:rPr>
              <a:t>本章的实例只用到</a:t>
            </a:r>
            <a:r>
              <a:rPr lang="en-US" altLang="zh-CN" sz="2400" b="1" noProof="1">
                <a:solidFill>
                  <a:schemeClr val="bg1"/>
                </a:solidFill>
                <a:ea typeface="宋体" panose="02010600030101010101" pitchFamily="2" charset="-122"/>
              </a:rPr>
              <a:t>RTOS</a:t>
            </a:r>
            <a:r>
              <a:rPr lang="zh-CN" altLang="en-US" sz="2400" b="1" noProof="1">
                <a:solidFill>
                  <a:schemeClr val="bg1"/>
                </a:solidFill>
                <a:ea typeface="宋体" panose="02010600030101010101" pitchFamily="2" charset="-122"/>
              </a:rPr>
              <a:t>下的延时函数，但有三个线程在运行，可以体会到这里的延时函数与运行机器码空延时不同，它让出了</a:t>
            </a:r>
            <a:r>
              <a:rPr lang="en-US" altLang="zh-CN" sz="2400" b="1" noProof="1">
                <a:solidFill>
                  <a:schemeClr val="bg1"/>
                </a:solidFill>
                <a:ea typeface="宋体" panose="02010600030101010101" pitchFamily="2" charset="-122"/>
              </a:rPr>
              <a:t>CPU</a:t>
            </a:r>
            <a:r>
              <a:rPr lang="zh-CN" altLang="en-US" sz="2400" b="1" noProof="1">
                <a:solidFill>
                  <a:schemeClr val="bg1"/>
                </a:solidFill>
                <a:ea typeface="宋体" panose="02010600030101010101" pitchFamily="2" charset="-122"/>
              </a:rPr>
              <a:t>使用权，在延时期间，</a:t>
            </a:r>
            <a:r>
              <a:rPr lang="en-US" altLang="zh-CN" sz="2400" b="1" noProof="1">
                <a:solidFill>
                  <a:schemeClr val="bg1"/>
                </a:solidFill>
                <a:ea typeface="宋体" panose="02010600030101010101" pitchFamily="2" charset="-122"/>
              </a:rPr>
              <a:t>CPU</a:t>
            </a:r>
            <a:r>
              <a:rPr lang="zh-CN" altLang="en-US" sz="2400" b="1" noProof="1">
                <a:solidFill>
                  <a:schemeClr val="bg1"/>
                </a:solidFill>
                <a:ea typeface="宋体" panose="02010600030101010101" pitchFamily="2" charset="-122"/>
              </a:rPr>
              <a:t>可以执行其他线程，第</a:t>
            </a:r>
            <a:r>
              <a:rPr lang="en-US" altLang="zh-CN" sz="2400" b="1" noProof="1">
                <a:solidFill>
                  <a:schemeClr val="bg1"/>
                </a:solidFill>
                <a:ea typeface="宋体" panose="02010600030101010101" pitchFamily="2" charset="-122"/>
              </a:rPr>
              <a:t>10</a:t>
            </a:r>
            <a:r>
              <a:rPr lang="zh-CN" altLang="en-US" sz="2400" b="1" noProof="1">
                <a:solidFill>
                  <a:schemeClr val="bg1"/>
                </a:solidFill>
                <a:ea typeface="宋体" panose="02010600030101010101" pitchFamily="2" charset="-122"/>
              </a:rPr>
              <a:t>章将对这种延时方式做进一步分析。</a:t>
            </a: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24</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bwMode="auto">
          <a:xfrm>
            <a:off x="683491" y="2592850"/>
            <a:ext cx="10917381" cy="151061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r>
              <a:rPr lang="en-US" altLang="zh-CN" sz="2800" b="1" dirty="0" smtClean="0">
                <a:solidFill>
                  <a:srgbClr val="FFFFFF"/>
                </a:solidFill>
                <a:ea typeface="宋体" panose="02010600030101010101" pitchFamily="2" charset="-122"/>
              </a:rPr>
              <a:t>RT-Thread</a:t>
            </a:r>
            <a:r>
              <a:rPr lang="zh-CN" altLang="en-US" sz="2800" b="1" dirty="0">
                <a:solidFill>
                  <a:srgbClr val="FFFFFF"/>
                </a:solidFill>
                <a:ea typeface="宋体" panose="02010600030101010101" pitchFamily="2" charset="-122"/>
              </a:rPr>
              <a:t>（</a:t>
            </a:r>
            <a:r>
              <a:rPr lang="en-US" altLang="zh-CN" sz="2800" b="1" dirty="0">
                <a:solidFill>
                  <a:srgbClr val="FFFFFF"/>
                </a:solidFill>
                <a:ea typeface="宋体" panose="02010600030101010101" pitchFamily="2" charset="-122"/>
              </a:rPr>
              <a:t>Real Time-Thread</a:t>
            </a:r>
            <a:r>
              <a:rPr lang="zh-CN" altLang="en-US" sz="2800" b="1" dirty="0">
                <a:solidFill>
                  <a:srgbClr val="FFFFFF"/>
                </a:solidFill>
                <a:ea typeface="宋体" panose="02010600030101010101" pitchFamily="2" charset="-122"/>
              </a:rPr>
              <a:t>）是上海睿赛德电子科技有限公司于</a:t>
            </a:r>
            <a:r>
              <a:rPr lang="en-US" altLang="zh-CN" sz="2800" b="1" dirty="0">
                <a:solidFill>
                  <a:srgbClr val="FFFFFF"/>
                </a:solidFill>
                <a:ea typeface="宋体" panose="02010600030101010101" pitchFamily="2" charset="-122"/>
              </a:rPr>
              <a:t>2006</a:t>
            </a:r>
            <a:r>
              <a:rPr lang="zh-CN" altLang="en-US" sz="2800" b="1" dirty="0">
                <a:solidFill>
                  <a:srgbClr val="FFFFFF"/>
                </a:solidFill>
                <a:ea typeface="宋体" panose="02010600030101010101" pitchFamily="2" charset="-122"/>
              </a:rPr>
              <a:t>年开始推出的开源及社区化发展的一款实时操作系统</a:t>
            </a:r>
            <a:r>
              <a:rPr lang="zh-CN" altLang="en-US" sz="2800" b="1" dirty="0" smtClean="0">
                <a:solidFill>
                  <a:srgbClr val="FFFFFF"/>
                </a:solidFill>
                <a:ea typeface="宋体" panose="02010600030101010101" pitchFamily="2" charset="-122"/>
              </a:rPr>
              <a:t>，</a:t>
            </a:r>
            <a:r>
              <a:rPr lang="zh-CN" altLang="en-US" sz="2800" b="1" dirty="0">
                <a:solidFill>
                  <a:srgbClr val="FFFFFF"/>
                </a:solidFill>
                <a:ea typeface="宋体" panose="02010600030101010101" pitchFamily="2" charset="-122"/>
              </a:rPr>
              <a:t>主要</a:t>
            </a:r>
            <a:r>
              <a:rPr lang="zh-CN" altLang="en-US" sz="2800" b="1" dirty="0" smtClean="0">
                <a:solidFill>
                  <a:srgbClr val="FFFFFF"/>
                </a:solidFill>
                <a:ea typeface="宋体" panose="02010600030101010101" pitchFamily="2" charset="-122"/>
              </a:rPr>
              <a:t>面向</a:t>
            </a:r>
            <a:r>
              <a:rPr lang="zh-CN" altLang="en-US" sz="2800" b="1" dirty="0">
                <a:solidFill>
                  <a:srgbClr val="FFFFFF"/>
                </a:solidFill>
                <a:ea typeface="宋体" panose="02010600030101010101" pitchFamily="2" charset="-122"/>
              </a:rPr>
              <a:t>嵌入式人工智能与物联网</a:t>
            </a:r>
            <a:r>
              <a:rPr lang="zh-CN" altLang="en-US" sz="2800" b="1" dirty="0" smtClean="0">
                <a:solidFill>
                  <a:srgbClr val="FFFFFF"/>
                </a:solidFill>
                <a:ea typeface="宋体" panose="02010600030101010101" pitchFamily="2" charset="-122"/>
              </a:rPr>
              <a:t>领域。</a:t>
            </a:r>
            <a:endParaRPr lang="zh-CN" altLang="en-US" sz="2800" b="1" dirty="0">
              <a:solidFill>
                <a:srgbClr val="FFFFFF"/>
              </a:solidFill>
              <a:ea typeface="宋体" panose="02010600030101010101" pitchFamily="2" charset="-122"/>
            </a:endParaRPr>
          </a:p>
        </p:txBody>
      </p:sp>
      <p:grpSp>
        <p:nvGrpSpPr>
          <p:cNvPr id="6146" name="组合 13"/>
          <p:cNvGrpSpPr/>
          <p:nvPr/>
        </p:nvGrpSpPr>
        <p:grpSpPr bwMode="auto">
          <a:xfrm>
            <a:off x="1166" y="119063"/>
            <a:ext cx="12192000" cy="912812"/>
            <a:chOff x="0" y="118935"/>
            <a:chExt cx="12192000" cy="913211"/>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6148" name="图片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圆角矩形 7"/>
          <p:cNvSpPr/>
          <p:nvPr/>
        </p:nvSpPr>
        <p:spPr bwMode="auto">
          <a:xfrm>
            <a:off x="552609" y="1092284"/>
            <a:ext cx="11048263"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dirty="0" smtClean="0">
                <a:solidFill>
                  <a:srgbClr val="2D2DB9"/>
                </a:solidFill>
                <a:latin typeface="Times New Roman" panose="02020603050405020304"/>
                <a:ea typeface="黑体" panose="02010609060101010101" pitchFamily="49" charset="-122"/>
              </a:rPr>
              <a:t>2.1 </a:t>
            </a:r>
            <a:r>
              <a:rPr lang="en-US" altLang="zh-CN" sz="3600" dirty="0">
                <a:solidFill>
                  <a:srgbClr val="2D2DB9"/>
                </a:solidFill>
                <a:latin typeface="Times New Roman" panose="02020603050405020304"/>
                <a:ea typeface="黑体" panose="02010609060101010101" pitchFamily="49" charset="-122"/>
              </a:rPr>
              <a:t>RT-Thread</a:t>
            </a:r>
            <a:r>
              <a:rPr lang="zh-CN" altLang="en-US" sz="3600" dirty="0" smtClean="0">
                <a:solidFill>
                  <a:srgbClr val="2D2DB9"/>
                </a:solidFill>
                <a:latin typeface="Times New Roman" panose="02020603050405020304"/>
                <a:ea typeface="黑体" panose="02010609060101010101" pitchFamily="49" charset="-122"/>
              </a:rPr>
              <a:t>简介</a:t>
            </a:r>
            <a:r>
              <a:rPr lang="zh-CN" altLang="en-US" sz="3600" dirty="0" smtClean="0">
                <a:solidFill>
                  <a:srgbClr val="FF0000"/>
                </a:solidFill>
                <a:latin typeface="Times New Roman" panose="02020603050405020304"/>
                <a:ea typeface="黑体" panose="02010609060101010101" pitchFamily="49" charset="-122"/>
              </a:rPr>
              <a:t>（了解）</a:t>
            </a:r>
            <a:endParaRPr lang="zh-CN" altLang="en-US" sz="3600" dirty="0">
              <a:solidFill>
                <a:srgbClr val="FF0000"/>
              </a:solidFill>
              <a:latin typeface="Times New Roman" panose="02020603050405020304"/>
              <a:ea typeface="黑体" panose="02010609060101010101" pitchFamily="49" charset="-122"/>
            </a:endParaRPr>
          </a:p>
        </p:txBody>
      </p:sp>
      <p:sp>
        <p:nvSpPr>
          <p:cNvPr id="9" name="圆角矩形 8"/>
          <p:cNvSpPr/>
          <p:nvPr/>
        </p:nvSpPr>
        <p:spPr bwMode="auto">
          <a:xfrm>
            <a:off x="552609" y="1920445"/>
            <a:ext cx="5709646"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a:ea typeface="黑体" panose="02010609060101010101" pitchFamily="49" charset="-122"/>
                <a:cs typeface="Times New Roman" panose="02020603050405020304" pitchFamily="18" charset="0"/>
              </a:rPr>
              <a:t>2.1.1  RT-Thread</a:t>
            </a:r>
            <a:r>
              <a:rPr lang="zh-CN" altLang="en-US" sz="2800" kern="100" noProof="1">
                <a:ea typeface="黑体" panose="02010609060101010101" pitchFamily="49" charset="-122"/>
                <a:cs typeface="Times New Roman" panose="02020603050405020304" pitchFamily="18" charset="0"/>
              </a:rPr>
              <a:t>概述</a:t>
            </a:r>
          </a:p>
          <a:p>
            <a:pPr fontAlgn="auto"/>
            <a:endParaRPr lang="zh-CN" altLang="en-US" sz="2800" kern="100" noProof="1">
              <a:ea typeface="黑体" panose="02010609060101010101" pitchFamily="49" charset="-122"/>
              <a:cs typeface="Times New Roman" panose="02020603050405020304" pitchFamily="18" charset="0"/>
            </a:endParaRPr>
          </a:p>
        </p:txBody>
      </p:sp>
      <p:sp>
        <p:nvSpPr>
          <p:cNvPr id="12" name="圆角矩形 11"/>
          <p:cNvSpPr/>
          <p:nvPr/>
        </p:nvSpPr>
        <p:spPr bwMode="auto">
          <a:xfrm>
            <a:off x="552609" y="4204499"/>
            <a:ext cx="5709646"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2.1.2  RT-Thread</a:t>
            </a:r>
            <a:r>
              <a:rPr lang="zh-CN" altLang="en-US" sz="2800" kern="100" noProof="1" smtClean="0">
                <a:ea typeface="黑体" panose="02010609060101010101" pitchFamily="49" charset="-122"/>
                <a:cs typeface="Times New Roman" panose="02020603050405020304" pitchFamily="18" charset="0"/>
              </a:rPr>
              <a:t>的基本特点</a:t>
            </a:r>
            <a:endParaRPr lang="zh-CN" altLang="en-US" sz="2800" kern="100" noProof="1">
              <a:ea typeface="黑体" panose="02010609060101010101" pitchFamily="49" charset="-122"/>
              <a:cs typeface="Times New Roman" panose="02020603050405020304" pitchFamily="18" charset="0"/>
            </a:endParaRPr>
          </a:p>
          <a:p>
            <a:pPr fontAlgn="auto"/>
            <a:endParaRPr lang="zh-CN" altLang="en-US" sz="2800" kern="100" noProof="1">
              <a:ea typeface="黑体" panose="02010609060101010101" pitchFamily="49" charset="-122"/>
              <a:cs typeface="Times New Roman" panose="02020603050405020304" pitchFamily="18" charset="0"/>
            </a:endParaRPr>
          </a:p>
        </p:txBody>
      </p:sp>
      <p:sp>
        <p:nvSpPr>
          <p:cNvPr id="13" name="圆角矩形 12"/>
          <p:cNvSpPr/>
          <p:nvPr/>
        </p:nvSpPr>
        <p:spPr bwMode="auto">
          <a:xfrm>
            <a:off x="720435" y="4965615"/>
            <a:ext cx="10843491" cy="103389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20090" fontAlgn="auto">
              <a:spcAft>
                <a:spcPts val="0"/>
              </a:spcAft>
            </a:pPr>
            <a:r>
              <a:rPr lang="zh-CN" altLang="en-US" sz="2800" b="1" noProof="1" smtClean="0">
                <a:solidFill>
                  <a:schemeClr val="bg1"/>
                </a:solidFill>
                <a:uFillTx/>
                <a:ea typeface="宋体" panose="02010600030101010101" pitchFamily="2" charset="-122"/>
              </a:rPr>
              <a:t>开</a:t>
            </a:r>
            <a:r>
              <a:rPr lang="zh-CN" altLang="en-US" sz="2800" b="1" noProof="1">
                <a:solidFill>
                  <a:schemeClr val="bg1"/>
                </a:solidFill>
                <a:uFillTx/>
                <a:ea typeface="宋体" panose="02010600030101010101" pitchFamily="2" charset="-122"/>
              </a:rPr>
              <a:t>源免费且有技术</a:t>
            </a:r>
            <a:r>
              <a:rPr lang="zh-CN" altLang="en-US" sz="2800" b="1" noProof="1" smtClean="0">
                <a:solidFill>
                  <a:schemeClr val="bg1"/>
                </a:solidFill>
                <a:uFillTx/>
                <a:ea typeface="宋体" panose="02010600030101010101" pitchFamily="2" charset="-122"/>
              </a:rPr>
              <a:t>支持；浅显易懂，方便移植；可裁剪性强；</a:t>
            </a:r>
            <a:r>
              <a:rPr lang="zh-CN" altLang="en-US" sz="2800" b="1" noProof="1" smtClean="0">
                <a:solidFill>
                  <a:schemeClr val="bg1"/>
                </a:solidFill>
                <a:ea typeface="宋体" panose="02010600030101010101" pitchFamily="2" charset="-122"/>
              </a:rPr>
              <a:t>占用</a:t>
            </a:r>
            <a:r>
              <a:rPr lang="zh-CN" altLang="en-US" sz="2800" b="1" noProof="1">
                <a:solidFill>
                  <a:schemeClr val="bg1"/>
                </a:solidFill>
                <a:ea typeface="宋体" panose="02010600030101010101" pitchFamily="2" charset="-122"/>
              </a:rPr>
              <a:t>资源小（我们有</a:t>
            </a:r>
            <a:r>
              <a:rPr lang="en-US" altLang="zh-CN" sz="2800" b="1" noProof="1">
                <a:solidFill>
                  <a:schemeClr val="bg1"/>
                </a:solidFill>
                <a:ea typeface="宋体" panose="02010600030101010101" pitchFamily="2" charset="-122"/>
              </a:rPr>
              <a:t>4KB</a:t>
            </a:r>
            <a:r>
              <a:rPr lang="zh-CN" altLang="en-US" sz="2800" b="1" noProof="1">
                <a:solidFill>
                  <a:schemeClr val="bg1"/>
                </a:solidFill>
                <a:ea typeface="宋体" panose="02010600030101010101" pitchFamily="2" charset="-122"/>
              </a:rPr>
              <a:t>的</a:t>
            </a:r>
            <a:r>
              <a:rPr lang="en-US" altLang="zh-CN" sz="2800" b="1" noProof="1">
                <a:solidFill>
                  <a:schemeClr val="bg1"/>
                </a:solidFill>
                <a:ea typeface="宋体" panose="02010600030101010101" pitchFamily="2" charset="-122"/>
              </a:rPr>
              <a:t>RAM</a:t>
            </a:r>
            <a:r>
              <a:rPr lang="zh-CN" altLang="en-US" sz="2800" b="1" noProof="1">
                <a:solidFill>
                  <a:schemeClr val="bg1"/>
                </a:solidFill>
                <a:ea typeface="宋体" panose="02010600030101010101" pitchFamily="2" charset="-122"/>
              </a:rPr>
              <a:t>下运行案例</a:t>
            </a:r>
            <a:r>
              <a:rPr lang="zh-CN" altLang="en-US" sz="2800" b="1" noProof="1" smtClean="0">
                <a:solidFill>
                  <a:schemeClr val="bg1"/>
                </a:solidFill>
                <a:ea typeface="宋体" panose="02010600030101010101" pitchFamily="2" charset="-122"/>
              </a:rPr>
              <a:t>）、功耗低。</a:t>
            </a:r>
            <a:endParaRPr lang="zh-CN" altLang="en-US" sz="2800" b="1" noProof="1">
              <a:solidFill>
                <a:schemeClr val="bg1"/>
              </a:solidFill>
              <a:uFillTx/>
              <a:ea typeface="宋体" panose="02010600030101010101" pitchFamily="2" charset="-122"/>
            </a:endParaRP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bwMode="auto">
          <a:xfrm>
            <a:off x="638175" y="1951568"/>
            <a:ext cx="11115675"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dirty="0" smtClean="0">
              <a:hlinkClick r:id="rId3"/>
            </a:endParaRPr>
          </a:p>
          <a:p>
            <a:pPr indent="711200" algn="just"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dirty="0">
              <a:hlinkClick r:id="rId3"/>
            </a:endParaRPr>
          </a:p>
          <a:p>
            <a:pPr indent="711200" algn="just"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dirty="0" smtClean="0">
              <a:hlinkClick r:id="rId3"/>
            </a:endParaRPr>
          </a:p>
          <a:p>
            <a:pPr indent="711200" algn="just" fontAlgn="auto" latinLnBrk="0" hangingPunct="0">
              <a:spcAft>
                <a:spcPts val="0"/>
              </a:spcAft>
              <a:extLst>
                <a:ext uri="{35155182-B16C-46BC-9424-99874614C6A1}">
                  <wpsdc:indentchars xmlns="" xmlns:wpsdc="http://www.wps.cn/officeDocument/2017/drawingmlCustomData" val="200" checksum="3773799597"/>
                </a:ext>
              </a:extLst>
            </a:pPr>
            <a:endParaRPr lang="en-US" altLang="zh-CN" sz="2800" dirty="0" smtClean="0">
              <a:hlinkClick r:id="rId3"/>
            </a:endParaRPr>
          </a:p>
          <a:p>
            <a:pPr indent="711200" algn="just" fontAlgn="auto" latinLnBrk="0" hangingPunct="0">
              <a:spcAft>
                <a:spcPts val="0"/>
              </a:spcAft>
              <a:extLst>
                <a:ext uri="{35155182-B16C-46BC-9424-99874614C6A1}">
                  <wpsdc:indentchars xmlns="" xmlns:wpsdc="http://www.wps.cn/officeDocument/2017/drawingmlCustomData" val="200" checksum="3773799597"/>
                </a:ext>
              </a:extLst>
            </a:pPr>
            <a:r>
              <a:rPr lang="en-US" altLang="zh-CN" sz="2800" dirty="0" smtClean="0">
                <a:hlinkClick r:id="rId3"/>
              </a:rPr>
              <a:t>rt-thread.org/</a:t>
            </a:r>
            <a:r>
              <a:rPr lang="en-US" altLang="zh-CN" sz="2800" dirty="0" err="1" smtClean="0">
                <a:hlinkClick r:id="rId3"/>
              </a:rPr>
              <a:t>download.html#download-rt-thread-nano</a:t>
            </a:r>
            <a:endParaRPr lang="en-US" sz="2800" b="1" noProof="1" smtClean="0">
              <a:solidFill>
                <a:schemeClr val="bg1"/>
              </a:solidFill>
              <a:uFillTx/>
              <a:ea typeface="宋体" panose="02010600030101010101" pitchFamily="2" charset="-122"/>
            </a:endParaRPr>
          </a:p>
          <a:p>
            <a:pPr indent="711200" algn="just" fontAlgn="auto" latinLnBrk="0" hangingPunct="0">
              <a:spcAft>
                <a:spcPts val="0"/>
              </a:spcAft>
              <a:extLst>
                <a:ext uri="{35155182-B16C-46BC-9424-99874614C6A1}">
                  <wpsdc:indentchars xmlns="" xmlns:wpsdc="http://www.wps.cn/officeDocument/2017/drawingmlCustomData" val="200" checksum="3773799597"/>
                </a:ext>
              </a:extLst>
            </a:pPr>
            <a:r>
              <a:rPr lang="zh-CN" altLang="en-US" sz="2800" b="1" noProof="1" smtClean="0">
                <a:solidFill>
                  <a:schemeClr val="bg1"/>
                </a:solidFill>
                <a:ea typeface="宋体" panose="02010600030101010101" pitchFamily="2" charset="-122"/>
              </a:rPr>
              <a:t>如需更新</a:t>
            </a:r>
            <a:r>
              <a:rPr lang="zh-CN" altLang="en-US" sz="2800" b="1" noProof="1">
                <a:solidFill>
                  <a:schemeClr val="bg1"/>
                </a:solidFill>
                <a:ea typeface="宋体" panose="02010600030101010101" pitchFamily="2" charset="-122"/>
              </a:rPr>
              <a:t>工程内的</a:t>
            </a:r>
            <a:r>
              <a:rPr lang="en-US" altLang="zh-CN" sz="2800" b="1" noProof="1" smtClean="0">
                <a:solidFill>
                  <a:schemeClr val="bg1"/>
                </a:solidFill>
                <a:ea typeface="宋体" panose="02010600030101010101" pitchFamily="2" charset="-122"/>
              </a:rPr>
              <a:t>RT-Thread</a:t>
            </a:r>
            <a:r>
              <a:rPr lang="zh-CN" altLang="en-US" sz="2800" b="1" noProof="1">
                <a:solidFill>
                  <a:schemeClr val="bg1"/>
                </a:solidFill>
                <a:ea typeface="宋体" panose="02010600030101010101" pitchFamily="2" charset="-122"/>
              </a:rPr>
              <a:t>的</a:t>
            </a:r>
            <a:r>
              <a:rPr lang="zh-CN" altLang="en-US" sz="2800" b="1" noProof="1" smtClean="0">
                <a:solidFill>
                  <a:schemeClr val="bg1"/>
                </a:solidFill>
                <a:ea typeface="宋体" panose="02010600030101010101" pitchFamily="2" charset="-122"/>
              </a:rPr>
              <a:t>版本，本书</a:t>
            </a:r>
            <a:r>
              <a:rPr lang="zh-CN" altLang="en-US" sz="2800" b="1" noProof="1" smtClean="0">
                <a:solidFill>
                  <a:srgbClr val="FFFF00"/>
                </a:solidFill>
                <a:ea typeface="宋体" panose="02010600030101010101" pitchFamily="2" charset="-122"/>
              </a:rPr>
              <a:t>附录</a:t>
            </a:r>
            <a:r>
              <a:rPr lang="en-US" altLang="zh-CN" sz="2800" b="1" noProof="1" smtClean="0">
                <a:solidFill>
                  <a:srgbClr val="FFFF00"/>
                </a:solidFill>
                <a:ea typeface="宋体" panose="02010600030101010101" pitchFamily="2" charset="-122"/>
              </a:rPr>
              <a:t>A</a:t>
            </a:r>
            <a:r>
              <a:rPr lang="zh-CN" altLang="en-US" sz="2800" b="1" noProof="1" smtClean="0">
                <a:solidFill>
                  <a:srgbClr val="FFFF00"/>
                </a:solidFill>
                <a:ea typeface="宋体" panose="02010600030101010101" pitchFamily="2" charset="-122"/>
              </a:rPr>
              <a:t>（</a:t>
            </a:r>
            <a:r>
              <a:rPr lang="en-US" altLang="zh-CN" sz="2800" b="1" noProof="1" smtClean="0">
                <a:solidFill>
                  <a:srgbClr val="FFFF00"/>
                </a:solidFill>
                <a:ea typeface="宋体" panose="02010600030101010101" pitchFamily="2" charset="-122"/>
              </a:rPr>
              <a:t>P222</a:t>
            </a:r>
            <a:r>
              <a:rPr lang="zh-CN" altLang="en-US" sz="2800" b="1" noProof="1" smtClean="0">
                <a:solidFill>
                  <a:srgbClr val="FFFF00"/>
                </a:solidFill>
                <a:ea typeface="宋体" panose="02010600030101010101" pitchFamily="2" charset="-122"/>
              </a:rPr>
              <a:t>），</a:t>
            </a:r>
            <a:r>
              <a:rPr lang="zh-CN" altLang="en-US" sz="2800" b="1" noProof="1" smtClean="0">
                <a:solidFill>
                  <a:schemeClr val="bg1"/>
                </a:solidFill>
                <a:ea typeface="宋体" panose="02010600030101010101" pitchFamily="2" charset="-122"/>
              </a:rPr>
              <a:t>给出了</a:t>
            </a:r>
            <a:r>
              <a:rPr lang="en-US" altLang="zh-CN" sz="2800" b="1" noProof="1" smtClean="0">
                <a:solidFill>
                  <a:schemeClr val="bg1"/>
                </a:solidFill>
                <a:ea typeface="宋体" panose="02010600030101010101" pitchFamily="2" charset="-122"/>
              </a:rPr>
              <a:t>RT-Thread</a:t>
            </a:r>
            <a:r>
              <a:rPr lang="zh-CN" altLang="en-US" sz="2800" b="1" noProof="1" smtClean="0">
                <a:solidFill>
                  <a:schemeClr val="bg1"/>
                </a:solidFill>
                <a:ea typeface="宋体" panose="02010600030101010101" pitchFamily="2" charset="-122"/>
              </a:rPr>
              <a:t>版本更新方法</a:t>
            </a:r>
            <a:endParaRPr sz="2800" b="1" noProof="1">
              <a:solidFill>
                <a:schemeClr val="bg1"/>
              </a:solidFill>
              <a:uFillTx/>
              <a:ea typeface="宋体" panose="02010600030101010101" pitchFamily="2" charset="-122"/>
            </a:endParaRPr>
          </a:p>
        </p:txBody>
      </p:sp>
      <p:grpSp>
        <p:nvGrpSpPr>
          <p:cNvPr id="8196" name="组合 15"/>
          <p:cNvGrpSpPr/>
          <p:nvPr/>
        </p:nvGrpSpPr>
        <p:grpSpPr bwMode="auto">
          <a:xfrm>
            <a:off x="1166" y="119063"/>
            <a:ext cx="12192000" cy="912812"/>
            <a:chOff x="0" y="118935"/>
            <a:chExt cx="12192000" cy="913211"/>
          </a:xfrm>
        </p:grpSpPr>
        <p:sp>
          <p:nvSpPr>
            <p:cNvPr id="1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8198" name="图片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圆角矩形 7"/>
          <p:cNvSpPr/>
          <p:nvPr/>
        </p:nvSpPr>
        <p:spPr bwMode="auto">
          <a:xfrm>
            <a:off x="247809" y="1020883"/>
            <a:ext cx="5709646"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2.1.3  </a:t>
            </a:r>
            <a:r>
              <a:rPr lang="zh-CN" altLang="en-US" sz="2800" kern="100" noProof="1" smtClean="0">
                <a:ea typeface="黑体" panose="02010609060101010101" pitchFamily="49" charset="-122"/>
                <a:cs typeface="Times New Roman" panose="02020603050405020304" pitchFamily="18" charset="0"/>
              </a:rPr>
              <a:t>下载</a:t>
            </a:r>
            <a:r>
              <a:rPr lang="zh-CN" altLang="en-US" sz="2800" kern="100" noProof="1">
                <a:ea typeface="黑体" panose="02010609060101010101" pitchFamily="49" charset="-122"/>
                <a:cs typeface="Times New Roman" panose="02020603050405020304" pitchFamily="18" charset="0"/>
              </a:rPr>
              <a:t>与更新</a:t>
            </a:r>
            <a:r>
              <a:rPr lang="en-US" altLang="zh-CN" sz="2800" kern="100" noProof="1">
                <a:ea typeface="黑体" panose="02010609060101010101" pitchFamily="49" charset="-122"/>
                <a:cs typeface="Times New Roman" panose="02020603050405020304" pitchFamily="18" charset="0"/>
              </a:rPr>
              <a:t>RT-Thread</a:t>
            </a:r>
            <a:r>
              <a:rPr lang="zh-CN" altLang="en-US" sz="2800" kern="100" noProof="1">
                <a:ea typeface="黑体" panose="02010609060101010101" pitchFamily="49" charset="-122"/>
                <a:cs typeface="Times New Roman" panose="02020603050405020304" pitchFamily="18" charset="0"/>
              </a:rPr>
              <a:t>源码</a:t>
            </a:r>
          </a:p>
        </p:txBody>
      </p:sp>
      <p:sp>
        <p:nvSpPr>
          <p:cNvPr id="4" name="矩形 3"/>
          <p:cNvSpPr/>
          <p:nvPr/>
        </p:nvSpPr>
        <p:spPr>
          <a:xfrm>
            <a:off x="1095373" y="2050647"/>
            <a:ext cx="7677151" cy="1815882"/>
          </a:xfrm>
          <a:prstGeom prst="rect">
            <a:avLst/>
          </a:prstGeom>
        </p:spPr>
        <p:txBody>
          <a:bodyPr wrap="square" lIns="54000" rIns="54000" anchor="ctr" anchorCtr="0">
            <a:spAutoFit/>
          </a:bodyPr>
          <a:lstStyle/>
          <a:p>
            <a:pPr indent="360000" fontAlgn="auto" latinLnBrk="0" hangingPunct="0">
              <a:spcAft>
                <a:spcPts val="0"/>
              </a:spcAft>
              <a:extLst>
                <a:ext uri="{35155182-B16C-46BC-9424-99874614C6A1}">
                  <wpsdc:indentchars xmlns:wpsdc="http://www.wps.cn/officeDocument/2017/drawingmlCustomData" xmlns="" xmlns:lc="http://schemas.openxmlformats.org/drawingml/2006/lockedCanvas" val="200" checksum="3773799597"/>
                </a:ext>
              </a:extLst>
            </a:pPr>
            <a:r>
              <a:rPr lang="zh-CN" altLang="en-US" sz="2400" b="1" noProof="1" smtClean="0">
                <a:solidFill>
                  <a:schemeClr val="bg1"/>
                </a:solidFill>
                <a:ea typeface="宋体" panose="02010600030101010101" pitchFamily="2" charset="-122"/>
              </a:rPr>
              <a:t> </a:t>
            </a:r>
            <a:r>
              <a:rPr lang="zh-CN" altLang="en-US" sz="2800" b="1" noProof="1" smtClean="0">
                <a:solidFill>
                  <a:schemeClr val="bg1"/>
                </a:solidFill>
                <a:ea typeface="宋体" panose="02010600030101010101" pitchFamily="2" charset="-122"/>
              </a:rPr>
              <a:t>从</a:t>
            </a:r>
            <a:r>
              <a:rPr lang="en-US" altLang="zh-CN" sz="2800" b="1" noProof="1">
                <a:solidFill>
                  <a:schemeClr val="bg1"/>
                </a:solidFill>
                <a:ea typeface="宋体" panose="02010600030101010101" pitchFamily="2" charset="-122"/>
              </a:rPr>
              <a:t>2006</a:t>
            </a:r>
            <a:r>
              <a:rPr lang="zh-CN" altLang="en-US" sz="2800" b="1" noProof="1">
                <a:solidFill>
                  <a:schemeClr val="bg1"/>
                </a:solidFill>
                <a:ea typeface="宋体" panose="02010600030101010101" pitchFamily="2" charset="-122"/>
              </a:rPr>
              <a:t>年开始推出版本</a:t>
            </a:r>
            <a:r>
              <a:rPr lang="en-US" altLang="zh-CN" sz="2800" b="1" noProof="1">
                <a:solidFill>
                  <a:schemeClr val="bg1"/>
                </a:solidFill>
                <a:ea typeface="宋体" panose="02010600030101010101" pitchFamily="2" charset="-122"/>
              </a:rPr>
              <a:t>0.1.0</a:t>
            </a:r>
            <a:r>
              <a:rPr lang="zh-CN" altLang="en-US" sz="2800" b="1" noProof="1">
                <a:solidFill>
                  <a:schemeClr val="bg1"/>
                </a:solidFill>
                <a:ea typeface="宋体" panose="02010600030101010101" pitchFamily="2" charset="-122"/>
              </a:rPr>
              <a:t>后不断升级和更新，本书用的是</a:t>
            </a:r>
            <a:r>
              <a:rPr lang="en-US" altLang="zh-CN" sz="2800" b="1" noProof="1">
                <a:solidFill>
                  <a:schemeClr val="bg1"/>
                </a:solidFill>
                <a:ea typeface="宋体" panose="02010600030101010101" pitchFamily="2" charset="-122"/>
              </a:rPr>
              <a:t>2017</a:t>
            </a:r>
            <a:r>
              <a:rPr lang="zh-CN" altLang="en-US" sz="2800" b="1" noProof="1">
                <a:solidFill>
                  <a:schemeClr val="bg1"/>
                </a:solidFill>
                <a:ea typeface="宋体" panose="02010600030101010101" pitchFamily="2" charset="-122"/>
              </a:rPr>
              <a:t>年后推出</a:t>
            </a:r>
            <a:r>
              <a:rPr lang="en-US" altLang="zh-CN" sz="2800" b="1" noProof="1">
                <a:solidFill>
                  <a:schemeClr val="bg1"/>
                </a:solidFill>
                <a:ea typeface="宋体" panose="02010600030101010101" pitchFamily="2" charset="-122"/>
              </a:rPr>
              <a:t>RT-Thread Nano</a:t>
            </a:r>
            <a:r>
              <a:rPr lang="zh-CN" altLang="en-US" sz="2800" b="1" noProof="1">
                <a:solidFill>
                  <a:schemeClr val="bg1"/>
                </a:solidFill>
                <a:ea typeface="宋体" panose="02010600030101010101" pitchFamily="2" charset="-122"/>
              </a:rPr>
              <a:t>精简内核版，版本号是</a:t>
            </a:r>
            <a:r>
              <a:rPr lang="en-US" altLang="zh-CN" sz="2800" b="1" noProof="1">
                <a:solidFill>
                  <a:schemeClr val="bg1"/>
                </a:solidFill>
                <a:ea typeface="宋体" panose="02010600030101010101" pitchFamily="2" charset="-122"/>
              </a:rPr>
              <a:t>3.1.5</a:t>
            </a:r>
            <a:r>
              <a:rPr lang="zh-CN" altLang="en-US" sz="2800" b="1" noProof="1">
                <a:solidFill>
                  <a:schemeClr val="bg1"/>
                </a:solidFill>
                <a:ea typeface="宋体" panose="02010600030101010101" pitchFamily="2" charset="-122"/>
              </a:rPr>
              <a:t>。</a:t>
            </a:r>
          </a:p>
          <a:p>
            <a:pPr indent="360000" fontAlgn="auto" latinLnBrk="0" hangingPunct="0">
              <a:spcAft>
                <a:spcPts val="0"/>
              </a:spcAft>
              <a:extLst>
                <a:ext uri="{35155182-B16C-46BC-9424-99874614C6A1}">
                  <wpsdc:indentchars xmlns:wpsdc="http://www.wps.cn/officeDocument/2017/drawingmlCustomData" xmlns="" xmlns:lc="http://schemas.openxmlformats.org/drawingml/2006/lockedCanvas" val="200" checksum="3773799597"/>
                </a:ext>
              </a:extLst>
            </a:pPr>
            <a:r>
              <a:rPr lang="zh-CN" altLang="en-US" sz="2800" b="1" noProof="1">
                <a:solidFill>
                  <a:srgbClr val="FFFF00"/>
                </a:solidFill>
                <a:ea typeface="宋体" panose="02010600030101010101" pitchFamily="2" charset="-122"/>
              </a:rPr>
              <a:t>下载地址</a:t>
            </a:r>
            <a:r>
              <a:rPr lang="zh-CN" altLang="en-US" sz="2800" b="1" noProof="1">
                <a:solidFill>
                  <a:schemeClr val="bg1"/>
                </a:solidFill>
                <a:ea typeface="宋体" panose="02010600030101010101" pitchFamily="2" charset="-122"/>
              </a:rPr>
              <a:t>：</a:t>
            </a:r>
          </a:p>
        </p:txBody>
      </p:sp>
      <p:pic>
        <p:nvPicPr>
          <p:cNvPr id="5" name="图片 4"/>
          <p:cNvPicPr>
            <a:picLocks noChangeAspect="1"/>
          </p:cNvPicPr>
          <p:nvPr/>
        </p:nvPicPr>
        <p:blipFill>
          <a:blip r:embed="rId5"/>
          <a:stretch>
            <a:fillRect/>
          </a:stretch>
        </p:blipFill>
        <p:spPr>
          <a:xfrm>
            <a:off x="9524909" y="2183615"/>
            <a:ext cx="1914615" cy="1980636"/>
          </a:xfrm>
          <a:prstGeom prst="rect">
            <a:avLst/>
          </a:prstGeom>
        </p:spPr>
      </p:pic>
      <p:sp>
        <p:nvSpPr>
          <p:cNvPr id="6" name="灯片编号占位符 5"/>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3</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17726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bwMode="auto">
          <a:xfrm>
            <a:off x="518304" y="1989089"/>
            <a:ext cx="10953260"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smtClean="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smtClean="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smtClean="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smtClean="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zh-CN" altLang="en-US" sz="2800" b="1" dirty="0">
              <a:solidFill>
                <a:srgbClr val="FFFFFF"/>
              </a:solidFill>
              <a:ea typeface="宋体" panose="02010600030101010101" pitchFamily="2" charset="-122"/>
            </a:endParaRPr>
          </a:p>
        </p:txBody>
      </p:sp>
      <p:grpSp>
        <p:nvGrpSpPr>
          <p:cNvPr id="12290" name="组合 13"/>
          <p:cNvGrpSpPr/>
          <p:nvPr/>
        </p:nvGrpSpPr>
        <p:grpSpPr bwMode="auto">
          <a:xfrm>
            <a:off x="1166" y="119063"/>
            <a:ext cx="12192000" cy="912812"/>
            <a:chOff x="0" y="118935"/>
            <a:chExt cx="12192000" cy="913211"/>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12292" name="图片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圆角矩形 7"/>
          <p:cNvSpPr/>
          <p:nvPr/>
        </p:nvSpPr>
        <p:spPr bwMode="auto">
          <a:xfrm>
            <a:off x="424873" y="1089428"/>
            <a:ext cx="11157527"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dirty="0" smtClean="0">
                <a:solidFill>
                  <a:srgbClr val="2D2DB9"/>
                </a:solidFill>
                <a:latin typeface="Times New Roman" panose="02020603050405020304"/>
                <a:ea typeface="黑体" panose="02010609060101010101" pitchFamily="49" charset="-122"/>
              </a:rPr>
              <a:t>2.2  </a:t>
            </a:r>
            <a:r>
              <a:rPr lang="zh-CN" altLang="en-US" sz="3600" dirty="0" smtClean="0">
                <a:solidFill>
                  <a:srgbClr val="2D2DB9"/>
                </a:solidFill>
                <a:latin typeface="Times New Roman" panose="02020603050405020304"/>
                <a:ea typeface="黑体" panose="02010609060101010101" pitchFamily="49" charset="-122"/>
              </a:rPr>
              <a:t>软硬件</a:t>
            </a:r>
            <a:r>
              <a:rPr lang="zh-CN" altLang="en-US" sz="3600" dirty="0">
                <a:solidFill>
                  <a:srgbClr val="2D2DB9"/>
                </a:solidFill>
                <a:latin typeface="Times New Roman" panose="02020603050405020304"/>
                <a:ea typeface="黑体" panose="02010609060101010101" pitchFamily="49" charset="-122"/>
              </a:rPr>
              <a:t>开发平台</a:t>
            </a:r>
          </a:p>
        </p:txBody>
      </p:sp>
      <p:pic>
        <p:nvPicPr>
          <p:cNvPr id="12294" name="图片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02888" y="2176273"/>
            <a:ext cx="2230755" cy="235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2888" y="4629668"/>
            <a:ext cx="223075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123950" y="2274232"/>
            <a:ext cx="7343775" cy="3693319"/>
          </a:xfrm>
          <a:prstGeom prst="rect">
            <a:avLst/>
          </a:prstGeom>
        </p:spPr>
        <p:txBody>
          <a:bodyPr wrap="square">
            <a:spAutoFit/>
          </a:bodyPr>
          <a:lstStyle/>
          <a:p>
            <a:pPr indent="432000" algn="just" defTabSz="914400" eaLnBrk="1"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600" b="1" dirty="0">
                <a:solidFill>
                  <a:srgbClr val="FFFFFF"/>
                </a:solidFill>
                <a:latin typeface="+mn-lt"/>
                <a:ea typeface="宋体" panose="02010600030101010101" pitchFamily="2" charset="-122"/>
              </a:rPr>
              <a:t>学习</a:t>
            </a:r>
            <a:r>
              <a:rPr lang="en-US" altLang="zh-CN" sz="2600" b="1" dirty="0">
                <a:solidFill>
                  <a:srgbClr val="FFFFFF"/>
                </a:solidFill>
                <a:latin typeface="+mn-lt"/>
                <a:ea typeface="宋体" panose="02010600030101010101" pitchFamily="2" charset="-122"/>
              </a:rPr>
              <a:t>RTOS</a:t>
            </a:r>
            <a:r>
              <a:rPr lang="zh-CN" altLang="en-US" sz="2600" b="1" dirty="0">
                <a:solidFill>
                  <a:srgbClr val="FFFFFF"/>
                </a:solidFill>
                <a:latin typeface="+mn-lt"/>
                <a:ea typeface="宋体" panose="02010600030101010101" pitchFamily="2" charset="-122"/>
              </a:rPr>
              <a:t>一定要以一个软硬件开发平台为蓝本</a:t>
            </a:r>
            <a:r>
              <a:rPr lang="zh-CN" altLang="en-US" sz="2600" b="1" dirty="0" smtClean="0">
                <a:solidFill>
                  <a:srgbClr val="FFFFFF"/>
                </a:solidFill>
                <a:latin typeface="+mn-lt"/>
                <a:ea typeface="宋体" panose="02010600030101010101" pitchFamily="2" charset="-122"/>
              </a:rPr>
              <a:t>，学习共性技术，衔接个性，仿真达不到目的。</a:t>
            </a:r>
            <a:endParaRPr lang="en-US" altLang="zh-CN" sz="2600" b="1" dirty="0">
              <a:solidFill>
                <a:srgbClr val="FFFFFF"/>
              </a:solidFill>
              <a:latin typeface="+mn-lt"/>
              <a:ea typeface="宋体" panose="02010600030101010101" pitchFamily="2" charset="-122"/>
            </a:endParaRPr>
          </a:p>
          <a:p>
            <a:pPr indent="432000" algn="just" defTabSz="914400" eaLnBrk="1"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600" b="1" dirty="0">
                <a:solidFill>
                  <a:srgbClr val="FFFF00"/>
                </a:solidFill>
                <a:latin typeface="+mn-lt"/>
                <a:ea typeface="宋体" panose="02010600030101010101" pitchFamily="2" charset="-122"/>
              </a:rPr>
              <a:t>本书的硬件开发平台为</a:t>
            </a:r>
            <a:r>
              <a:rPr lang="zh-CN" altLang="en-US" sz="2600" b="1" dirty="0" smtClean="0">
                <a:solidFill>
                  <a:srgbClr val="FFFFFF"/>
                </a:solidFill>
                <a:latin typeface="+mn-lt"/>
                <a:ea typeface="宋体" panose="02010600030101010101" pitchFamily="2" charset="-122"/>
              </a:rPr>
              <a:t>：</a:t>
            </a:r>
            <a:r>
              <a:rPr lang="en-US" altLang="zh-CN" sz="2600" b="1" dirty="0" smtClean="0">
                <a:solidFill>
                  <a:srgbClr val="FFFFFF"/>
                </a:solidFill>
                <a:latin typeface="+mn-lt"/>
                <a:ea typeface="宋体" panose="02010600030101010101" pitchFamily="2" charset="-122"/>
              </a:rPr>
              <a:t>AHL- STM32L431</a:t>
            </a:r>
            <a:r>
              <a:rPr lang="zh-CN" altLang="en-US" sz="2600" b="1" dirty="0" smtClean="0">
                <a:solidFill>
                  <a:srgbClr val="FFFFFF"/>
                </a:solidFill>
                <a:latin typeface="+mn-lt"/>
                <a:ea typeface="宋体" panose="02010600030101010101" pitchFamily="2" charset="-122"/>
              </a:rPr>
              <a:t>（</a:t>
            </a:r>
            <a:r>
              <a:rPr lang="zh-CN" altLang="en-US" sz="2600" b="1" dirty="0" smtClean="0">
                <a:solidFill>
                  <a:srgbClr val="FFFF00"/>
                </a:solidFill>
                <a:latin typeface="+mn-lt"/>
                <a:ea typeface="宋体" panose="02010600030101010101" pitchFamily="2" charset="-122"/>
              </a:rPr>
              <a:t>书中赠送</a:t>
            </a:r>
            <a:r>
              <a:rPr lang="zh-CN" altLang="en-US" sz="2600" b="1" dirty="0" smtClean="0">
                <a:solidFill>
                  <a:srgbClr val="FFFFFF"/>
                </a:solidFill>
                <a:latin typeface="+mn-lt"/>
                <a:ea typeface="宋体" panose="02010600030101010101" pitchFamily="2" charset="-122"/>
              </a:rPr>
              <a:t>）。</a:t>
            </a:r>
            <a:endParaRPr lang="en-US" altLang="zh-CN" sz="2600" b="1" dirty="0">
              <a:solidFill>
                <a:srgbClr val="FFFFFF"/>
              </a:solidFill>
              <a:latin typeface="+mn-lt"/>
              <a:ea typeface="宋体" panose="02010600030101010101" pitchFamily="2" charset="-122"/>
            </a:endParaRPr>
          </a:p>
          <a:p>
            <a:pPr indent="432000" algn="just" defTabSz="914400" eaLnBrk="1"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600" b="1" dirty="0" smtClean="0">
                <a:solidFill>
                  <a:srgbClr val="FFFF00"/>
                </a:solidFill>
                <a:latin typeface="+mn-lt"/>
                <a:ea typeface="宋体" panose="02010600030101010101" pitchFamily="2" charset="-122"/>
              </a:rPr>
              <a:t>软件开发</a:t>
            </a:r>
            <a:r>
              <a:rPr lang="zh-CN" altLang="en-US" sz="2600" b="1" dirty="0">
                <a:solidFill>
                  <a:srgbClr val="FFFF00"/>
                </a:solidFill>
                <a:latin typeface="+mn-lt"/>
                <a:ea typeface="宋体" panose="02010600030101010101" pitchFamily="2" charset="-122"/>
              </a:rPr>
              <a:t>平台</a:t>
            </a:r>
            <a:r>
              <a:rPr lang="zh-CN" altLang="en-US" sz="2600" b="1" dirty="0">
                <a:solidFill>
                  <a:srgbClr val="FFFFFF"/>
                </a:solidFill>
                <a:latin typeface="+mn-lt"/>
                <a:ea typeface="宋体" panose="02010600030101010101" pitchFamily="2" charset="-122"/>
              </a:rPr>
              <a:t>为：</a:t>
            </a:r>
            <a:endParaRPr lang="en-US" altLang="zh-CN" sz="2600" b="1" dirty="0">
              <a:solidFill>
                <a:srgbClr val="FFFFFF"/>
              </a:solidFill>
              <a:latin typeface="+mn-lt"/>
              <a:ea typeface="宋体" panose="02010600030101010101" pitchFamily="2" charset="-122"/>
            </a:endParaRPr>
          </a:p>
          <a:p>
            <a:pPr indent="432000" algn="just" defTabSz="914400" eaLnBrk="1"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600" b="1" dirty="0">
                <a:solidFill>
                  <a:srgbClr val="FFFFFF"/>
                </a:solidFill>
                <a:latin typeface="+mn-lt"/>
                <a:ea typeface="宋体" panose="02010600030101010101" pitchFamily="2" charset="-122"/>
              </a:rPr>
              <a:t>金葫芦集成开发环境</a:t>
            </a:r>
            <a:r>
              <a:rPr lang="en-US" altLang="zh-CN" sz="2600" b="1" dirty="0">
                <a:solidFill>
                  <a:srgbClr val="FFFFFF"/>
                </a:solidFill>
                <a:latin typeface="+mn-lt"/>
                <a:ea typeface="宋体" panose="02010600030101010101" pitchFamily="2" charset="-122"/>
              </a:rPr>
              <a:t>AHL-GEC-IDE</a:t>
            </a:r>
            <a:r>
              <a:rPr lang="zh-CN" altLang="en-US" sz="2600" b="1" dirty="0">
                <a:solidFill>
                  <a:srgbClr val="FFFFFF"/>
                </a:solidFill>
                <a:latin typeface="+mn-lt"/>
                <a:ea typeface="宋体" panose="02010600030101010101" pitchFamily="2" charset="-122"/>
              </a:rPr>
              <a:t>，对于本书例程，兼容</a:t>
            </a:r>
            <a:r>
              <a:rPr lang="en-US" altLang="zh-CN" sz="2600" b="1" dirty="0">
                <a:solidFill>
                  <a:srgbClr val="FFFFFF"/>
                </a:solidFill>
                <a:latin typeface="+mn-lt"/>
                <a:ea typeface="宋体" panose="02010600030101010101" pitchFamily="2" charset="-122"/>
              </a:rPr>
              <a:t>ST</a:t>
            </a:r>
            <a:r>
              <a:rPr lang="zh-CN" altLang="en-US" sz="2600" b="1" dirty="0">
                <a:solidFill>
                  <a:srgbClr val="FFFFFF"/>
                </a:solidFill>
                <a:latin typeface="+mn-lt"/>
                <a:ea typeface="宋体" panose="02010600030101010101" pitchFamily="2" charset="-122"/>
              </a:rPr>
              <a:t>的集成开发环境</a:t>
            </a:r>
            <a:r>
              <a:rPr lang="en-US" altLang="zh-CN" sz="2600" b="1" dirty="0">
                <a:solidFill>
                  <a:srgbClr val="FFFFFF"/>
                </a:solidFill>
                <a:latin typeface="+mn-lt"/>
                <a:ea typeface="宋体" panose="02010600030101010101" pitchFamily="2" charset="-122"/>
              </a:rPr>
              <a:t>STM32CubeIDE</a:t>
            </a:r>
            <a:r>
              <a:rPr lang="zh-CN" altLang="en-US" sz="2600" b="1" dirty="0">
                <a:solidFill>
                  <a:srgbClr val="FFFFFF"/>
                </a:solidFill>
                <a:latin typeface="+mn-lt"/>
                <a:ea typeface="宋体" panose="02010600030101010101" pitchFamily="2" charset="-122"/>
              </a:rPr>
              <a:t>。</a:t>
            </a:r>
          </a:p>
        </p:txBody>
      </p:sp>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4</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838936" y="1009158"/>
            <a:ext cx="3283624" cy="561260"/>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2.2.1 </a:t>
            </a:r>
            <a:r>
              <a:rPr lang="zh-CN" altLang="en-US" sz="2800" kern="100" noProof="1">
                <a:ea typeface="黑体" panose="02010609060101010101" pitchFamily="49" charset="-122"/>
                <a:cs typeface="Times New Roman" panose="02020603050405020304" pitchFamily="18" charset="0"/>
              </a:rPr>
              <a:t>网上电子资源</a:t>
            </a:r>
          </a:p>
        </p:txBody>
      </p:sp>
      <p:sp>
        <p:nvSpPr>
          <p:cNvPr id="11" name="圆角矩形 10"/>
          <p:cNvSpPr/>
          <p:nvPr/>
        </p:nvSpPr>
        <p:spPr bwMode="auto">
          <a:xfrm>
            <a:off x="1047750" y="1705115"/>
            <a:ext cx="10372725" cy="450718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468000" algn="just" fontAlgn="auto" latinLnBrk="0" hangingPunct="0">
              <a:spcAft>
                <a:spcPts val="0"/>
              </a:spcAft>
            </a:pPr>
            <a:endParaRPr lang="en-US" sz="2600" noProof="1" smtClean="0">
              <a:solidFill>
                <a:srgbClr val="FF0000"/>
              </a:solidFill>
            </a:endParaRPr>
          </a:p>
          <a:p>
            <a:pPr indent="468000" algn="just" fontAlgn="auto" latinLnBrk="0" hangingPunct="0">
              <a:spcAft>
                <a:spcPts val="0"/>
              </a:spcAft>
            </a:pPr>
            <a:endParaRPr lang="en-US" sz="2600" noProof="1">
              <a:solidFill>
                <a:srgbClr val="FF0000"/>
              </a:solidFill>
            </a:endParaRPr>
          </a:p>
          <a:p>
            <a:pPr indent="468000" algn="just" fontAlgn="auto" latinLnBrk="0" hangingPunct="0">
              <a:spcAft>
                <a:spcPts val="0"/>
              </a:spcAft>
            </a:pPr>
            <a:endParaRPr lang="en-US" sz="2600" noProof="1" smtClean="0">
              <a:solidFill>
                <a:srgbClr val="FF0000"/>
              </a:solidFill>
            </a:endParaRPr>
          </a:p>
          <a:p>
            <a:pPr indent="468000" algn="just" fontAlgn="auto" latinLnBrk="0" hangingPunct="0">
              <a:spcAft>
                <a:spcPts val="0"/>
              </a:spcAft>
            </a:pPr>
            <a:endParaRPr lang="en-US" sz="2600" noProof="1">
              <a:solidFill>
                <a:srgbClr val="FF0000"/>
              </a:solidFill>
            </a:endParaRPr>
          </a:p>
          <a:p>
            <a:pPr indent="468000" algn="just" fontAlgn="auto" latinLnBrk="0" hangingPunct="0">
              <a:spcAft>
                <a:spcPts val="0"/>
              </a:spcAft>
            </a:pPr>
            <a:endParaRPr lang="en-US" sz="2600" noProof="1" smtClean="0">
              <a:solidFill>
                <a:srgbClr val="FF0000"/>
              </a:solidFill>
            </a:endParaRPr>
          </a:p>
          <a:p>
            <a:pPr indent="468000" algn="just" fontAlgn="auto" latinLnBrk="0" hangingPunct="0">
              <a:spcAft>
                <a:spcPts val="0"/>
              </a:spcAft>
            </a:pPr>
            <a:endParaRPr lang="en-US" sz="2600" noProof="1">
              <a:solidFill>
                <a:srgbClr val="FF0000"/>
              </a:solidFill>
            </a:endParaRPr>
          </a:p>
          <a:p>
            <a:pPr indent="468000" algn="just" fontAlgn="auto" latinLnBrk="0" hangingPunct="0">
              <a:spcAft>
                <a:spcPts val="0"/>
              </a:spcAft>
            </a:pPr>
            <a:endParaRPr lang="en-US" sz="2600" noProof="1" smtClean="0">
              <a:solidFill>
                <a:srgbClr val="FF0000"/>
              </a:solidFill>
            </a:endParaRPr>
          </a:p>
          <a:p>
            <a:pPr indent="468000" algn="just" fontAlgn="auto" latinLnBrk="0" hangingPunct="0">
              <a:spcAft>
                <a:spcPts val="0"/>
              </a:spcAft>
            </a:pPr>
            <a:endParaRPr lang="en-US" sz="2600" noProof="1">
              <a:solidFill>
                <a:srgbClr val="FF0000"/>
              </a:solidFill>
            </a:endParaRPr>
          </a:p>
          <a:p>
            <a:pPr indent="468000" algn="just" fontAlgn="auto" latinLnBrk="0" hangingPunct="0">
              <a:spcAft>
                <a:spcPts val="0"/>
              </a:spcAft>
            </a:pPr>
            <a:endParaRPr lang="en-US" sz="2600" noProof="1" smtClean="0">
              <a:solidFill>
                <a:srgbClr val="FF0000"/>
              </a:solidFill>
            </a:endParaRPr>
          </a:p>
          <a:p>
            <a:pPr indent="468000" algn="just" fontAlgn="auto" latinLnBrk="0" hangingPunct="0">
              <a:spcAft>
                <a:spcPts val="0"/>
              </a:spcAft>
            </a:pPr>
            <a:endParaRPr sz="2600" noProof="1"/>
          </a:p>
        </p:txBody>
      </p:sp>
      <p:grpSp>
        <p:nvGrpSpPr>
          <p:cNvPr id="14339"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14341"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表格 1"/>
          <p:cNvGraphicFramePr>
            <a:graphicFrameLocks noGrp="1"/>
          </p:cNvGraphicFramePr>
          <p:nvPr>
            <p:custDataLst>
              <p:tags r:id="rId1"/>
            </p:custDataLst>
            <p:extLst>
              <p:ext uri="{D42A27DB-BD31-4B8C-83A1-F6EECF244321}">
                <p14:modId xmlns:p14="http://schemas.microsoft.com/office/powerpoint/2010/main" val="3403079827"/>
              </p:ext>
            </p:extLst>
          </p:nvPr>
        </p:nvGraphicFramePr>
        <p:xfrm>
          <a:off x="1524000" y="3501591"/>
          <a:ext cx="9386888" cy="2478939"/>
        </p:xfrm>
        <a:graphic>
          <a:graphicData uri="http://schemas.openxmlformats.org/drawingml/2006/table">
            <a:tbl>
              <a:tblPr/>
              <a:tblGrid>
                <a:gridCol w="2416603">
                  <a:extLst>
                    <a:ext uri="{9D8B030D-6E8A-4147-A177-3AD203B41FA5}">
                      <a16:colId xmlns:a16="http://schemas.microsoft.com/office/drawing/2014/main" val="20000"/>
                    </a:ext>
                  </a:extLst>
                </a:gridCol>
                <a:gridCol w="6970285">
                  <a:extLst>
                    <a:ext uri="{9D8B030D-6E8A-4147-A177-3AD203B41FA5}">
                      <a16:colId xmlns:a16="http://schemas.microsoft.com/office/drawing/2014/main" val="20001"/>
                    </a:ext>
                  </a:extLst>
                </a:gridCol>
              </a:tblGrid>
              <a:tr h="419074">
                <a:tc gridSpan="2">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ct val="100000"/>
                        </a:lnSpc>
                        <a:spcBef>
                          <a:spcPts val="300"/>
                        </a:spcBef>
                        <a:spcAft>
                          <a:spcPts val="300"/>
                        </a:spcAft>
                        <a:buClrTx/>
                        <a:buSzTx/>
                        <a:buFontTx/>
                        <a:buNone/>
                      </a:pPr>
                      <a:r>
                        <a:rPr kumimoji="0" lang="zh-CN" altLang="zh-CN" sz="24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rPr>
                        <a:t>网上</a:t>
                      </a:r>
                      <a:r>
                        <a:rPr kumimoji="0" lang="zh-CN" altLang="en-US" sz="24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rPr>
                        <a:t>电子</a:t>
                      </a:r>
                      <a:r>
                        <a:rPr kumimoji="0" lang="zh-CN" altLang="en-US" sz="2400" b="1"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rPr>
                        <a:t>资源</a:t>
                      </a:r>
                      <a:r>
                        <a:rPr kumimoji="0" lang="zh-CN" altLang="zh-CN" sz="2400" b="1"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rPr>
                        <a:t>内容索引</a:t>
                      </a:r>
                      <a:endParaRPr kumimoji="0" lang="zh-CN" altLang="zh-CN" sz="24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CC99"/>
                    </a:solidFill>
                  </a:tcPr>
                </a:tc>
                <a:tc hMerge="1">
                  <a:txBody>
                    <a:bodyPr/>
                    <a:lstStyle/>
                    <a:p>
                      <a:endParaRPr lang="zh-CN"/>
                    </a:p>
                  </a:txBody>
                  <a:tcPr/>
                </a:tc>
                <a:extLst>
                  <a:ext uri="{0D108BD9-81ED-4DB2-BD59-A6C34878D82A}">
                    <a16:rowId xmlns:a16="http://schemas.microsoft.com/office/drawing/2014/main" val="10000"/>
                  </a:ext>
                </a:extLst>
              </a:tr>
              <a:tr h="413156">
                <a:tc>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ts val="1200"/>
                        </a:lnSpc>
                        <a:spcBef>
                          <a:spcPct val="0"/>
                        </a:spcBef>
                        <a:spcAft>
                          <a:spcPct val="0"/>
                        </a:spcAft>
                        <a:buClrTx/>
                        <a:buSzTx/>
                        <a:buFontTx/>
                        <a:buNone/>
                      </a:pPr>
                      <a:r>
                        <a:rPr kumimoji="0" lang="zh-CN" altLang="zh-CN" sz="24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rPr>
                        <a:t>文件夹</a:t>
                      </a: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CC99"/>
                    </a:solidFill>
                  </a:tcPr>
                </a:tc>
                <a:tc>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ts val="1200"/>
                        </a:lnSpc>
                        <a:spcBef>
                          <a:spcPct val="0"/>
                        </a:spcBef>
                        <a:spcAft>
                          <a:spcPct val="0"/>
                        </a:spcAft>
                        <a:buClrTx/>
                        <a:buSzTx/>
                        <a:buFontTx/>
                        <a:buNone/>
                      </a:pPr>
                      <a:r>
                        <a:rPr kumimoji="0" lang="zh-CN"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rPr>
                        <a:t>主要内容</a:t>
                      </a: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1"/>
                  </a:ext>
                </a:extLst>
              </a:tr>
              <a:tr h="411543">
                <a:tc>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ts val="1200"/>
                        </a:lnSpc>
                        <a:spcBef>
                          <a:spcPct val="0"/>
                        </a:spcBef>
                        <a:spcAft>
                          <a:spcPct val="0"/>
                        </a:spcAft>
                        <a:buClrTx/>
                        <a:buSzTx/>
                        <a:buFontTx/>
                        <a:buNone/>
                      </a:pPr>
                      <a:r>
                        <a:rPr kumimoji="0" lang="en-US" altLang="zh-CN" sz="2400" b="1" i="0" u="none" strike="noStrike" cap="none" normalizeH="0" baseline="0" dirty="0" smtClean="0">
                          <a:ln>
                            <a:noFill/>
                          </a:ln>
                          <a:solidFill>
                            <a:srgbClr val="FFFFFF"/>
                          </a:solidFill>
                          <a:effectLst/>
                          <a:latin typeface="Times New Roman" panose="02020603050405020304" pitchFamily="18" charset="0"/>
                          <a:ea typeface="宋体" panose="02010600030101010101" pitchFamily="2" charset="-122"/>
                        </a:rPr>
                        <a:t>01-Document</a:t>
                      </a:r>
                      <a:endParaRPr kumimoji="0" lang="zh-CN" altLang="zh-CN" sz="24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CC99"/>
                    </a:solidFill>
                  </a:tcPr>
                </a:tc>
                <a:tc>
                  <a:txBody>
                    <a:bodyPr/>
                    <a:lstStyle/>
                    <a:p>
                      <a:pPr>
                        <a:lnSpc>
                          <a:spcPts val="1200"/>
                        </a:lnSpc>
                        <a:spcAft>
                          <a:spcPts val="0"/>
                        </a:spcAft>
                      </a:pPr>
                      <a:r>
                        <a:rPr lang="zh-CN" sz="20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文档文件夹（</a:t>
                      </a:r>
                      <a:r>
                        <a:rPr lang="en-US" sz="20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AHL-STM32L431</a:t>
                      </a:r>
                      <a:r>
                        <a:rPr lang="zh-CN" sz="20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用户手册、参考等）</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2"/>
                  </a:ext>
                </a:extLst>
              </a:tr>
              <a:tr h="412080">
                <a:tc>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ts val="1200"/>
                        </a:lnSpc>
                        <a:spcBef>
                          <a:spcPct val="0"/>
                        </a:spcBef>
                        <a:spcAft>
                          <a:spcPct val="0"/>
                        </a:spcAft>
                        <a:buClrTx/>
                        <a:buSzTx/>
                        <a:buFontTx/>
                        <a:buNone/>
                      </a:pPr>
                      <a:r>
                        <a:rPr kumimoji="0" lang="en-US" altLang="zh-CN" sz="2400" b="1" i="0" u="none" strike="noStrike" cap="none" normalizeH="0" baseline="0" dirty="0" smtClean="0">
                          <a:ln>
                            <a:noFill/>
                          </a:ln>
                          <a:solidFill>
                            <a:srgbClr val="FFFFFF"/>
                          </a:solidFill>
                          <a:effectLst/>
                          <a:latin typeface="Times New Roman" panose="02020603050405020304" pitchFamily="18" charset="0"/>
                          <a:ea typeface="宋体" panose="02010600030101010101" pitchFamily="2" charset="-122"/>
                        </a:rPr>
                        <a:t>02-Hardware</a:t>
                      </a:r>
                      <a:endParaRPr kumimoji="0" lang="zh-CN" altLang="zh-CN" sz="24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CC99"/>
                    </a:solidFill>
                  </a:tcPr>
                </a:tc>
                <a:tc>
                  <a:txBody>
                    <a:bodyPr/>
                    <a:lstStyle/>
                    <a:p>
                      <a:pPr>
                        <a:lnSpc>
                          <a:spcPts val="1200"/>
                        </a:lnSpc>
                        <a:spcAft>
                          <a:spcPts val="0"/>
                        </a:spcAft>
                      </a:pPr>
                      <a:r>
                        <a:rPr lang="zh-CN" sz="20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硬件文件夹（硬件资源电子文档）</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3"/>
                  </a:ext>
                </a:extLst>
              </a:tr>
              <a:tr h="411543">
                <a:tc>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ts val="1200"/>
                        </a:lnSpc>
                        <a:spcBef>
                          <a:spcPct val="0"/>
                        </a:spcBef>
                        <a:spcAft>
                          <a:spcPct val="0"/>
                        </a:spcAft>
                        <a:buClrTx/>
                        <a:buSzTx/>
                        <a:buFontTx/>
                        <a:buNone/>
                      </a:pPr>
                      <a:r>
                        <a:rPr kumimoji="0" lang="en-US" altLang="zh-CN" sz="2400" b="1" i="0" u="none" strike="noStrike" cap="none" normalizeH="0" baseline="0" dirty="0" smtClean="0">
                          <a:ln>
                            <a:noFill/>
                          </a:ln>
                          <a:solidFill>
                            <a:srgbClr val="FFFFFF"/>
                          </a:solidFill>
                          <a:effectLst/>
                          <a:latin typeface="Times New Roman" panose="02020603050405020304" pitchFamily="18" charset="0"/>
                          <a:ea typeface="宋体" panose="02010600030101010101" pitchFamily="2" charset="-122"/>
                        </a:rPr>
                        <a:t>03-Software</a:t>
                      </a:r>
                      <a:endParaRPr kumimoji="0" lang="zh-CN" altLang="zh-CN" sz="24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CC99"/>
                    </a:solidFill>
                  </a:tcPr>
                </a:tc>
                <a:tc>
                  <a:txBody>
                    <a:bodyPr/>
                    <a:lstStyle/>
                    <a:p>
                      <a:pPr>
                        <a:lnSpc>
                          <a:spcPts val="1200"/>
                        </a:lnSpc>
                        <a:spcAft>
                          <a:spcPts val="0"/>
                        </a:spcAft>
                      </a:pPr>
                      <a:r>
                        <a:rPr lang="zh-CN" sz="20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软件文件夹（各章样例源程序，按照章进行编号）</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r h="411543">
                <a:tc>
                  <a:txBody>
                    <a:bodyPr/>
                    <a:lstStyle>
                      <a:lvl1pPr defTabSz="0">
                        <a:spcBef>
                          <a:spcPct val="20000"/>
                        </a:spcBef>
                        <a:defRPr sz="2800">
                          <a:solidFill>
                            <a:schemeClr val="tx1"/>
                          </a:solidFill>
                          <a:latin typeface="Times New Roman" panose="02020603050405020304" pitchFamily="18" charset="0"/>
                          <a:ea typeface="Gulim" pitchFamily="34" charset="-127"/>
                        </a:defRPr>
                      </a:lvl1pPr>
                      <a:lvl2pPr defTabSz="0">
                        <a:spcBef>
                          <a:spcPct val="20000"/>
                        </a:spcBef>
                        <a:defRPr sz="2400">
                          <a:solidFill>
                            <a:schemeClr val="tx1"/>
                          </a:solidFill>
                          <a:latin typeface="Times New Roman" panose="02020603050405020304" pitchFamily="18" charset="0"/>
                          <a:ea typeface="Gulim" pitchFamily="34" charset="-127"/>
                        </a:defRPr>
                      </a:lvl2pPr>
                      <a:lvl3pPr defTabSz="0">
                        <a:spcBef>
                          <a:spcPct val="20000"/>
                        </a:spcBef>
                        <a:defRPr sz="2000">
                          <a:solidFill>
                            <a:schemeClr val="tx1"/>
                          </a:solidFill>
                          <a:latin typeface="Times New Roman" panose="02020603050405020304" pitchFamily="18" charset="0"/>
                          <a:ea typeface="Gulim" pitchFamily="34" charset="-127"/>
                        </a:defRPr>
                      </a:lvl3pPr>
                      <a:lvl4pPr defTabSz="0">
                        <a:spcBef>
                          <a:spcPct val="20000"/>
                        </a:spcBef>
                        <a:defRPr>
                          <a:solidFill>
                            <a:schemeClr val="tx1"/>
                          </a:solidFill>
                          <a:latin typeface="Times New Roman" panose="02020603050405020304" pitchFamily="18" charset="0"/>
                          <a:ea typeface="Gulim" pitchFamily="34" charset="-127"/>
                        </a:defRPr>
                      </a:lvl4pPr>
                      <a:lvl5pPr defTabSz="0">
                        <a:spcBef>
                          <a:spcPct val="20000"/>
                        </a:spcBef>
                        <a:defRPr>
                          <a:solidFill>
                            <a:schemeClr val="tx1"/>
                          </a:solidFill>
                          <a:latin typeface="Times New Roman" panose="02020603050405020304" pitchFamily="18" charset="0"/>
                          <a:ea typeface="Gulim" pitchFamily="34" charset="-127"/>
                        </a:defRPr>
                      </a:lvl5pPr>
                      <a:lvl6pPr defTabSz="0" fontAlgn="base">
                        <a:spcBef>
                          <a:spcPct val="20000"/>
                        </a:spcBef>
                        <a:spcAft>
                          <a:spcPct val="0"/>
                        </a:spcAft>
                        <a:defRPr>
                          <a:solidFill>
                            <a:schemeClr val="tx1"/>
                          </a:solidFill>
                          <a:latin typeface="Times New Roman" panose="02020603050405020304" pitchFamily="18" charset="0"/>
                          <a:ea typeface="Gulim" pitchFamily="34" charset="-127"/>
                        </a:defRPr>
                      </a:lvl6pPr>
                      <a:lvl7pPr defTabSz="0" fontAlgn="base">
                        <a:spcBef>
                          <a:spcPct val="20000"/>
                        </a:spcBef>
                        <a:spcAft>
                          <a:spcPct val="0"/>
                        </a:spcAft>
                        <a:defRPr>
                          <a:solidFill>
                            <a:schemeClr val="tx1"/>
                          </a:solidFill>
                          <a:latin typeface="Times New Roman" panose="02020603050405020304" pitchFamily="18" charset="0"/>
                          <a:ea typeface="Gulim" pitchFamily="34" charset="-127"/>
                        </a:defRPr>
                      </a:lvl7pPr>
                      <a:lvl8pPr defTabSz="0" fontAlgn="base">
                        <a:spcBef>
                          <a:spcPct val="20000"/>
                        </a:spcBef>
                        <a:spcAft>
                          <a:spcPct val="0"/>
                        </a:spcAft>
                        <a:defRPr>
                          <a:solidFill>
                            <a:schemeClr val="tx1"/>
                          </a:solidFill>
                          <a:latin typeface="Times New Roman" panose="02020603050405020304" pitchFamily="18" charset="0"/>
                          <a:ea typeface="Gulim" pitchFamily="34" charset="-127"/>
                        </a:defRPr>
                      </a:lvl8pPr>
                      <a:lvl9pPr defTabSz="0" fontAlgn="base">
                        <a:spcBef>
                          <a:spcPct val="20000"/>
                        </a:spcBef>
                        <a:spcAft>
                          <a:spcPct val="0"/>
                        </a:spcAft>
                        <a:defRPr>
                          <a:solidFill>
                            <a:schemeClr val="tx1"/>
                          </a:solidFill>
                          <a:latin typeface="Times New Roman" panose="02020603050405020304" pitchFamily="18" charset="0"/>
                          <a:ea typeface="Gulim" pitchFamily="34" charset="-127"/>
                        </a:defRPr>
                      </a:lvl9pPr>
                    </a:lstStyle>
                    <a:p>
                      <a:pPr marL="0" marR="0" lvl="0" indent="0" algn="ctr" defTabSz="0" rtl="0" eaLnBrk="1" fontAlgn="base" latinLnBrk="0" hangingPunct="1">
                        <a:lnSpc>
                          <a:spcPts val="1200"/>
                        </a:lnSpc>
                        <a:spcBef>
                          <a:spcPct val="0"/>
                        </a:spcBef>
                        <a:spcAft>
                          <a:spcPct val="0"/>
                        </a:spcAft>
                        <a:buClrTx/>
                        <a:buSzTx/>
                        <a:buFontTx/>
                        <a:buNone/>
                      </a:pPr>
                      <a:r>
                        <a:rPr kumimoji="0" lang="en-US" altLang="zh-CN" sz="2400" b="1" i="0" u="none" strike="noStrike" cap="none" normalizeH="0" baseline="0" dirty="0" smtClean="0">
                          <a:ln>
                            <a:noFill/>
                          </a:ln>
                          <a:solidFill>
                            <a:srgbClr val="FFFFFF"/>
                          </a:solidFill>
                          <a:effectLst/>
                          <a:latin typeface="Times New Roman" panose="02020603050405020304" pitchFamily="18" charset="0"/>
                          <a:ea typeface="宋体" panose="02010600030101010101" pitchFamily="2" charset="-122"/>
                        </a:rPr>
                        <a:t>04-Tool</a:t>
                      </a:r>
                      <a:endParaRPr kumimoji="0" lang="zh-CN" altLang="zh-CN" sz="24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endParaRPr>
                    </a:p>
                  </a:txBody>
                  <a:tcPr marL="68580" marR="6858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CC99"/>
                    </a:solidFill>
                  </a:tcPr>
                </a:tc>
                <a:tc>
                  <a:txBody>
                    <a:bodyPr/>
                    <a:lstStyle/>
                    <a:p>
                      <a:pPr>
                        <a:lnSpc>
                          <a:spcPts val="1200"/>
                        </a:lnSpc>
                        <a:spcAft>
                          <a:spcPts val="0"/>
                        </a:spcAft>
                      </a:pPr>
                      <a:r>
                        <a:rPr lang="zh-CN" sz="20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工具文件夹（编程实践中可能使用的软件工具）</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5"/>
                  </a:ext>
                </a:extLst>
              </a:tr>
            </a:tbl>
          </a:graphicData>
        </a:graphic>
      </p:graphicFrame>
      <p:pic>
        <p:nvPicPr>
          <p:cNvPr id="3" name="图片 2"/>
          <p:cNvPicPr>
            <a:picLocks noChangeAspect="1"/>
          </p:cNvPicPr>
          <p:nvPr/>
        </p:nvPicPr>
        <p:blipFill>
          <a:blip r:embed="rId5"/>
          <a:stretch>
            <a:fillRect/>
          </a:stretch>
        </p:blipFill>
        <p:spPr>
          <a:xfrm>
            <a:off x="7324725" y="1878145"/>
            <a:ext cx="3586163" cy="1542789"/>
          </a:xfrm>
          <a:prstGeom prst="rect">
            <a:avLst/>
          </a:prstGeom>
        </p:spPr>
      </p:pic>
      <p:sp>
        <p:nvSpPr>
          <p:cNvPr id="5" name="矩形 4"/>
          <p:cNvSpPr/>
          <p:nvPr/>
        </p:nvSpPr>
        <p:spPr>
          <a:xfrm>
            <a:off x="971550" y="1832141"/>
            <a:ext cx="6448425" cy="1046440"/>
          </a:xfrm>
          <a:prstGeom prst="rect">
            <a:avLst/>
          </a:prstGeom>
        </p:spPr>
        <p:txBody>
          <a:bodyPr wrap="square">
            <a:spAutoFit/>
          </a:bodyPr>
          <a:lstStyle/>
          <a:p>
            <a:pPr indent="468000" algn="just" fontAlgn="auto" latinLnBrk="0" hangingPunct="0">
              <a:spcAft>
                <a:spcPts val="0"/>
              </a:spcAft>
            </a:pPr>
            <a:r>
              <a:rPr lang="zh-CN" altLang="en-US" sz="2400" noProof="1">
                <a:solidFill>
                  <a:srgbClr val="FFFF00"/>
                </a:solidFill>
              </a:rPr>
              <a:t>下载地址</a:t>
            </a:r>
            <a:r>
              <a:rPr lang="zh-CN" altLang="en-US" sz="2400" noProof="1" smtClean="0">
                <a:solidFill>
                  <a:srgbClr val="FFFF00"/>
                </a:solidFill>
              </a:rPr>
              <a:t>：</a:t>
            </a:r>
            <a:endParaRPr lang="en-US" altLang="zh-CN" sz="2400" noProof="1" smtClean="0">
              <a:solidFill>
                <a:srgbClr val="FFFF00"/>
              </a:solidFill>
            </a:endParaRPr>
          </a:p>
          <a:p>
            <a:pPr indent="468000" algn="just" fontAlgn="auto" latinLnBrk="0" hangingPunct="0">
              <a:spcAft>
                <a:spcPts val="0"/>
              </a:spcAft>
            </a:pPr>
            <a:r>
              <a:rPr lang="en-US" altLang="zh-CN" sz="2000" noProof="1" smtClean="0">
                <a:solidFill>
                  <a:srgbClr val="FF0000"/>
                </a:solidFill>
                <a:hlinkClick r:id="rId6"/>
              </a:rPr>
              <a:t>https</a:t>
            </a:r>
            <a:r>
              <a:rPr lang="en-US" altLang="zh-CN" sz="2000" noProof="1">
                <a:solidFill>
                  <a:srgbClr val="FF0000"/>
                </a:solidFill>
                <a:hlinkClick r:id="rId6"/>
              </a:rPr>
              <a:t>://sumcu.suda.edu.cn/RTwThreadwARMjc/list.htm</a:t>
            </a:r>
            <a:endParaRPr lang="en-US" altLang="zh-CN" sz="2000" noProof="1">
              <a:solidFill>
                <a:srgbClr val="FF0000"/>
              </a:solidFill>
            </a:endParaRPr>
          </a:p>
          <a:p>
            <a:pPr indent="468000" algn="just" fontAlgn="auto" latinLnBrk="0" hangingPunct="0">
              <a:spcAft>
                <a:spcPts val="0"/>
              </a:spcAft>
            </a:pPr>
            <a:endParaRPr lang="en-US" altLang="zh-CN" noProof="1">
              <a:solidFill>
                <a:srgbClr val="FF0000"/>
              </a:solidFill>
            </a:endParaRPr>
          </a:p>
        </p:txBody>
      </p:sp>
      <p:sp>
        <p:nvSpPr>
          <p:cNvPr id="7" name="灯片编号占位符 6"/>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5</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681918" y="1300017"/>
            <a:ext cx="6419910"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2.2.2  </a:t>
            </a:r>
            <a:r>
              <a:rPr lang="zh-CN" altLang="en-US" sz="2800" kern="100" noProof="1" smtClean="0">
                <a:ea typeface="黑体" panose="02010609060101010101" pitchFamily="49" charset="-122"/>
                <a:cs typeface="Times New Roman" panose="02020603050405020304" pitchFamily="18" charset="0"/>
              </a:rPr>
              <a:t>硬件</a:t>
            </a:r>
            <a:r>
              <a:rPr lang="zh-CN" altLang="en-US" sz="2800" kern="100" noProof="1">
                <a:ea typeface="黑体" panose="02010609060101010101" pitchFamily="49" charset="-122"/>
                <a:cs typeface="Times New Roman" panose="02020603050405020304" pitchFamily="18" charset="0"/>
              </a:rPr>
              <a:t>平台：AHL-STM32L431</a:t>
            </a:r>
          </a:p>
        </p:txBody>
      </p:sp>
      <p:grpSp>
        <p:nvGrpSpPr>
          <p:cNvPr id="16386"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16388"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圆角矩形 10"/>
          <p:cNvSpPr/>
          <p:nvPr/>
        </p:nvSpPr>
        <p:spPr bwMode="auto">
          <a:xfrm>
            <a:off x="924216" y="2009915"/>
            <a:ext cx="10382250" cy="300889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eaLnBrk="0" latinLnBrk="0" hangingPunct="0">
              <a:spcAft>
                <a:spcPts val="0"/>
              </a:spcAft>
              <a:defRPr/>
              <a:extLst>
                <a:ext uri="{35155182-B16C-46BC-9424-99874614C6A1}">
                  <wpsdc:indentchars xmlns="" xmlns:wpsdc="http://www.wps.cn/officeDocument/2017/drawingmlCustomData" val="200" checksum="3773799597"/>
                </a:ext>
              </a:extLst>
            </a:pPr>
            <a:r>
              <a:rPr lang="en-US" altLang="zh-CN" sz="2800" noProof="1" smtClean="0">
                <a:solidFill>
                  <a:srgbClr val="FFFF00"/>
                </a:solidFill>
                <a:ea typeface="黑体" panose="02010609060101010101" pitchFamily="49" charset="-122"/>
              </a:rPr>
              <a:t>1</a:t>
            </a:r>
            <a:r>
              <a:rPr lang="zh-CN" altLang="en-US" sz="2800" noProof="1">
                <a:solidFill>
                  <a:srgbClr val="FFFF00"/>
                </a:solidFill>
                <a:ea typeface="黑体" panose="02010609060101010101" pitchFamily="49" charset="-122"/>
              </a:rPr>
              <a:t>．为什么需要硬件平台</a:t>
            </a:r>
            <a:r>
              <a:rPr lang="zh-CN" altLang="en-US" sz="2800" noProof="1" smtClean="0">
                <a:solidFill>
                  <a:srgbClr val="FFFF00"/>
                </a:solidFill>
                <a:ea typeface="黑体" panose="02010609060101010101" pitchFamily="49" charset="-122"/>
              </a:rPr>
              <a:t>？</a:t>
            </a:r>
            <a:endParaRPr lang="en-US" altLang="zh-CN" sz="2800" noProof="1" smtClean="0">
              <a:solidFill>
                <a:srgbClr val="FFFF00"/>
              </a:solidFill>
              <a:ea typeface="黑体" panose="02010609060101010101" pitchFamily="49" charset="-122"/>
            </a:endParaRPr>
          </a:p>
          <a:p>
            <a:pPr indent="711200" algn="just" defTabSz="914400" latinLnBrk="0" hangingPunct="0">
              <a:spcAft>
                <a:spcPts val="0"/>
              </a:spcAft>
              <a:defRPr/>
              <a:extLst>
                <a:ext uri="{35155182-B16C-46BC-9424-99874614C6A1}">
                  <wpsdc:indentchars xmlns="" xmlns:wpsdc="http://www.wps.cn/officeDocument/2017/drawingmlCustomData" val="200" checksum="3773799597"/>
                </a:ext>
              </a:extLst>
            </a:pPr>
            <a:r>
              <a:rPr lang="en-US" altLang="zh-CN" sz="2400" b="1" dirty="0" smtClean="0">
                <a:solidFill>
                  <a:srgbClr val="FFFFFF"/>
                </a:solidFill>
                <a:ea typeface="宋体" panose="02010600030101010101" pitchFamily="2" charset="-122"/>
              </a:rPr>
              <a:t>1</a:t>
            </a:r>
            <a:r>
              <a:rPr lang="zh-CN" altLang="en-US" sz="2400" b="1" dirty="0" smtClean="0">
                <a:solidFill>
                  <a:srgbClr val="FFFFFF"/>
                </a:solidFill>
                <a:ea typeface="宋体" panose="02010600030101010101" pitchFamily="2" charset="-122"/>
              </a:rPr>
              <a:t>）嵌入式软件</a:t>
            </a:r>
            <a:r>
              <a:rPr lang="zh-CN" altLang="en-US" sz="2400" b="1" dirty="0">
                <a:solidFill>
                  <a:srgbClr val="FFFFFF"/>
                </a:solidFill>
                <a:ea typeface="宋体" panose="02010600030101010101" pitchFamily="2" charset="-122"/>
              </a:rPr>
              <a:t>开发有别于</a:t>
            </a:r>
            <a:r>
              <a:rPr lang="en-US" altLang="zh-CN" sz="2400" b="1" dirty="0">
                <a:solidFill>
                  <a:srgbClr val="FFFFFF"/>
                </a:solidFill>
                <a:ea typeface="宋体" panose="02010600030101010101" pitchFamily="2" charset="-122"/>
              </a:rPr>
              <a:t>PC</a:t>
            </a:r>
            <a:r>
              <a:rPr lang="zh-CN" altLang="en-US" sz="2400" b="1" dirty="0">
                <a:solidFill>
                  <a:srgbClr val="FFFFFF"/>
                </a:solidFill>
                <a:ea typeface="宋体" panose="02010600030101010101" pitchFamily="2" charset="-122"/>
              </a:rPr>
              <a:t>软件开发的一个显著的特点在于，它需要一个交叉编译和调试环境，即工程的编辑和编译所使用的软件通常在</a:t>
            </a:r>
            <a:r>
              <a:rPr lang="en-US" altLang="zh-CN" sz="2400" b="1" dirty="0">
                <a:solidFill>
                  <a:srgbClr val="FFFFFF"/>
                </a:solidFill>
                <a:ea typeface="宋体" panose="02010600030101010101" pitchFamily="2" charset="-122"/>
              </a:rPr>
              <a:t>PC</a:t>
            </a:r>
            <a:r>
              <a:rPr lang="zh-CN" altLang="en-US" sz="2400" b="1" dirty="0">
                <a:solidFill>
                  <a:srgbClr val="FFFFFF"/>
                </a:solidFill>
                <a:ea typeface="宋体" panose="02010600030101010101" pitchFamily="2" charset="-122"/>
              </a:rPr>
              <a:t>上运行，而编译生成的嵌入式软件的机器码文件则需要通过写入工具下载到目标机上</a:t>
            </a:r>
            <a:r>
              <a:rPr lang="zh-CN" altLang="en-US" sz="2400" b="1" dirty="0" smtClean="0">
                <a:solidFill>
                  <a:srgbClr val="FFFFFF"/>
                </a:solidFill>
                <a:ea typeface="宋体" panose="02010600030101010101" pitchFamily="2" charset="-122"/>
              </a:rPr>
              <a:t>执行。</a:t>
            </a:r>
            <a:endParaRPr lang="en-US" altLang="zh-CN" sz="2400" b="1" dirty="0">
              <a:solidFill>
                <a:srgbClr val="FFFFFF"/>
              </a:solidFill>
              <a:ea typeface="宋体" panose="02010600030101010101" pitchFamily="2" charset="-122"/>
            </a:endParaRPr>
          </a:p>
          <a:p>
            <a:pPr indent="711200" algn="just" defTabSz="914400" latinLnBrk="0" hangingPunct="0">
              <a:spcAft>
                <a:spcPts val="0"/>
              </a:spcAft>
              <a:defRPr/>
              <a:extLst>
                <a:ext uri="{35155182-B16C-46BC-9424-99874614C6A1}">
                  <wpsdc:indentchars xmlns="" xmlns:wpsdc="http://www.wps.cn/officeDocument/2017/drawingmlCustomData" val="200" checksum="3773799597"/>
                </a:ext>
              </a:extLst>
            </a:pPr>
            <a:r>
              <a:rPr lang="en-US" altLang="zh-CN" sz="2400" b="1" dirty="0" smtClean="0">
                <a:solidFill>
                  <a:srgbClr val="FFFFFF"/>
                </a:solidFill>
                <a:ea typeface="宋体" panose="02010600030101010101" pitchFamily="2" charset="-122"/>
              </a:rPr>
              <a:t>2</a:t>
            </a:r>
            <a:r>
              <a:rPr lang="zh-CN" altLang="en-US" sz="2400" b="1" dirty="0">
                <a:solidFill>
                  <a:srgbClr val="FFFFFF"/>
                </a:solidFill>
                <a:ea typeface="宋体" panose="02010600030101010101" pitchFamily="2" charset="-122"/>
              </a:rPr>
              <a:t>）</a:t>
            </a:r>
            <a:r>
              <a:rPr lang="zh-CN" altLang="zh-CN" sz="2400" b="1" dirty="0">
                <a:solidFill>
                  <a:srgbClr val="FFFFFF"/>
                </a:solidFill>
                <a:ea typeface="宋体" panose="02010600030101010101" pitchFamily="2" charset="-122"/>
              </a:rPr>
              <a:t> “仿真”不真</a:t>
            </a:r>
            <a:r>
              <a:rPr lang="zh-CN" altLang="en-US" sz="2400" b="1" dirty="0">
                <a:solidFill>
                  <a:srgbClr val="FFFFFF"/>
                </a:solidFill>
                <a:ea typeface="宋体" panose="02010600030101010101" pitchFamily="2" charset="-122"/>
              </a:rPr>
              <a:t>，</a:t>
            </a:r>
            <a:r>
              <a:rPr lang="zh-CN" altLang="zh-CN" sz="2400" b="1" dirty="0">
                <a:solidFill>
                  <a:srgbClr val="FFFFFF"/>
                </a:solidFill>
                <a:ea typeface="宋体" panose="02010600030101010101" pitchFamily="2" charset="-122"/>
              </a:rPr>
              <a:t>无法达到实际学习目标</a:t>
            </a:r>
            <a:r>
              <a:rPr lang="zh-CN" altLang="en-US" sz="2400" b="1" dirty="0">
                <a:solidFill>
                  <a:srgbClr val="FFFFFF"/>
                </a:solidFill>
                <a:ea typeface="宋体" panose="02010600030101010101" pitchFamily="2" charset="-122"/>
              </a:rPr>
              <a:t>。</a:t>
            </a:r>
            <a:endParaRPr lang="en-US" altLang="zh-CN" sz="2400" b="1" dirty="0">
              <a:solidFill>
                <a:srgbClr val="FFFFFF"/>
              </a:solidFill>
              <a:ea typeface="宋体" panose="02010600030101010101" pitchFamily="2" charset="-122"/>
            </a:endParaRPr>
          </a:p>
          <a:p>
            <a:pPr indent="711200" algn="just" defTabSz="914400" latinLnBrk="0" hangingPunct="0">
              <a:spcAft>
                <a:spcPts val="0"/>
              </a:spcAft>
              <a:defRPr/>
              <a:extLst>
                <a:ext uri="{35155182-B16C-46BC-9424-99874614C6A1}">
                  <wpsdc:indentchars xmlns="" xmlns:wpsdc="http://www.wps.cn/officeDocument/2017/drawingmlCustomData" val="200" checksum="3773799597"/>
                </a:ext>
              </a:extLst>
            </a:pPr>
            <a:r>
              <a:rPr lang="en-US" altLang="zh-CN" sz="2400" b="1" dirty="0" smtClean="0">
                <a:solidFill>
                  <a:srgbClr val="FFFFFF"/>
                </a:solidFill>
                <a:ea typeface="宋体" panose="02010600030101010101" pitchFamily="2" charset="-122"/>
              </a:rPr>
              <a:t>3</a:t>
            </a:r>
            <a:r>
              <a:rPr lang="zh-CN" altLang="en-US" sz="2400" b="1" dirty="0" smtClean="0">
                <a:solidFill>
                  <a:srgbClr val="FFFFFF"/>
                </a:solidFill>
                <a:ea typeface="宋体" panose="02010600030101010101" pitchFamily="2" charset="-122"/>
              </a:rPr>
              <a:t>）有硬件条件，当然好！</a:t>
            </a:r>
            <a:r>
              <a:rPr lang="zh-CN" altLang="en-US" sz="2400" b="1" dirty="0" smtClean="0">
                <a:solidFill>
                  <a:srgbClr val="FFFF00"/>
                </a:solidFill>
                <a:ea typeface="宋体" panose="02010600030101010101" pitchFamily="2" charset="-122"/>
              </a:rPr>
              <a:t>（本书内直接夹带）</a:t>
            </a:r>
            <a:endParaRPr lang="zh-CN" altLang="en-US" sz="2400" b="1" dirty="0">
              <a:solidFill>
                <a:srgbClr val="FFFF00"/>
              </a:solidFill>
              <a:ea typeface="宋体" panose="02010600030101010101" pitchFamily="2" charset="-122"/>
            </a:endParaRP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6</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16388"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圆角矩形 10"/>
          <p:cNvSpPr/>
          <p:nvPr/>
        </p:nvSpPr>
        <p:spPr bwMode="auto">
          <a:xfrm>
            <a:off x="906040" y="1115877"/>
            <a:ext cx="10676359" cy="512011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eaLnBrk="0" latinLnBrk="0" hangingPunct="0">
              <a:spcAft>
                <a:spcPts val="0"/>
              </a:spcAft>
              <a:defRPr/>
              <a:extLst>
                <a:ext uri="{35155182-B16C-46BC-9424-99874614C6A1}">
                  <wpsdc:indentchars xmlns="" xmlns:wpsdc="http://www.wps.cn/officeDocument/2017/drawingmlCustomData" val="200" checksum="3773799597"/>
                </a:ext>
              </a:extLst>
            </a:pPr>
            <a:r>
              <a:rPr lang="en-US" altLang="zh-CN" sz="2800" noProof="1" smtClean="0">
                <a:solidFill>
                  <a:srgbClr val="FFFF00"/>
                </a:solidFill>
                <a:ea typeface="黑体" panose="02010609060101010101" pitchFamily="49" charset="-122"/>
              </a:rPr>
              <a:t>2</a:t>
            </a:r>
            <a:r>
              <a:rPr lang="zh-CN" altLang="en-US" sz="2800" noProof="1" smtClean="0">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AHL-STM32L431</a:t>
            </a:r>
            <a:r>
              <a:rPr lang="zh-CN" altLang="en-US" sz="2800" noProof="1">
                <a:solidFill>
                  <a:srgbClr val="FFFF00"/>
                </a:solidFill>
                <a:ea typeface="黑体" panose="02010609060101010101" pitchFamily="49" charset="-122"/>
              </a:rPr>
              <a:t>开发板的引出</a:t>
            </a:r>
            <a:r>
              <a:rPr lang="zh-CN" altLang="en-US" sz="2800" noProof="1" smtClean="0">
                <a:solidFill>
                  <a:srgbClr val="FFFF00"/>
                </a:solidFill>
                <a:ea typeface="黑体" panose="02010609060101010101" pitchFamily="49" charset="-122"/>
              </a:rPr>
              <a:t>脚</a:t>
            </a:r>
            <a:endParaRPr lang="en-US" altLang="zh-CN" sz="2800" noProof="1" smtClean="0">
              <a:solidFill>
                <a:srgbClr val="FFFF00"/>
              </a:solidFill>
              <a:ea typeface="黑体" panose="02010609060101010101" pitchFamily="49" charset="-122"/>
            </a:endParaRPr>
          </a:p>
          <a:p>
            <a:pPr indent="711200" algn="just" defTabSz="914400" eaLnBrk="0"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noProof="1" smtClean="0">
              <a:solidFill>
                <a:srgbClr val="FFFF00"/>
              </a:solidFill>
              <a:ea typeface="黑体" panose="02010609060101010101" pitchFamily="49" charset="-122"/>
            </a:endParaRPr>
          </a:p>
          <a:p>
            <a:pPr indent="711200" algn="just" defTabSz="914400" eaLnBrk="0"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noProof="1">
              <a:solidFill>
                <a:srgbClr val="FFFF00"/>
              </a:solidFill>
              <a:ea typeface="黑体" panose="02010609060101010101" pitchFamily="49" charset="-122"/>
            </a:endParaRPr>
          </a:p>
          <a:p>
            <a:pPr indent="711200" algn="just" defTabSz="914400" eaLnBrk="0" hangingPunct="0">
              <a:spcAft>
                <a:spcPts val="0"/>
              </a:spcAft>
              <a:defRPr/>
              <a:extLst>
                <a:ext uri="{35155182-B16C-46BC-9424-99874614C6A1}">
                  <wpsdc:indentchars xmlns="" xmlns:wpsdc="http://www.wps.cn/officeDocument/2017/drawingmlCustomData" val="200" checksum="3773799597"/>
                </a:ext>
              </a:extLst>
            </a:pPr>
            <a:r>
              <a:rPr lang="en-US" altLang="zh-CN" sz="2800" noProof="1" smtClean="0">
                <a:solidFill>
                  <a:srgbClr val="FFFF00"/>
                </a:solidFill>
                <a:ea typeface="黑体" panose="02010609060101010101" pitchFamily="49" charset="-122"/>
              </a:rPr>
              <a:t>3</a:t>
            </a:r>
            <a:r>
              <a:rPr lang="zh-CN" altLang="en-US" sz="2800" noProof="1" smtClean="0">
                <a:solidFill>
                  <a:srgbClr val="FFFF00"/>
                </a:solidFill>
                <a:ea typeface="黑体" panose="02010609060101010101" pitchFamily="49" charset="-122"/>
              </a:rPr>
              <a:t>．</a:t>
            </a:r>
            <a:r>
              <a:rPr lang="en-US" altLang="zh-CN" sz="2800" noProof="1">
                <a:solidFill>
                  <a:srgbClr val="FFFF00"/>
                </a:solidFill>
                <a:ea typeface="黑体" panose="02010609060101010101" pitchFamily="49" charset="-122"/>
              </a:rPr>
              <a:t>AHL-STM32L431</a:t>
            </a:r>
            <a:r>
              <a:rPr lang="zh-CN" altLang="en-US" sz="2800" noProof="1">
                <a:solidFill>
                  <a:srgbClr val="FFFF00"/>
                </a:solidFill>
                <a:ea typeface="黑体" panose="02010609060101010101" pitchFamily="49" charset="-122"/>
              </a:rPr>
              <a:t>开发板</a:t>
            </a:r>
            <a:r>
              <a:rPr lang="zh-CN" altLang="en-US" sz="2800" noProof="1" smtClean="0">
                <a:solidFill>
                  <a:srgbClr val="FFFF00"/>
                </a:solidFill>
                <a:ea typeface="黑体" panose="02010609060101010101" pitchFamily="49" charset="-122"/>
              </a:rPr>
              <a:t>的特点</a:t>
            </a:r>
            <a:endParaRPr lang="en-US" altLang="zh-CN" sz="2800" noProof="1" smtClean="0">
              <a:solidFill>
                <a:srgbClr val="FFFF00"/>
              </a:solidFill>
              <a:ea typeface="黑体" panose="02010609060101010101" pitchFamily="49" charset="-122"/>
            </a:endParaRPr>
          </a:p>
          <a:p>
            <a:pPr indent="711200" algn="just" defTabSz="914400" hangingPunct="0">
              <a:spcAft>
                <a:spcPts val="0"/>
              </a:spcAft>
              <a:defRPr/>
              <a:extLst>
                <a:ext uri="{35155182-B16C-46BC-9424-99874614C6A1}">
                  <wpsdc:indentchars xmlns="" xmlns:wpsdc="http://www.wps.cn/officeDocument/2017/drawingmlCustomData" val="200" checksum="3773799597"/>
                </a:ext>
              </a:extLst>
            </a:pPr>
            <a:r>
              <a:rPr lang="en-US" altLang="zh-CN" sz="2300" b="1" dirty="0">
                <a:solidFill>
                  <a:srgbClr val="FFFFFF"/>
                </a:solidFill>
                <a:ea typeface="宋体" panose="02010600030101010101" pitchFamily="2" charset="-122"/>
              </a:rPr>
              <a:t>1</a:t>
            </a:r>
            <a:r>
              <a:rPr lang="zh-CN" altLang="zh-CN" sz="2300" b="1" dirty="0">
                <a:solidFill>
                  <a:srgbClr val="FFFFFF"/>
                </a:solidFill>
                <a:ea typeface="宋体" panose="02010600030101010101" pitchFamily="2" charset="-122"/>
              </a:rPr>
              <a:t>）核心芯片。</a:t>
            </a:r>
            <a:r>
              <a:rPr lang="en-US" altLang="zh-CN" sz="2300" b="1" dirty="0">
                <a:solidFill>
                  <a:srgbClr val="FFFFFF"/>
                </a:solidFill>
                <a:ea typeface="宋体" panose="02010600030101010101" pitchFamily="2" charset="-122"/>
              </a:rPr>
              <a:t>64</a:t>
            </a:r>
            <a:r>
              <a:rPr lang="zh-CN" altLang="zh-CN" sz="2300" b="1" dirty="0">
                <a:solidFill>
                  <a:srgbClr val="FFFFFF"/>
                </a:solidFill>
                <a:ea typeface="宋体" panose="02010600030101010101" pitchFamily="2" charset="-122"/>
              </a:rPr>
              <a:t>引脚</a:t>
            </a:r>
            <a:r>
              <a:rPr lang="en-US" altLang="zh-CN" sz="2300" b="1" dirty="0">
                <a:solidFill>
                  <a:srgbClr val="FFFFFF"/>
                </a:solidFill>
                <a:ea typeface="宋体" panose="02010600030101010101" pitchFamily="2" charset="-122"/>
              </a:rPr>
              <a:t>LQFP</a:t>
            </a:r>
            <a:r>
              <a:rPr lang="zh-CN" altLang="zh-CN" sz="2300" b="1" dirty="0">
                <a:solidFill>
                  <a:srgbClr val="FFFFFF"/>
                </a:solidFill>
                <a:ea typeface="宋体" panose="02010600030101010101" pitchFamily="2" charset="-122"/>
              </a:rPr>
              <a:t>封装的</a:t>
            </a:r>
            <a:r>
              <a:rPr lang="en-US" altLang="zh-CN" sz="2300" b="1" dirty="0">
                <a:solidFill>
                  <a:srgbClr val="FFFFFF"/>
                </a:solidFill>
                <a:ea typeface="宋体" panose="02010600030101010101" pitchFamily="2" charset="-122"/>
              </a:rPr>
              <a:t>STM32L431RC</a:t>
            </a:r>
            <a:r>
              <a:rPr lang="zh-CN" altLang="zh-CN" sz="2300" b="1" dirty="0">
                <a:solidFill>
                  <a:srgbClr val="FFFFFF"/>
                </a:solidFill>
                <a:ea typeface="宋体" panose="02010600030101010101" pitchFamily="2" charset="-122"/>
              </a:rPr>
              <a:t>芯片。内含</a:t>
            </a:r>
            <a:r>
              <a:rPr lang="en-US" altLang="zh-CN" sz="2300" b="1" dirty="0">
                <a:solidFill>
                  <a:srgbClr val="FFFFFF"/>
                </a:solidFill>
                <a:ea typeface="宋体" panose="02010600030101010101" pitchFamily="2" charset="-122"/>
              </a:rPr>
              <a:t>256KB Flash</a:t>
            </a:r>
            <a:r>
              <a:rPr lang="zh-CN" altLang="zh-CN" sz="2300" b="1" dirty="0">
                <a:solidFill>
                  <a:srgbClr val="FFFFFF"/>
                </a:solidFill>
                <a:ea typeface="宋体" panose="02010600030101010101" pitchFamily="2" charset="-122"/>
              </a:rPr>
              <a:t>（共有</a:t>
            </a:r>
            <a:r>
              <a:rPr lang="en-US" altLang="zh-CN" sz="2300" b="1" dirty="0">
                <a:solidFill>
                  <a:srgbClr val="FFFFFF"/>
                </a:solidFill>
                <a:ea typeface="宋体" panose="02010600030101010101" pitchFamily="2" charset="-122"/>
              </a:rPr>
              <a:t>128</a:t>
            </a:r>
            <a:r>
              <a:rPr lang="zh-CN" altLang="zh-CN" sz="2300" b="1" dirty="0">
                <a:solidFill>
                  <a:srgbClr val="FFFFFF"/>
                </a:solidFill>
                <a:ea typeface="宋体" panose="02010600030101010101" pitchFamily="2" charset="-122"/>
              </a:rPr>
              <a:t>个扇区）、</a:t>
            </a:r>
            <a:r>
              <a:rPr lang="en-US" altLang="zh-CN" sz="2300" b="1" dirty="0">
                <a:solidFill>
                  <a:srgbClr val="FFFFFF"/>
                </a:solidFill>
                <a:ea typeface="宋体" panose="02010600030101010101" pitchFamily="2" charset="-122"/>
              </a:rPr>
              <a:t>64KB RAM</a:t>
            </a:r>
            <a:r>
              <a:rPr lang="zh-CN" altLang="zh-CN" sz="2300" b="1" dirty="0">
                <a:solidFill>
                  <a:srgbClr val="FFFFFF"/>
                </a:solidFill>
                <a:ea typeface="宋体" panose="02010600030101010101" pitchFamily="2" charset="-122"/>
              </a:rPr>
              <a:t>，包含</a:t>
            </a:r>
            <a:r>
              <a:rPr lang="en-US" altLang="zh-CN" sz="2300" b="1" dirty="0" err="1">
                <a:solidFill>
                  <a:srgbClr val="FFFFFF"/>
                </a:solidFill>
                <a:ea typeface="宋体" panose="02010600030101010101" pitchFamily="2" charset="-122"/>
              </a:rPr>
              <a:t>SysTick</a:t>
            </a:r>
            <a:r>
              <a:rPr lang="zh-CN" altLang="zh-CN" sz="2300" b="1" dirty="0">
                <a:solidFill>
                  <a:srgbClr val="FFFFFF"/>
                </a:solidFill>
                <a:ea typeface="宋体" panose="02010600030101010101" pitchFamily="2" charset="-122"/>
              </a:rPr>
              <a:t>、</a:t>
            </a:r>
            <a:r>
              <a:rPr lang="en-US" altLang="zh-CN" sz="2300" b="1" dirty="0">
                <a:solidFill>
                  <a:srgbClr val="FFFFFF"/>
                </a:solidFill>
                <a:ea typeface="宋体" panose="02010600030101010101" pitchFamily="2" charset="-122"/>
              </a:rPr>
              <a:t>GPIO</a:t>
            </a:r>
            <a:r>
              <a:rPr lang="zh-CN" altLang="zh-CN" sz="2300" b="1" dirty="0">
                <a:solidFill>
                  <a:srgbClr val="FFFFFF"/>
                </a:solidFill>
                <a:ea typeface="宋体" panose="02010600030101010101" pitchFamily="2" charset="-122"/>
              </a:rPr>
              <a:t>、串口、</a:t>
            </a:r>
            <a:r>
              <a:rPr lang="en-US" altLang="zh-CN" sz="2300" b="1" dirty="0">
                <a:solidFill>
                  <a:srgbClr val="FFFFFF"/>
                </a:solidFill>
                <a:ea typeface="宋体" panose="02010600030101010101" pitchFamily="2" charset="-122"/>
              </a:rPr>
              <a:t>A/D</a:t>
            </a:r>
            <a:r>
              <a:rPr lang="zh-CN" altLang="zh-CN" sz="2300" b="1" dirty="0">
                <a:solidFill>
                  <a:srgbClr val="FFFFFF"/>
                </a:solidFill>
                <a:ea typeface="宋体" panose="02010600030101010101" pitchFamily="2" charset="-122"/>
              </a:rPr>
              <a:t>、</a:t>
            </a:r>
            <a:r>
              <a:rPr lang="en-US" altLang="zh-CN" sz="2300" b="1" dirty="0">
                <a:solidFill>
                  <a:srgbClr val="FFFFFF"/>
                </a:solidFill>
                <a:ea typeface="宋体" panose="02010600030101010101" pitchFamily="2" charset="-122"/>
              </a:rPr>
              <a:t>D/A</a:t>
            </a:r>
            <a:r>
              <a:rPr lang="zh-CN" altLang="zh-CN" sz="2300" b="1" dirty="0">
                <a:solidFill>
                  <a:srgbClr val="FFFFFF"/>
                </a:solidFill>
                <a:ea typeface="宋体" panose="02010600030101010101" pitchFamily="2" charset="-122"/>
              </a:rPr>
              <a:t>、</a:t>
            </a:r>
            <a:r>
              <a:rPr lang="en-US" altLang="zh-CN" sz="2300" b="1" dirty="0">
                <a:solidFill>
                  <a:srgbClr val="FFFFFF"/>
                </a:solidFill>
                <a:ea typeface="宋体" panose="02010600030101010101" pitchFamily="2" charset="-122"/>
              </a:rPr>
              <a:t>I2C</a:t>
            </a:r>
            <a:r>
              <a:rPr lang="zh-CN" altLang="zh-CN" sz="2300" b="1" dirty="0">
                <a:solidFill>
                  <a:srgbClr val="FFFFFF"/>
                </a:solidFill>
                <a:ea typeface="宋体" panose="02010600030101010101" pitchFamily="2" charset="-122"/>
              </a:rPr>
              <a:t>、</a:t>
            </a:r>
            <a:r>
              <a:rPr lang="en-US" altLang="zh-CN" sz="2300" b="1" dirty="0">
                <a:solidFill>
                  <a:srgbClr val="FFFFFF"/>
                </a:solidFill>
                <a:ea typeface="宋体" panose="02010600030101010101" pitchFamily="2" charset="-122"/>
              </a:rPr>
              <a:t>SPI</a:t>
            </a:r>
            <a:r>
              <a:rPr lang="zh-CN" altLang="zh-CN" sz="2300" b="1" dirty="0">
                <a:solidFill>
                  <a:srgbClr val="FFFFFF"/>
                </a:solidFill>
                <a:ea typeface="宋体" panose="02010600030101010101" pitchFamily="2" charset="-122"/>
              </a:rPr>
              <a:t>等模块。</a:t>
            </a:r>
            <a:endParaRPr lang="en-US" altLang="zh-CN" sz="2300" b="1" dirty="0">
              <a:solidFill>
                <a:srgbClr val="FFFFFF"/>
              </a:solidFill>
              <a:ea typeface="宋体" panose="02010600030101010101" pitchFamily="2" charset="-122"/>
            </a:endParaRPr>
          </a:p>
          <a:p>
            <a:pPr indent="711200" algn="just" defTabSz="914400" hangingPunct="0">
              <a:spcAft>
                <a:spcPts val="0"/>
              </a:spcAft>
              <a:defRPr/>
              <a:extLst>
                <a:ext uri="{35155182-B16C-46BC-9424-99874614C6A1}">
                  <wpsdc:indentchars xmlns="" xmlns:wpsdc="http://www.wps.cn/officeDocument/2017/drawingmlCustomData" val="200" checksum="3773799597"/>
                </a:ext>
              </a:extLst>
            </a:pPr>
            <a:r>
              <a:rPr lang="en-US" altLang="zh-CN" sz="2300" b="1" noProof="1">
                <a:solidFill>
                  <a:srgbClr val="FFFFFF"/>
                </a:solidFill>
                <a:ea typeface="宋体" panose="02010600030101010101" pitchFamily="2" charset="-122"/>
              </a:rPr>
              <a:t>2</a:t>
            </a:r>
            <a:r>
              <a:rPr lang="zh-CN" altLang="en-US" sz="2300" b="1" noProof="1">
                <a:solidFill>
                  <a:srgbClr val="FFFFFF"/>
                </a:solidFill>
                <a:ea typeface="宋体" panose="02010600030101010101" pitchFamily="2" charset="-122"/>
              </a:rPr>
              <a:t>）硬件功能。由硬件最小系统、红绿蓝三色灯、触摸按键、温度传感器、两路</a:t>
            </a:r>
            <a:r>
              <a:rPr lang="en-US" altLang="zh-CN" sz="2300" b="1" noProof="1">
                <a:solidFill>
                  <a:srgbClr val="FFFFFF"/>
                </a:solidFill>
                <a:ea typeface="宋体" panose="02010600030101010101" pitchFamily="2" charset="-122"/>
              </a:rPr>
              <a:t>TTL-USB</a:t>
            </a:r>
            <a:r>
              <a:rPr lang="zh-CN" altLang="en-US" sz="2300" b="1" noProof="1">
                <a:solidFill>
                  <a:srgbClr val="FFFFFF"/>
                </a:solidFill>
                <a:ea typeface="宋体" panose="02010600030101010101" pitchFamily="2" charset="-122"/>
              </a:rPr>
              <a:t>串口等构成。</a:t>
            </a:r>
            <a:endParaRPr lang="en-US" altLang="zh-CN" sz="2300" b="1" noProof="1">
              <a:solidFill>
                <a:srgbClr val="FFFFFF"/>
              </a:solidFill>
              <a:ea typeface="宋体" panose="02010600030101010101" pitchFamily="2" charset="-122"/>
            </a:endParaRPr>
          </a:p>
          <a:p>
            <a:pPr indent="711200" algn="just" defTabSz="914400" hangingPunct="0">
              <a:spcAft>
                <a:spcPts val="0"/>
              </a:spcAft>
              <a:defRPr/>
              <a:extLst>
                <a:ext uri="{35155182-B16C-46BC-9424-99874614C6A1}">
                  <wpsdc:indentchars xmlns="" xmlns:wpsdc="http://www.wps.cn/officeDocument/2017/drawingmlCustomData" val="200" checksum="3773799597"/>
                </a:ext>
              </a:extLst>
            </a:pPr>
            <a:r>
              <a:rPr lang="en-US" altLang="zh-CN" sz="2300" b="1" dirty="0">
                <a:solidFill>
                  <a:srgbClr val="FFFFFF"/>
                </a:solidFill>
                <a:ea typeface="宋体" panose="02010600030101010101" pitchFamily="2" charset="-122"/>
              </a:rPr>
              <a:t>3</a:t>
            </a:r>
            <a:r>
              <a:rPr lang="zh-CN" altLang="zh-CN" sz="2300" b="1" dirty="0">
                <a:solidFill>
                  <a:srgbClr val="FFFFFF"/>
                </a:solidFill>
                <a:ea typeface="宋体" panose="02010600030101010101" pitchFamily="2" charset="-122"/>
              </a:rPr>
              <a:t>）</a:t>
            </a:r>
            <a:r>
              <a:rPr lang="en-US" altLang="zh-CN" sz="2300" b="1" dirty="0">
                <a:solidFill>
                  <a:srgbClr val="FFFFFF"/>
                </a:solidFill>
                <a:ea typeface="宋体" panose="02010600030101010101" pitchFamily="2" charset="-122"/>
              </a:rPr>
              <a:t>Type-C</a:t>
            </a:r>
            <a:r>
              <a:rPr lang="zh-CN" altLang="zh-CN" sz="2300" b="1" dirty="0" smtClean="0">
                <a:solidFill>
                  <a:srgbClr val="FFFFFF"/>
                </a:solidFill>
                <a:ea typeface="宋体" panose="02010600030101010101" pitchFamily="2" charset="-122"/>
              </a:rPr>
              <a:t>接口</a:t>
            </a:r>
            <a:r>
              <a:rPr lang="zh-CN" altLang="en-US" sz="2300" b="1" dirty="0" smtClean="0">
                <a:solidFill>
                  <a:srgbClr val="FFFFFF"/>
                </a:solidFill>
                <a:ea typeface="宋体" panose="02010600030101010101" pitchFamily="2" charset="-122"/>
              </a:rPr>
              <a:t>。方便程序下载与</a:t>
            </a:r>
            <a:r>
              <a:rPr lang="en-US" altLang="zh-CN" sz="2300" b="1" dirty="0" err="1">
                <a:solidFill>
                  <a:srgbClr val="FFFFFF"/>
                </a:solidFill>
                <a:ea typeface="宋体" panose="02010600030101010101" pitchFamily="2" charset="-122"/>
              </a:rPr>
              <a:t>printf</a:t>
            </a:r>
            <a:r>
              <a:rPr lang="zh-CN" altLang="en-US" sz="2300" b="1" dirty="0">
                <a:solidFill>
                  <a:srgbClr val="FFFFFF"/>
                </a:solidFill>
                <a:ea typeface="宋体" panose="02010600030101010101" pitchFamily="2" charset="-122"/>
              </a:rPr>
              <a:t>输出进行跟踪</a:t>
            </a:r>
            <a:r>
              <a:rPr lang="zh-CN" altLang="en-US" sz="2300" b="1" dirty="0" smtClean="0">
                <a:solidFill>
                  <a:srgbClr val="FFFFFF"/>
                </a:solidFill>
                <a:ea typeface="宋体" panose="02010600030101010101" pitchFamily="2" charset="-122"/>
              </a:rPr>
              <a:t>调试。</a:t>
            </a:r>
            <a:endParaRPr lang="en-US" altLang="zh-CN" sz="2300" b="1" dirty="0">
              <a:solidFill>
                <a:srgbClr val="FFFFFF"/>
              </a:solidFill>
              <a:ea typeface="宋体" panose="02010600030101010101" pitchFamily="2" charset="-122"/>
            </a:endParaRPr>
          </a:p>
          <a:p>
            <a:pPr indent="711200" algn="just" defTabSz="914400" hangingPunct="0">
              <a:spcAft>
                <a:spcPts val="0"/>
              </a:spcAft>
              <a:defRPr/>
              <a:extLst>
                <a:ext uri="{35155182-B16C-46BC-9424-99874614C6A1}">
                  <wpsdc:indentchars xmlns="" xmlns:wpsdc="http://www.wps.cn/officeDocument/2017/drawingmlCustomData" val="200" checksum="3773799597"/>
                </a:ext>
              </a:extLst>
            </a:pPr>
            <a:r>
              <a:rPr lang="en-US" altLang="zh-CN" sz="2300" b="1" dirty="0">
                <a:solidFill>
                  <a:srgbClr val="FFFFFF"/>
                </a:solidFill>
                <a:ea typeface="宋体" panose="02010600030101010101" pitchFamily="2" charset="-122"/>
              </a:rPr>
              <a:t>4</a:t>
            </a:r>
            <a:r>
              <a:rPr lang="zh-CN" altLang="zh-CN" sz="2300" b="1" dirty="0">
                <a:solidFill>
                  <a:srgbClr val="FFFFFF"/>
                </a:solidFill>
                <a:ea typeface="宋体" panose="02010600030101010101" pitchFamily="2" charset="-122"/>
              </a:rPr>
              <a:t>）可扩展</a:t>
            </a:r>
            <a:r>
              <a:rPr lang="zh-CN" altLang="zh-CN" sz="2300" b="1" dirty="0" smtClean="0">
                <a:solidFill>
                  <a:srgbClr val="FFFFFF"/>
                </a:solidFill>
                <a:ea typeface="宋体" panose="02010600030101010101" pitchFamily="2" charset="-122"/>
              </a:rPr>
              <a:t>应用</a:t>
            </a:r>
            <a:r>
              <a:rPr lang="zh-CN" altLang="en-US" sz="2300" b="1" dirty="0">
                <a:solidFill>
                  <a:srgbClr val="FFFFFF"/>
                </a:solidFill>
                <a:ea typeface="宋体" panose="02010600030101010101" pitchFamily="2" charset="-122"/>
              </a:rPr>
              <a:t>。不仅可以用于</a:t>
            </a:r>
            <a:r>
              <a:rPr lang="en-US" altLang="zh-CN" sz="2300" b="1" dirty="0">
                <a:solidFill>
                  <a:srgbClr val="FFFFFF"/>
                </a:solidFill>
                <a:ea typeface="宋体" panose="02010600030101010101" pitchFamily="2" charset="-122"/>
              </a:rPr>
              <a:t>RT-Thread</a:t>
            </a:r>
            <a:r>
              <a:rPr lang="zh-CN" altLang="en-US" sz="2300" b="1" dirty="0">
                <a:solidFill>
                  <a:srgbClr val="FFFFFF"/>
                </a:solidFill>
                <a:ea typeface="宋体" panose="02010600030101010101" pitchFamily="2" charset="-122"/>
              </a:rPr>
              <a:t>实时操作系统的学习，</a:t>
            </a:r>
            <a:r>
              <a:rPr lang="zh-CN" altLang="en-US" sz="2300" b="1" dirty="0" smtClean="0">
                <a:solidFill>
                  <a:srgbClr val="FFFFFF"/>
                </a:solidFill>
                <a:ea typeface="宋体" panose="02010600030101010101" pitchFamily="2" charset="-122"/>
              </a:rPr>
              <a:t>也通过板的引出脚</a:t>
            </a:r>
            <a:r>
              <a:rPr lang="zh-CN" altLang="en-US" sz="2300" b="1" dirty="0">
                <a:solidFill>
                  <a:srgbClr val="FFFFFF"/>
                </a:solidFill>
                <a:ea typeface="宋体" panose="02010600030101010101" pitchFamily="2" charset="-122"/>
              </a:rPr>
              <a:t>，外接其他接口模块进行创新性</a:t>
            </a:r>
            <a:r>
              <a:rPr lang="zh-CN" altLang="en-US" sz="2300" b="1" dirty="0" smtClean="0">
                <a:solidFill>
                  <a:srgbClr val="FFFFFF"/>
                </a:solidFill>
                <a:ea typeface="宋体" panose="02010600030101010101" pitchFamily="2" charset="-122"/>
              </a:rPr>
              <a:t>实验与实践。</a:t>
            </a:r>
            <a:endParaRPr lang="en-US" altLang="zh-CN" sz="2300" b="1" noProof="1">
              <a:solidFill>
                <a:srgbClr val="FFFFFF"/>
              </a:solidFill>
              <a:ea typeface="宋体" panose="02010600030101010101" pitchFamily="2" charset="-122"/>
            </a:endParaRPr>
          </a:p>
        </p:txBody>
      </p:sp>
      <p:sp>
        <p:nvSpPr>
          <p:cNvPr id="2" name="矩形 1"/>
          <p:cNvSpPr/>
          <p:nvPr/>
        </p:nvSpPr>
        <p:spPr>
          <a:xfrm>
            <a:off x="1676400" y="2020242"/>
            <a:ext cx="6096000" cy="461665"/>
          </a:xfrm>
          <a:prstGeom prst="rect">
            <a:avLst/>
          </a:prstGeom>
        </p:spPr>
        <p:txBody>
          <a:bodyPr>
            <a:spAutoFit/>
          </a:bodyPr>
          <a:lstStyle/>
          <a:p>
            <a:pPr indent="711200" algn="just" defTabSz="914400"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400" b="1" dirty="0" smtClean="0">
                <a:solidFill>
                  <a:srgbClr val="FFFFFF"/>
                </a:solidFill>
                <a:ea typeface="宋体" panose="02010600030101010101" pitchFamily="2" charset="-122"/>
              </a:rPr>
              <a:t>引出</a:t>
            </a:r>
            <a:r>
              <a:rPr lang="zh-CN" altLang="en-US" sz="2400" b="1" dirty="0">
                <a:solidFill>
                  <a:srgbClr val="FFFFFF"/>
                </a:solidFill>
                <a:ea typeface="宋体" panose="02010600030101010101" pitchFamily="2" charset="-122"/>
              </a:rPr>
              <a:t>脚的含义参见附录</a:t>
            </a:r>
            <a:r>
              <a:rPr lang="en-US" altLang="zh-CN" sz="2400" b="1" dirty="0" smtClean="0">
                <a:solidFill>
                  <a:srgbClr val="FFFFFF"/>
                </a:solidFill>
                <a:ea typeface="宋体" panose="02010600030101010101" pitchFamily="2" charset="-122"/>
              </a:rPr>
              <a:t>B</a:t>
            </a:r>
            <a:r>
              <a:rPr lang="zh-CN" altLang="en-US" sz="2400" b="1" dirty="0" smtClean="0">
                <a:solidFill>
                  <a:srgbClr val="FFFFFF"/>
                </a:solidFill>
                <a:ea typeface="宋体" panose="02010600030101010101" pitchFamily="2" charset="-122"/>
              </a:rPr>
              <a:t>（</a:t>
            </a:r>
            <a:r>
              <a:rPr lang="en-US" altLang="zh-CN" sz="2400" b="1" dirty="0" smtClean="0">
                <a:solidFill>
                  <a:srgbClr val="FFFFFF"/>
                </a:solidFill>
                <a:ea typeface="宋体" panose="02010600030101010101" pitchFamily="2" charset="-122"/>
              </a:rPr>
              <a:t>P222</a:t>
            </a:r>
            <a:r>
              <a:rPr lang="zh-CN" altLang="en-US" sz="2400" b="1" dirty="0" smtClean="0">
                <a:solidFill>
                  <a:srgbClr val="FFFFFF"/>
                </a:solidFill>
                <a:ea typeface="宋体" panose="02010600030101010101" pitchFamily="2" charset="-122"/>
              </a:rPr>
              <a:t>）</a:t>
            </a:r>
            <a:endParaRPr lang="zh-CN" altLang="en-US" sz="2400" b="1" dirty="0">
              <a:solidFill>
                <a:srgbClr val="FFFFFF"/>
              </a:solidFill>
              <a:ea typeface="宋体" panose="02010600030101010101" pitchFamily="2" charset="-122"/>
            </a:endParaRPr>
          </a:p>
        </p:txBody>
      </p:sp>
      <p:pic>
        <p:nvPicPr>
          <p:cNvPr id="4" name="图片 3"/>
          <p:cNvPicPr>
            <a:picLocks noChangeAspect="1"/>
          </p:cNvPicPr>
          <p:nvPr/>
        </p:nvPicPr>
        <p:blipFill>
          <a:blip r:embed="rId4"/>
          <a:stretch>
            <a:fillRect/>
          </a:stretch>
        </p:blipFill>
        <p:spPr>
          <a:xfrm>
            <a:off x="7772400" y="1425575"/>
            <a:ext cx="2937042" cy="1651000"/>
          </a:xfrm>
          <a:prstGeom prst="rect">
            <a:avLst/>
          </a:prstGeom>
        </p:spPr>
      </p:pic>
      <p:sp>
        <p:nvSpPr>
          <p:cNvPr id="6" name="灯片编号占位符 5"/>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7</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255443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49409" y="995466"/>
            <a:ext cx="6679464" cy="57137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fontAlgn="auto"/>
            <a:r>
              <a:rPr lang="en-US" altLang="zh-CN" sz="2800" kern="100" noProof="1" smtClean="0">
                <a:ea typeface="黑体" panose="02010609060101010101" pitchFamily="49" charset="-122"/>
                <a:cs typeface="Times New Roman" panose="02020603050405020304" pitchFamily="18" charset="0"/>
              </a:rPr>
              <a:t>2.2.3 </a:t>
            </a:r>
            <a:r>
              <a:rPr lang="zh-CN" altLang="en-US" sz="2800" kern="100" noProof="1">
                <a:ea typeface="黑体" panose="02010609060101010101" pitchFamily="49" charset="-122"/>
                <a:cs typeface="Times New Roman" panose="02020603050405020304" pitchFamily="18" charset="0"/>
              </a:rPr>
              <a:t>软件平台：金葫芦集成开发环境</a:t>
            </a:r>
          </a:p>
        </p:txBody>
      </p:sp>
      <p:grpSp>
        <p:nvGrpSpPr>
          <p:cNvPr id="18434" name="组合 9"/>
          <p:cNvGrpSpPr/>
          <p:nvPr/>
        </p:nvGrpSpPr>
        <p:grpSpPr bwMode="auto">
          <a:xfrm>
            <a:off x="1166" y="119063"/>
            <a:ext cx="12192000" cy="912812"/>
            <a:chOff x="0" y="118935"/>
            <a:chExt cx="12192000" cy="913211"/>
          </a:xfrm>
        </p:grpSpPr>
        <p:sp>
          <p:nvSpPr>
            <p:cNvPr id="12"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wrap="none"/>
            <a:lstStyle/>
            <a:p>
              <a:pPr defTabSz="914400" eaLnBrk="0" hangingPunct="0">
                <a:defRPr/>
              </a:pPr>
              <a:r>
                <a:rPr lang="en-US" altLang="zh-CN" sz="3600" b="1" i="1" dirty="0">
                  <a:solidFill>
                    <a:srgbClr val="FFFFFF"/>
                  </a:solidFill>
                  <a:latin typeface="Times New Roman" panose="02020603050405020304"/>
                  <a:ea typeface="黑体" panose="02010609060101010101" pitchFamily="49" charset="-122"/>
                </a:rPr>
                <a:t>RTOS</a:t>
              </a:r>
              <a:endParaRPr lang="zh-CN" altLang="en-US" sz="3600" b="1" i="1" dirty="0">
                <a:solidFill>
                  <a:srgbClr val="FFFFFF"/>
                </a:solidFill>
                <a:latin typeface="Times New Roman" panose="02020603050405020304"/>
                <a:ea typeface="黑体" panose="02010609060101010101" pitchFamily="49" charset="-122"/>
              </a:endParaRPr>
            </a:p>
          </p:txBody>
        </p:sp>
        <p:pic>
          <p:nvPicPr>
            <p:cNvPr id="18436"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6910"/>
              <a:ext cx="12192000" cy="74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圆角矩形 10"/>
          <p:cNvSpPr/>
          <p:nvPr/>
        </p:nvSpPr>
        <p:spPr bwMode="auto">
          <a:xfrm>
            <a:off x="438150" y="1705115"/>
            <a:ext cx="11182349" cy="44390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r>
              <a:rPr lang="en-US" altLang="zh-CN" sz="2600" dirty="0">
                <a:solidFill>
                  <a:srgbClr val="FFFF00"/>
                </a:solidFill>
                <a:ea typeface="黑体" panose="02010609060101010101" pitchFamily="49" charset="-122"/>
                <a:sym typeface="+mn-ea"/>
              </a:rPr>
              <a:t>1</a:t>
            </a:r>
            <a:r>
              <a:rPr lang="zh-CN" altLang="en-US" sz="2600" noProof="1">
                <a:solidFill>
                  <a:srgbClr val="FFFF00"/>
                </a:solidFill>
                <a:ea typeface="黑体" panose="02010609060101010101" pitchFamily="49" charset="-122"/>
              </a:rPr>
              <a:t>．</a:t>
            </a:r>
            <a:r>
              <a:rPr lang="en-US" altLang="zh-CN" sz="2600" dirty="0" smtClean="0">
                <a:solidFill>
                  <a:srgbClr val="FFFF00"/>
                </a:solidFill>
                <a:ea typeface="黑体" panose="02010609060101010101" pitchFamily="49" charset="-122"/>
                <a:sym typeface="+mn-ea"/>
              </a:rPr>
              <a:t>AHL-GEC-IDE</a:t>
            </a: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r>
              <a:rPr lang="en-US" altLang="zh-CN" u="sng" dirty="0" smtClean="0">
                <a:solidFill>
                  <a:srgbClr val="FFFF00"/>
                </a:solidFill>
                <a:hlinkClick r:id="rId4"/>
              </a:rPr>
              <a:t>http</a:t>
            </a:r>
            <a:r>
              <a:rPr lang="en-US" altLang="zh-CN" u="sng" dirty="0">
                <a:solidFill>
                  <a:srgbClr val="FFFF00"/>
                </a:solidFill>
                <a:hlinkClick r:id="rId4"/>
              </a:rPr>
              <a:t>://sumcu.suda.edu.cn/AHLwGECwIDE/list.htm</a:t>
            </a:r>
            <a:endParaRPr lang="en-US" altLang="zh-CN" sz="2800" dirty="0">
              <a:solidFill>
                <a:srgbClr val="FFFF00"/>
              </a:solidFill>
              <a:ea typeface="宋体" panose="02010600030101010101" pitchFamily="2" charset="-122"/>
              <a:sym typeface="+mn-ea"/>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smtClean="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smtClean="0">
              <a:solidFill>
                <a:srgbClr val="FFFFFF"/>
              </a:solidFill>
              <a:ea typeface="宋体" panose="02010600030101010101" pitchFamily="2" charset="-122"/>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en-US" altLang="zh-CN" sz="2800" b="1" dirty="0">
              <a:solidFill>
                <a:srgbClr val="FFFFFF"/>
              </a:solidFill>
              <a:ea typeface="宋体" panose="02010600030101010101" pitchFamily="2" charset="-122"/>
            </a:endParaRPr>
          </a:p>
          <a:p>
            <a:pPr indent="711200" algn="just" defTabSz="914400" hangingPunct="0">
              <a:spcAft>
                <a:spcPts val="0"/>
              </a:spcAft>
              <a:defRPr/>
              <a:extLst>
                <a:ext uri="{35155182-B16C-46BC-9424-99874614C6A1}">
                  <wpsdc:indentchars xmlns="" xmlns:wpsdc="http://www.wps.cn/officeDocument/2017/drawingmlCustomData" val="200" checksum="3773799597"/>
                </a:ext>
              </a:extLst>
            </a:pPr>
            <a:r>
              <a:rPr lang="en-US" altLang="zh-CN" sz="2600" dirty="0" smtClean="0">
                <a:solidFill>
                  <a:srgbClr val="FFFF00"/>
                </a:solidFill>
                <a:ea typeface="黑体" panose="02010609060101010101" pitchFamily="49" charset="-122"/>
                <a:sym typeface="+mn-ea"/>
              </a:rPr>
              <a:t>2</a:t>
            </a:r>
            <a:r>
              <a:rPr lang="zh-CN" altLang="en-US" sz="2600" noProof="1" smtClean="0">
                <a:solidFill>
                  <a:srgbClr val="FFFF00"/>
                </a:solidFill>
                <a:ea typeface="黑体" panose="02010609060101010101" pitchFamily="49" charset="-122"/>
              </a:rPr>
              <a:t>．</a:t>
            </a:r>
            <a:r>
              <a:rPr lang="en-US" altLang="zh-CN" sz="2600" dirty="0" smtClean="0">
                <a:solidFill>
                  <a:srgbClr val="FFFF00"/>
                </a:solidFill>
                <a:ea typeface="黑体" panose="02010609060101010101" pitchFamily="49" charset="-122"/>
                <a:sym typeface="+mn-ea"/>
              </a:rPr>
              <a:t>STM32CubeIDE</a:t>
            </a:r>
          </a:p>
          <a:p>
            <a:pPr indent="711200" algn="just" defTabSz="914400" hangingPunct="0">
              <a:spcAft>
                <a:spcPts val="0"/>
              </a:spcAft>
              <a:defRPr/>
              <a:extLst>
                <a:ext uri="{35155182-B16C-46BC-9424-99874614C6A1}">
                  <wpsdc:indentchars xmlns="" xmlns:wpsdc="http://www.wps.cn/officeDocument/2017/drawingmlCustomData" val="200" checksum="3773799597"/>
                </a:ext>
              </a:extLst>
            </a:pPr>
            <a:r>
              <a:rPr lang="en-US" altLang="zh-CN" u="sng" dirty="0">
                <a:solidFill>
                  <a:srgbClr val="FFFF00"/>
                </a:solidFill>
                <a:hlinkClick r:id="rId5"/>
              </a:rPr>
              <a:t>https://</a:t>
            </a:r>
            <a:r>
              <a:rPr lang="en-US" altLang="zh-CN" u="sng" dirty="0" smtClean="0">
                <a:solidFill>
                  <a:srgbClr val="FFFF00"/>
                </a:solidFill>
                <a:hlinkClick r:id="rId5"/>
              </a:rPr>
              <a:t>www.st.com/zh/development-tools/stm32cubeide.html#get-software</a:t>
            </a:r>
            <a:endParaRPr lang="en-US" altLang="zh-CN" u="sng" dirty="0" smtClean="0">
              <a:solidFill>
                <a:srgbClr val="FFFF00"/>
              </a:solidFill>
            </a:endParaRPr>
          </a:p>
          <a:p>
            <a:pPr indent="711200" algn="just" defTabSz="914400" hangingPunct="0">
              <a:spcAft>
                <a:spcPts val="0"/>
              </a:spcAft>
              <a:defRPr/>
              <a:extLst>
                <a:ext uri="{35155182-B16C-46BC-9424-99874614C6A1}">
                  <wpsdc:indentchars xmlns="" xmlns:wpsdc="http://www.wps.cn/officeDocument/2017/drawingmlCustomData" val="200" checksum="3773799597"/>
                </a:ext>
              </a:extLst>
            </a:pPr>
            <a:endParaRPr lang="en-US" altLang="zh-CN" u="sng" dirty="0">
              <a:solidFill>
                <a:srgbClr val="FFFF00"/>
              </a:solidFill>
            </a:endParaRPr>
          </a:p>
          <a:p>
            <a:pPr indent="711200" algn="just" defTabSz="914400" eaLnBrk="1" latinLnBrk="0" hangingPunct="0">
              <a:spcAft>
                <a:spcPts val="0"/>
              </a:spcAft>
              <a:defRPr/>
              <a:extLst>
                <a:ext uri="{35155182-B16C-46BC-9424-99874614C6A1}">
                  <wpsdc:indentchars xmlns="" xmlns:wpsdc="http://www.wps.cn/officeDocument/2017/drawingmlCustomData" val="200" checksum="3773799597"/>
                </a:ext>
              </a:extLst>
            </a:pPr>
            <a:endParaRPr lang="zh-CN" altLang="en-US" sz="2800" b="1" dirty="0">
              <a:solidFill>
                <a:srgbClr val="FFFFFF"/>
              </a:solidFill>
              <a:ea typeface="宋体" panose="02010600030101010101" pitchFamily="2" charset="-122"/>
            </a:endParaRPr>
          </a:p>
        </p:txBody>
      </p:sp>
      <p:pic>
        <p:nvPicPr>
          <p:cNvPr id="18439" name="图片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52328" y="2692544"/>
            <a:ext cx="1400895" cy="1295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43426" y="2705405"/>
            <a:ext cx="9079548" cy="1708160"/>
          </a:xfrm>
          <a:prstGeom prst="rect">
            <a:avLst/>
          </a:prstGeom>
        </p:spPr>
        <p:txBody>
          <a:bodyPr wrap="square">
            <a:spAutoFit/>
          </a:bodyPr>
          <a:lstStyle/>
          <a:p>
            <a:pPr indent="540000" algn="just" defTabSz="914400" eaLnBrk="1"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100" b="1" dirty="0" smtClean="0">
                <a:solidFill>
                  <a:srgbClr val="FFFFFF"/>
                </a:solidFill>
                <a:ea typeface="宋体" panose="02010600030101010101" pitchFamily="2" charset="-122"/>
                <a:sym typeface="+mn-ea"/>
              </a:rPr>
              <a:t>苏州大学嵌入式实验室于</a:t>
            </a:r>
            <a:r>
              <a:rPr lang="en-US" altLang="zh-CN" sz="2100" b="1" dirty="0" smtClean="0">
                <a:solidFill>
                  <a:srgbClr val="FFFFFF"/>
                </a:solidFill>
                <a:ea typeface="宋体" panose="02010600030101010101" pitchFamily="2" charset="-122"/>
                <a:sym typeface="+mn-ea"/>
              </a:rPr>
              <a:t>2018</a:t>
            </a:r>
            <a:r>
              <a:rPr lang="zh-CN" altLang="en-US" sz="2100" b="1" dirty="0" smtClean="0">
                <a:solidFill>
                  <a:srgbClr val="FFFFFF"/>
                </a:solidFill>
                <a:ea typeface="宋体" panose="02010600030101010101" pitchFamily="2" charset="-122"/>
                <a:sym typeface="+mn-ea"/>
              </a:rPr>
              <a:t>年开始逐步推出</a:t>
            </a:r>
            <a:r>
              <a:rPr lang="en-US" altLang="zh-CN" sz="2100" b="1" dirty="0" smtClean="0">
                <a:solidFill>
                  <a:srgbClr val="FFFFFF"/>
                </a:solidFill>
                <a:ea typeface="宋体" panose="02010600030101010101" pitchFamily="2" charset="-122"/>
                <a:sym typeface="+mn-ea"/>
              </a:rPr>
              <a:t>的免费嵌入式集成开发环境</a:t>
            </a:r>
            <a:r>
              <a:rPr lang="en-US" altLang="zh-CN" sz="2100" b="1" dirty="0">
                <a:solidFill>
                  <a:srgbClr val="FFFFFF"/>
                </a:solidFill>
                <a:ea typeface="宋体" panose="02010600030101010101" pitchFamily="2" charset="-122"/>
                <a:sym typeface="+mn-ea"/>
              </a:rPr>
              <a:t>，集成了GNU编译器、汇编器等</a:t>
            </a:r>
            <a:r>
              <a:rPr lang="en-US" altLang="zh-CN" sz="2100" b="1" dirty="0" smtClean="0">
                <a:solidFill>
                  <a:srgbClr val="FFFFFF"/>
                </a:solidFill>
                <a:ea typeface="宋体" panose="02010600030101010101" pitchFamily="2" charset="-122"/>
                <a:sym typeface="+mn-ea"/>
              </a:rPr>
              <a:t>，具有</a:t>
            </a:r>
            <a:r>
              <a:rPr lang="en-US" altLang="zh-CN" sz="2100" b="1" dirty="0" smtClean="0">
                <a:solidFill>
                  <a:srgbClr val="FFFF00"/>
                </a:solidFill>
                <a:ea typeface="宋体" panose="02010600030101010101" pitchFamily="2" charset="-122"/>
                <a:sym typeface="+mn-ea"/>
              </a:rPr>
              <a:t>编辑</a:t>
            </a:r>
            <a:r>
              <a:rPr lang="en-US" altLang="zh-CN" sz="2100" b="1" dirty="0">
                <a:solidFill>
                  <a:srgbClr val="FFFF00"/>
                </a:solidFill>
                <a:ea typeface="宋体" panose="02010600030101010101" pitchFamily="2" charset="-122"/>
                <a:sym typeface="+mn-ea"/>
              </a:rPr>
              <a:t>、编译、程序下载、printf打桩调试等功能</a:t>
            </a:r>
            <a:r>
              <a:rPr lang="en-US" altLang="zh-CN" sz="2100" b="1" dirty="0">
                <a:solidFill>
                  <a:srgbClr val="FFFFFF"/>
                </a:solidFill>
                <a:ea typeface="宋体" panose="02010600030101010101" pitchFamily="2" charset="-122"/>
                <a:sym typeface="+mn-ea"/>
              </a:rPr>
              <a:t>，为设计人员提供了一个简捷易用的嵌入式开发工具</a:t>
            </a:r>
            <a:r>
              <a:rPr lang="en-US" altLang="zh-CN" sz="2100" b="1" dirty="0" smtClean="0">
                <a:solidFill>
                  <a:srgbClr val="FFFFFF"/>
                </a:solidFill>
                <a:ea typeface="宋体" panose="02010600030101010101" pitchFamily="2" charset="-122"/>
                <a:sym typeface="+mn-ea"/>
              </a:rPr>
              <a:t>。</a:t>
            </a:r>
            <a:r>
              <a:rPr lang="zh-CN" altLang="en-US" sz="2100" b="1" dirty="0" smtClean="0">
                <a:solidFill>
                  <a:srgbClr val="FFFFFF"/>
                </a:solidFill>
                <a:ea typeface="宋体" panose="02010600030101010101" pitchFamily="2" charset="-122"/>
                <a:sym typeface="+mn-ea"/>
              </a:rPr>
              <a:t>主要特点有</a:t>
            </a:r>
            <a:r>
              <a:rPr lang="en-US" altLang="zh-CN" sz="2100" b="1" dirty="0" smtClean="0">
                <a:solidFill>
                  <a:srgbClr val="FFFFFF"/>
                </a:solidFill>
                <a:ea typeface="宋体" panose="02010600030101010101" pitchFamily="2" charset="-122"/>
                <a:sym typeface="+mn-ea"/>
              </a:rPr>
              <a:t>:1</a:t>
            </a:r>
            <a:r>
              <a:rPr lang="zh-CN" altLang="en-US" sz="2100" b="1" dirty="0">
                <a:solidFill>
                  <a:srgbClr val="FFFFFF"/>
                </a:solidFill>
                <a:ea typeface="宋体" panose="02010600030101010101" pitchFamily="2" charset="-122"/>
                <a:sym typeface="+mn-ea"/>
              </a:rPr>
              <a:t>）兼容常用开发环境；</a:t>
            </a:r>
            <a:r>
              <a:rPr lang="en-US" altLang="zh-CN" sz="2100" b="1" dirty="0">
                <a:solidFill>
                  <a:srgbClr val="FFFFFF"/>
                </a:solidFill>
                <a:ea typeface="宋体" panose="02010600030101010101" pitchFamily="2" charset="-122"/>
                <a:sym typeface="+mn-ea"/>
              </a:rPr>
              <a:t>2</a:t>
            </a:r>
            <a:r>
              <a:rPr lang="zh-CN" altLang="en-US" sz="2100" b="1" dirty="0">
                <a:solidFill>
                  <a:srgbClr val="FFFFFF"/>
                </a:solidFill>
                <a:ea typeface="宋体" panose="02010600030101010101" pitchFamily="2" charset="-122"/>
                <a:sym typeface="+mn-ea"/>
              </a:rPr>
              <a:t>）支持串口下载调试；</a:t>
            </a:r>
            <a:r>
              <a:rPr lang="en-US" altLang="zh-CN" sz="2100" b="1" dirty="0">
                <a:solidFill>
                  <a:srgbClr val="FFFFFF"/>
                </a:solidFill>
                <a:ea typeface="宋体" panose="02010600030101010101" pitchFamily="2" charset="-122"/>
                <a:sym typeface="+mn-ea"/>
              </a:rPr>
              <a:t>3</a:t>
            </a:r>
            <a:r>
              <a:rPr lang="zh-CN" altLang="en-US" sz="2100" b="1" dirty="0">
                <a:solidFill>
                  <a:srgbClr val="FFFFFF"/>
                </a:solidFill>
                <a:ea typeface="宋体" panose="02010600030101010101" pitchFamily="2" charset="-122"/>
                <a:sym typeface="+mn-ea"/>
              </a:rPr>
              <a:t>）具有外接软件功能；</a:t>
            </a:r>
            <a:r>
              <a:rPr lang="en-US" altLang="zh-CN" sz="2100" b="1" dirty="0">
                <a:solidFill>
                  <a:srgbClr val="FFFFFF"/>
                </a:solidFill>
                <a:ea typeface="宋体" panose="02010600030101010101" pitchFamily="2" charset="-122"/>
                <a:sym typeface="+mn-ea"/>
              </a:rPr>
              <a:t>4</a:t>
            </a:r>
            <a:r>
              <a:rPr lang="zh-CN" altLang="en-US" sz="2100" b="1" dirty="0">
                <a:solidFill>
                  <a:srgbClr val="FFFFFF"/>
                </a:solidFill>
                <a:ea typeface="宋体" panose="02010600030101010101" pitchFamily="2" charset="-122"/>
                <a:sym typeface="+mn-ea"/>
              </a:rPr>
              <a:t>）包含丰富的常用工具；</a:t>
            </a:r>
            <a:r>
              <a:rPr lang="en-US" altLang="zh-CN" sz="2100" b="1" dirty="0">
                <a:solidFill>
                  <a:srgbClr val="FFFFFF"/>
                </a:solidFill>
                <a:ea typeface="宋体" panose="02010600030101010101" pitchFamily="2" charset="-122"/>
                <a:sym typeface="+mn-ea"/>
              </a:rPr>
              <a:t>5</a:t>
            </a:r>
            <a:r>
              <a:rPr lang="zh-CN" altLang="en-US" sz="2100" b="1" dirty="0">
                <a:solidFill>
                  <a:srgbClr val="FFFFFF"/>
                </a:solidFill>
                <a:ea typeface="宋体" panose="02010600030101010101" pitchFamily="2" charset="-122"/>
                <a:sym typeface="+mn-ea"/>
              </a:rPr>
              <a:t>）简化工程配置；</a:t>
            </a:r>
            <a:r>
              <a:rPr lang="en-US" altLang="zh-CN" sz="2100" b="1" dirty="0">
                <a:solidFill>
                  <a:srgbClr val="FFFFFF"/>
                </a:solidFill>
                <a:ea typeface="宋体" panose="02010600030101010101" pitchFamily="2" charset="-122"/>
                <a:sym typeface="+mn-ea"/>
              </a:rPr>
              <a:t>6</a:t>
            </a:r>
            <a:r>
              <a:rPr lang="zh-CN" altLang="en-US" sz="2100" b="1" dirty="0">
                <a:solidFill>
                  <a:srgbClr val="FFFFFF"/>
                </a:solidFill>
                <a:ea typeface="宋体" panose="02010600030101010101" pitchFamily="2" charset="-122"/>
                <a:sym typeface="+mn-ea"/>
              </a:rPr>
              <a:t>）提供可扩展功能。</a:t>
            </a:r>
            <a:endParaRPr lang="zh-CN" altLang="en-US" sz="2100" b="1" dirty="0">
              <a:solidFill>
                <a:srgbClr val="FFFFFF"/>
              </a:solidFill>
              <a:ea typeface="宋体" panose="02010600030101010101" pitchFamily="2" charset="-122"/>
            </a:endParaRPr>
          </a:p>
        </p:txBody>
      </p:sp>
      <p:sp>
        <p:nvSpPr>
          <p:cNvPr id="10" name="矩形 9"/>
          <p:cNvSpPr/>
          <p:nvPr/>
        </p:nvSpPr>
        <p:spPr>
          <a:xfrm>
            <a:off x="743426" y="5261492"/>
            <a:ext cx="9208902" cy="738664"/>
          </a:xfrm>
          <a:prstGeom prst="rect">
            <a:avLst/>
          </a:prstGeom>
        </p:spPr>
        <p:txBody>
          <a:bodyPr wrap="square">
            <a:spAutoFit/>
          </a:bodyPr>
          <a:lstStyle/>
          <a:p>
            <a:pPr indent="540000" algn="just" defTabSz="914400" eaLnBrk="1" latinLnBrk="0" hangingPunct="0">
              <a:spcAft>
                <a:spcPts val="0"/>
              </a:spcAft>
              <a:defRPr/>
              <a:extLst>
                <a:ext uri="{35155182-B16C-46BC-9424-99874614C6A1}">
                  <wpsdc:indentchars xmlns:lc="http://schemas.openxmlformats.org/drawingml/2006/lockedCanvas" xmlns:wpsdc="http://www.wps.cn/officeDocument/2017/drawingmlCustomData" xmlns="" val="200" checksum="3773799597"/>
                </a:ext>
              </a:extLst>
            </a:pPr>
            <a:r>
              <a:rPr lang="zh-CN" altLang="en-US" sz="2100" b="1" dirty="0">
                <a:solidFill>
                  <a:srgbClr val="FFFFFF"/>
                </a:solidFill>
                <a:ea typeface="宋体" panose="02010600030101010101" pitchFamily="2" charset="-122"/>
                <a:sym typeface="+mn-ea"/>
              </a:rPr>
              <a:t>该集成开发环境是适用于</a:t>
            </a:r>
            <a:r>
              <a:rPr lang="en-US" altLang="zh-CN" sz="2100" b="1" dirty="0">
                <a:solidFill>
                  <a:srgbClr val="FFFFFF"/>
                </a:solidFill>
                <a:ea typeface="宋体" panose="02010600030101010101" pitchFamily="2" charset="-122"/>
                <a:sym typeface="+mn-ea"/>
              </a:rPr>
              <a:t>ST</a:t>
            </a:r>
            <a:r>
              <a:rPr lang="zh-CN" altLang="en-US" sz="2100" b="1" dirty="0" smtClean="0">
                <a:solidFill>
                  <a:srgbClr val="FFFFFF"/>
                </a:solidFill>
                <a:ea typeface="宋体" panose="02010600030101010101" pitchFamily="2" charset="-122"/>
                <a:sym typeface="+mn-ea"/>
              </a:rPr>
              <a:t>公司的</a:t>
            </a:r>
            <a:r>
              <a:rPr lang="en-US" altLang="zh-CN" sz="2100" b="1" dirty="0" smtClean="0">
                <a:solidFill>
                  <a:srgbClr val="FFFFFF"/>
                </a:solidFill>
                <a:ea typeface="宋体" panose="02010600030101010101" pitchFamily="2" charset="-122"/>
                <a:sym typeface="+mn-ea"/>
              </a:rPr>
              <a:t>MCU</a:t>
            </a:r>
            <a:r>
              <a:rPr lang="zh-CN" altLang="en-US" sz="2100" b="1" dirty="0" smtClean="0">
                <a:solidFill>
                  <a:srgbClr val="FFFFFF"/>
                </a:solidFill>
                <a:ea typeface="宋体" panose="02010600030101010101" pitchFamily="2" charset="-122"/>
                <a:sym typeface="+mn-ea"/>
              </a:rPr>
              <a:t>。</a:t>
            </a:r>
            <a:r>
              <a:rPr lang="zh-CN" altLang="en-US" sz="2100" b="1" dirty="0">
                <a:solidFill>
                  <a:srgbClr val="FFFFFF"/>
                </a:solidFill>
                <a:ea typeface="宋体" panose="02010600030101010101" pitchFamily="2" charset="-122"/>
                <a:sym typeface="+mn-ea"/>
              </a:rPr>
              <a:t>本书提供的例程</a:t>
            </a:r>
            <a:r>
              <a:rPr lang="zh-CN" altLang="en-US" sz="2100" b="1" dirty="0" smtClean="0">
                <a:solidFill>
                  <a:srgbClr val="FFFFFF"/>
                </a:solidFill>
                <a:ea typeface="宋体" panose="02010600030101010101" pitchFamily="2" charset="-122"/>
                <a:sym typeface="+mn-ea"/>
              </a:rPr>
              <a:t>兼容</a:t>
            </a:r>
            <a:r>
              <a:rPr lang="en-US" altLang="zh-CN" sz="2100" b="1" dirty="0" smtClean="0">
                <a:solidFill>
                  <a:srgbClr val="FFFFFF"/>
                </a:solidFill>
                <a:ea typeface="宋体" panose="02010600030101010101" pitchFamily="2" charset="-122"/>
                <a:sym typeface="+mn-ea"/>
              </a:rPr>
              <a:t>AHL-GEC-IDE</a:t>
            </a:r>
            <a:r>
              <a:rPr lang="zh-CN" altLang="en-US" sz="2100" b="1" dirty="0">
                <a:solidFill>
                  <a:srgbClr val="FFFFFF"/>
                </a:solidFill>
                <a:ea typeface="宋体" panose="02010600030101010101" pitchFamily="2" charset="-122"/>
                <a:sym typeface="+mn-ea"/>
              </a:rPr>
              <a:t>与</a:t>
            </a:r>
            <a:r>
              <a:rPr lang="en-US" altLang="zh-CN" sz="2100" b="1" dirty="0">
                <a:solidFill>
                  <a:srgbClr val="FFFFFF"/>
                </a:solidFill>
                <a:ea typeface="宋体" panose="02010600030101010101" pitchFamily="2" charset="-122"/>
                <a:sym typeface="+mn-ea"/>
              </a:rPr>
              <a:t>STM32CubeIDE</a:t>
            </a:r>
            <a:r>
              <a:rPr lang="zh-CN" altLang="en-US" sz="2100" b="1" dirty="0">
                <a:solidFill>
                  <a:srgbClr val="FFFFFF"/>
                </a:solidFill>
                <a:ea typeface="宋体" panose="02010600030101010101" pitchFamily="2" charset="-122"/>
                <a:sym typeface="+mn-ea"/>
              </a:rPr>
              <a:t>。</a:t>
            </a:r>
          </a:p>
        </p:txBody>
      </p:sp>
      <p:pic>
        <p:nvPicPr>
          <p:cNvPr id="13"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37246" y="4548809"/>
            <a:ext cx="1315977" cy="111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8</a:t>
            </a:fld>
            <a:r>
              <a:rPr lang="zh-CN" altLang="en-US" smtClean="0">
                <a:ea typeface="宋体" panose="02010600030101010101" pitchFamily="2" charset="-122"/>
              </a:rPr>
              <a:t>页 共</a:t>
            </a:r>
            <a:r>
              <a:rPr lang="en-US" altLang="zh-CN" smtClean="0">
                <a:ea typeface="宋体" panose="02010600030101010101" pitchFamily="2" charset="-122"/>
              </a:rPr>
              <a:t>24</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MwZjQyOWU4OTcxMDljYmFlNzkyMjkzY2E0NzVhZTY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abc7441-3757-42e5-bbea-34b286c18cb8}"/>
  <p:tag name="TABLE_ENDDRAG_ORIGIN_RECT" val="473*299"/>
  <p:tag name="TABLE_ENDDRAG_RECT" val="461*134*473*30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fef96f3b-dc55-4154-9597-3ff7fbf37747}"/>
  <p:tag name="TABLE_ENDDRAG_ORIGIN_RECT" val="696*288"/>
  <p:tag name="TABLE_ENDDRAG_RECT" val="133*194*713*288"/>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627ba83-fd2a-4a57-af67-fc3155685cc6}"/>
</p:tagLst>
</file>

<file path=ppt/theme/theme1.xml><?xml version="1.0" encoding="utf-8"?>
<a:theme xmlns:a="http://schemas.openxmlformats.org/drawingml/2006/main" name="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594</TotalTime>
  <Words>2362</Words>
  <Application>Microsoft Office PowerPoint</Application>
  <PresentationFormat>宽屏</PresentationFormat>
  <Paragraphs>282</Paragraphs>
  <Slides>25</Slides>
  <Notes>25</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3" baseType="lpstr">
      <vt:lpstr>Gulim</vt:lpstr>
      <vt:lpstr>等线</vt:lpstr>
      <vt:lpstr>黑体</vt:lpstr>
      <vt:lpstr>华文新魏</vt:lpstr>
      <vt:lpstr>宋体</vt:lpstr>
      <vt:lpstr>Times New Roman</vt:lpstr>
      <vt:lpstr>模板</vt:lpstr>
      <vt:lpstr>BMP 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Ryan Arthur</dc:creator>
  <cp:lastModifiedBy>Administrator</cp:lastModifiedBy>
  <cp:revision>325</cp:revision>
  <dcterms:created xsi:type="dcterms:W3CDTF">2021-03-12T09:34:00Z</dcterms:created>
  <dcterms:modified xsi:type="dcterms:W3CDTF">2024-05-16T00:52:44Z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80B717DF94C54FB4A9EA0B14CFDDCF12</vt:lpwstr>
  </property>
  <property fmtid="{D5CDD505-2E9C-101B-9397-08002B2CF9AE}" pid="3" name="KSOProductBuildVer">
    <vt:lpwstr>2052-11.1.0.11636</vt:lpwstr>
  </property>
  <property fmtid="{D5CDD505-2E9C-101B-9397-08002B2CF9AE}" pid="4" name="commondata">
    <vt:lpwstr>eyJoZGlkIjoiN2MwZjQyOWU4OTcxMDljYmFlNzkyMjkzY2E0NzVhZTYifQ==</vt:lpwstr>
  </property>
</Properties>
</file>