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firstSlideNum="0" showSpecialPlsOnTitleSld="0" autoCompressPictures="0">
  <p:sldMasterIdLst>
    <p:sldMasterId id="2147483648" r:id="rId1"/>
  </p:sldMasterIdLst>
  <p:notesMasterIdLst>
    <p:notesMasterId r:id="rId4"/>
  </p:notesMasterIdLst>
  <p:handoutMasterIdLst>
    <p:handoutMasterId r:id="rId43"/>
  </p:handoutMasterIdLst>
  <p:sldIdLst>
    <p:sldId id="844" r:id="rId3"/>
    <p:sldId id="845" r:id="rId5"/>
    <p:sldId id="846" r:id="rId6"/>
    <p:sldId id="847" r:id="rId7"/>
    <p:sldId id="848" r:id="rId8"/>
    <p:sldId id="849" r:id="rId9"/>
    <p:sldId id="850" r:id="rId10"/>
    <p:sldId id="851" r:id="rId11"/>
    <p:sldId id="852" r:id="rId12"/>
    <p:sldId id="853" r:id="rId13"/>
    <p:sldId id="854" r:id="rId14"/>
    <p:sldId id="855" r:id="rId15"/>
    <p:sldId id="856" r:id="rId16"/>
    <p:sldId id="857" r:id="rId17"/>
    <p:sldId id="858" r:id="rId18"/>
    <p:sldId id="859" r:id="rId19"/>
    <p:sldId id="860" r:id="rId20"/>
    <p:sldId id="861" r:id="rId21"/>
    <p:sldId id="862" r:id="rId22"/>
    <p:sldId id="863" r:id="rId23"/>
    <p:sldId id="864" r:id="rId24"/>
    <p:sldId id="865" r:id="rId25"/>
    <p:sldId id="866" r:id="rId26"/>
    <p:sldId id="867" r:id="rId27"/>
    <p:sldId id="868" r:id="rId28"/>
    <p:sldId id="869" r:id="rId29"/>
    <p:sldId id="870" r:id="rId30"/>
    <p:sldId id="871" r:id="rId31"/>
    <p:sldId id="872" r:id="rId32"/>
    <p:sldId id="873" r:id="rId33"/>
    <p:sldId id="874" r:id="rId34"/>
    <p:sldId id="875" r:id="rId35"/>
    <p:sldId id="876" r:id="rId36"/>
    <p:sldId id="877" r:id="rId37"/>
    <p:sldId id="878" r:id="rId38"/>
    <p:sldId id="879" r:id="rId39"/>
    <p:sldId id="880" r:id="rId40"/>
    <p:sldId id="881" r:id="rId41"/>
    <p:sldId id="882" r:id="rId42"/>
  </p:sldIdLst>
  <p:sldSz cx="12192000" cy="6858000"/>
  <p:notesSz cx="6858000" cy="9144000"/>
  <p:custDataLst>
    <p:tags r:id="rId48"/>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51" userDrawn="1">
          <p15:clr>
            <a:srgbClr val="A4A3A4"/>
          </p15:clr>
        </p15:guide>
        <p15:guide id="2" pos="38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85664" autoAdjust="0"/>
  </p:normalViewPr>
  <p:slideViewPr>
    <p:cSldViewPr showGuides="1">
      <p:cViewPr varScale="1">
        <p:scale>
          <a:sx n="75" d="100"/>
          <a:sy n="75" d="100"/>
        </p:scale>
        <p:origin x="763" y="43"/>
      </p:cViewPr>
      <p:guideLst>
        <p:guide orient="horz" pos="2151"/>
        <p:guide pos="3835"/>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2.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endParaRPr lang="zh-CN" altLang="en-US" dirty="0"/>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2000" b="1">
                <a:solidFill>
                  <a:schemeClr val="bg1"/>
                </a:solidFill>
                <a:latin typeface="+mn-lt"/>
                <a:cs typeface="+mn-lt"/>
              </a:defRPr>
            </a:lvl1pPr>
          </a:lstStyle>
          <a:p>
            <a:r>
              <a:rPr lang="zh-CN" altLang="en-US" dirty="0" smtClean="0">
                <a:ea typeface="宋体" panose="02010600030101010101" pitchFamily="2" charset="-122"/>
              </a:rPr>
              <a:t>第</a:t>
            </a:r>
            <a:fld id="{7D9BB5D0-35E4-459D-AEF3-FE4D7C45CC19}" type="slidenum">
              <a:rPr lang="zh-CN" altLang="en-US" smtClean="0"/>
            </a:fld>
            <a:r>
              <a:rPr lang="zh-CN" altLang="en-US" dirty="0" smtClean="0">
                <a:ea typeface="宋体" panose="02010600030101010101" pitchFamily="2" charset="-122"/>
              </a:rPr>
              <a:t>页 共</a:t>
            </a:r>
            <a:r>
              <a:rPr lang="en-US" altLang="zh-CN" dirty="0" smtClean="0">
                <a:ea typeface="宋体" panose="02010600030101010101" pitchFamily="2" charset="-122"/>
              </a:rPr>
              <a:t>38</a:t>
            </a:r>
            <a:r>
              <a:rPr lang="zh-CN" altLang="en-US" dirty="0"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3.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e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3.e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3.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95399" y="2060848"/>
            <a:ext cx="10801201" cy="38985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smtClean="0">
                <a:solidFill>
                  <a:srgbClr val="FFFF00"/>
                </a:solidFill>
                <a:ea typeface="宋体" panose="02010600030101010101" pitchFamily="2" charset="-122"/>
                <a:sym typeface="+mn-ea"/>
              </a:rPr>
              <a:t>   </a:t>
            </a:r>
            <a:r>
              <a:rPr lang="zh-CN" altLang="en-US" sz="2800" dirty="0" smtClean="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本章导引：</a:t>
            </a:r>
            <a:endParaRPr lang="en-US" altLang="zh-CN" sz="2800" b="1"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嵌入式领域，无论是基于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NOS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编程，还是基于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RTOS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编程，都要与硬件打交道。软件干预硬件的方法是</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通过基础构件</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完成的，在</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应用层面</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，只要</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使用基础构件</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的对外应用程序接口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API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干预硬件。因此，规范的构件封装及体现知识要素的</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API</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十分重要。本章首先给出嵌入式构件概述</a:t>
            </a:r>
            <a:r>
              <a:rPr lang="zh-CN" altLang="en-US" sz="2800"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及基础构件</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的设计要点，在此基础上，给出基础构件、应用构件及软件构件的设计举例，由此理解构件的重用与移植方法。</a:t>
            </a:r>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2" name="圆角矩形 1"/>
          <p:cNvSpPr/>
          <p:nvPr/>
        </p:nvSpPr>
        <p:spPr bwMode="auto">
          <a:xfrm>
            <a:off x="695400" y="1052830"/>
            <a:ext cx="10657184"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smtClean="0">
                <a:solidFill>
                  <a:srgbClr val="FFFF00"/>
                </a:solidFill>
                <a:latin typeface="+mn-lt"/>
                <a:ea typeface="黑体" panose="02010609060101010101" pitchFamily="49" charset="-122"/>
              </a:rPr>
              <a:t>第</a:t>
            </a:r>
            <a:r>
              <a:rPr lang="en-US" altLang="zh-CN" sz="3600" b="0" dirty="0" smtClean="0">
                <a:solidFill>
                  <a:srgbClr val="FFFF00"/>
                </a:solidFill>
                <a:latin typeface="+mn-lt"/>
                <a:ea typeface="黑体" panose="02010609060101010101" pitchFamily="49" charset="-122"/>
              </a:rPr>
              <a:t>5</a:t>
            </a:r>
            <a:r>
              <a:rPr lang="zh-CN" altLang="en-US" sz="3600" b="0" dirty="0" smtClean="0">
                <a:solidFill>
                  <a:srgbClr val="FFFF00"/>
                </a:solidFill>
                <a:latin typeface="+mn-lt"/>
                <a:ea typeface="黑体" panose="02010609060101010101" pitchFamily="49" charset="-122"/>
              </a:rPr>
              <a:t>章  基础构件</a:t>
            </a:r>
            <a:endParaRPr lang="zh-CN" altLang="en-US" sz="3600" b="0" dirty="0">
              <a:solidFill>
                <a:srgbClr val="FFFF00"/>
              </a:solidFill>
              <a:latin typeface="+mn-lt"/>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88035" y="1029970"/>
            <a:ext cx="602805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设计要点分析</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endPar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87400" y="2000250"/>
            <a:ext cx="10436860"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以通用输入输出</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驱动构件为例，简要阐述基础构件的设计方法。前提条件是，必须理解什么是</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GPIO</a:t>
            </a:r>
            <a:r>
              <a:rPr lang="zh-CN" altLang="en-US" sz="2800" dirty="0">
                <a:solidFill>
                  <a:schemeClr val="bg1"/>
                </a:solidFill>
                <a:latin typeface="宋体" panose="02010600030101010101" pitchFamily="2" charset="-122"/>
                <a:ea typeface="宋体" panose="02010600030101010101" pitchFamily="2" charset="-122"/>
              </a:rPr>
              <a:t>引脚可以被定义成输入、输出两种情况：若是输入，程序需要获得引脚的状态（逻辑</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或</a:t>
            </a:r>
            <a:r>
              <a:rPr lang="en-US" altLang="zh-CN" sz="2800" dirty="0">
                <a:solidFill>
                  <a:schemeClr val="bg1"/>
                </a:solidFill>
                <a:latin typeface="宋体" panose="02010600030101010101" pitchFamily="2" charset="-122"/>
                <a:ea typeface="宋体" panose="02010600030101010101" pitchFamily="2" charset="-122"/>
              </a:rPr>
              <a:t>0</a:t>
            </a:r>
            <a:r>
              <a:rPr lang="zh-CN" altLang="en-US" sz="2800" dirty="0">
                <a:solidFill>
                  <a:schemeClr val="bg1"/>
                </a:solidFill>
                <a:latin typeface="宋体" panose="02010600030101010101" pitchFamily="2" charset="-122"/>
                <a:ea typeface="宋体" panose="02010600030101010101" pitchFamily="2" charset="-122"/>
              </a:rPr>
              <a:t>）；若是输出，程序可以设置引脚状态（逻辑</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或</a:t>
            </a:r>
            <a:r>
              <a:rPr lang="en-US" altLang="zh-CN" sz="2800" dirty="0">
                <a:solidFill>
                  <a:schemeClr val="bg1"/>
                </a:solidFill>
                <a:latin typeface="宋体" panose="02010600030101010101" pitchFamily="2" charset="-122"/>
                <a:ea typeface="宋体" panose="02010600030101010101" pitchFamily="2" charset="-122"/>
              </a:rPr>
              <a:t>0</a:t>
            </a:r>
            <a:r>
              <a:rPr lang="zh-CN" altLang="en-US" sz="2800" dirty="0">
                <a:solidFill>
                  <a:schemeClr val="bg1"/>
                </a:solidFill>
                <a:latin typeface="宋体" panose="02010600030101010101" pitchFamily="2" charset="-122"/>
                <a:ea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en-US" altLang="zh-CN" sz="2800" dirty="0">
                <a:solidFill>
                  <a:srgbClr val="FF0000"/>
                </a:solidFill>
                <a:latin typeface="宋体" panose="02010600030101010101" pitchFamily="2" charset="-122"/>
                <a:ea typeface="宋体" panose="02010600030101010101" pitchFamily="2" charset="-122"/>
              </a:rPr>
              <a:t>GPIO</a:t>
            </a:r>
            <a:r>
              <a:rPr lang="zh-CN" altLang="en-US" sz="2800" dirty="0">
                <a:solidFill>
                  <a:srgbClr val="FF0000"/>
                </a:solidFill>
                <a:latin typeface="宋体" panose="02010600030101010101" pitchFamily="2" charset="-122"/>
                <a:ea typeface="宋体" panose="02010600030101010101" pitchFamily="2" charset="-122"/>
              </a:rPr>
              <a:t>驱动构件可以实现对所有</a:t>
            </a:r>
            <a:r>
              <a:rPr lang="en-US" altLang="zh-CN" sz="2800" dirty="0">
                <a:solidFill>
                  <a:srgbClr val="FF0000"/>
                </a:solidFill>
                <a:latin typeface="宋体" panose="02010600030101010101" pitchFamily="2" charset="-122"/>
                <a:ea typeface="宋体" panose="02010600030101010101" pitchFamily="2" charset="-122"/>
              </a:rPr>
              <a:t>GPIO</a:t>
            </a:r>
            <a:r>
              <a:rPr lang="zh-CN" altLang="en-US" sz="2800" dirty="0">
                <a:solidFill>
                  <a:srgbClr val="FF0000"/>
                </a:solidFill>
                <a:latin typeface="宋体" panose="02010600030101010101" pitchFamily="2" charset="-122"/>
                <a:ea typeface="宋体" panose="02010600030101010101" pitchFamily="2" charset="-122"/>
              </a:rPr>
              <a:t>引脚统一编程，</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驱动构件由</a:t>
            </a:r>
            <a:r>
              <a:rPr lang="en-US" altLang="zh-CN" sz="2800" dirty="0" err="1">
                <a:solidFill>
                  <a:schemeClr val="bg1"/>
                </a:solidFill>
                <a:latin typeface="宋体" panose="02010600030101010101" pitchFamily="2" charset="-122"/>
                <a:ea typeface="宋体" panose="02010600030101010101" pitchFamily="2" charset="-122"/>
              </a:rPr>
              <a:t>gpio.h</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err="1">
                <a:solidFill>
                  <a:schemeClr val="bg1"/>
                </a:solidFill>
                <a:latin typeface="宋体" panose="02010600030101010101" pitchFamily="2" charset="-122"/>
                <a:ea typeface="宋体" panose="02010600030101010101" pitchFamily="2" charset="-122"/>
              </a:rPr>
              <a:t>gpio.c</a:t>
            </a:r>
            <a:r>
              <a:rPr lang="zh-CN" altLang="en-US" sz="2800" dirty="0">
                <a:solidFill>
                  <a:schemeClr val="bg1"/>
                </a:solidFill>
                <a:latin typeface="宋体" panose="02010600030101010101" pitchFamily="2" charset="-122"/>
                <a:ea typeface="宋体" panose="02010600030101010101" pitchFamily="2" charset="-122"/>
              </a:rPr>
              <a:t>两个文件组成。</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908685"/>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设计要点分析</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1628800"/>
            <a:ext cx="10945216" cy="24657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uFillTx/>
                <a:latin typeface="黑体" panose="02010609060101010101" pitchFamily="49" charset="-122"/>
                <a:ea typeface="黑体" panose="02010609060101010101" pitchFamily="49" charset="-122"/>
              </a:rPr>
              <a:t>1</a:t>
            </a:r>
            <a:r>
              <a:rPr lang="zh-CN" altLang="en-US" sz="2800" dirty="0">
                <a:solidFill>
                  <a:srgbClr val="FFFF00"/>
                </a:solidFill>
                <a:uFillTx/>
                <a:latin typeface="黑体" panose="02010609060101010101" pitchFamily="49" charset="-122"/>
                <a:ea typeface="黑体" panose="02010609060101010101" pitchFamily="49" charset="-122"/>
              </a:rPr>
              <a:t>．模块初始化（</a:t>
            </a:r>
            <a:r>
              <a:rPr lang="en-US" altLang="zh-CN" sz="2800" dirty="0">
                <a:solidFill>
                  <a:srgbClr val="FFFF00"/>
                </a:solidFill>
                <a:uFillTx/>
                <a:latin typeface="黑体" panose="02010609060101010101" pitchFamily="49" charset="-122"/>
                <a:ea typeface="黑体" panose="02010609060101010101" pitchFamily="49" charset="-122"/>
              </a:rPr>
              <a:t>gpio_init</a:t>
            </a:r>
            <a:r>
              <a:rPr lang="zh-CN" altLang="en-US" sz="2800" dirty="0">
                <a:solidFill>
                  <a:srgbClr val="FFFF00"/>
                </a:solidFill>
                <a:uFillTx/>
                <a:latin typeface="黑体" panose="02010609060101010101" pitchFamily="49" charset="-122"/>
                <a:ea typeface="黑体" panose="02010609060101010101" pitchFamily="49" charset="-122"/>
              </a:rPr>
              <a:t>）</a:t>
            </a:r>
            <a:endParaRPr lang="en-US" altLang="zh-CN" sz="2800" dirty="0">
              <a:solidFill>
                <a:srgbClr val="FFFF00"/>
              </a:solidFill>
              <a:uFillTx/>
              <a:latin typeface="黑体" panose="02010609060101010101" pitchFamily="49" charset="-122"/>
              <a:ea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由于芯片引脚具有复用特性，应把引脚设置成</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功能；同时定义成输入或输出；若是输出，还要给出初始状态。</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Void </a:t>
            </a:r>
            <a:r>
              <a:rPr lang="en-US" altLang="zh-CN" sz="2800" dirty="0" err="1">
                <a:solidFill>
                  <a:srgbClr val="FFFF00"/>
                </a:solidFill>
                <a:latin typeface="宋体" panose="02010600030101010101" pitchFamily="2" charset="-122"/>
                <a:ea typeface="宋体" panose="02010600030101010101" pitchFamily="2" charset="-122"/>
              </a:rPr>
              <a:t>gpio_init</a:t>
            </a:r>
            <a:r>
              <a:rPr lang="en-US" altLang="zh-CN" sz="2800" dirty="0">
                <a:solidFill>
                  <a:srgbClr val="FFFF00"/>
                </a:solidFill>
                <a:latin typeface="宋体" panose="02010600030101010101" pitchFamily="2" charset="-122"/>
                <a:ea typeface="宋体" panose="02010600030101010101" pitchFamily="2" charset="-122"/>
              </a:rPr>
              <a:t>(uint_16 </a:t>
            </a:r>
            <a:r>
              <a:rPr lang="en-US" altLang="zh-CN" sz="2800" dirty="0" err="1">
                <a:solidFill>
                  <a:srgbClr val="FFFF00"/>
                </a:solidFill>
                <a:latin typeface="宋体" panose="02010600030101010101" pitchFamily="2" charset="-122"/>
                <a:ea typeface="宋体" panose="02010600030101010101" pitchFamily="2" charset="-122"/>
              </a:rPr>
              <a:t>port_pin</a:t>
            </a:r>
            <a:r>
              <a:rPr lang="en-US" altLang="zh-CN" sz="2800" dirty="0">
                <a:solidFill>
                  <a:srgbClr val="FFFF00"/>
                </a:solidFill>
                <a:latin typeface="宋体" panose="02010600030101010101" pitchFamily="2" charset="-122"/>
                <a:ea typeface="宋体" panose="02010600030101010101" pitchFamily="2" charset="-122"/>
              </a:rPr>
              <a:t>, uint_8 </a:t>
            </a:r>
            <a:r>
              <a:rPr lang="en-US" altLang="zh-CN" sz="2800" dirty="0" err="1">
                <a:solidFill>
                  <a:srgbClr val="FFFF00"/>
                </a:solidFill>
                <a:latin typeface="宋体" panose="02010600030101010101" pitchFamily="2" charset="-122"/>
                <a:ea typeface="宋体" panose="02010600030101010101" pitchFamily="2" charset="-122"/>
              </a:rPr>
              <a:t>dir</a:t>
            </a:r>
            <a:r>
              <a:rPr lang="en-US" altLang="zh-CN" sz="2800" dirty="0">
                <a:solidFill>
                  <a:srgbClr val="FFFF00"/>
                </a:solidFill>
                <a:latin typeface="宋体" panose="02010600030101010101" pitchFamily="2" charset="-122"/>
                <a:ea typeface="宋体" panose="02010600030101010101" pitchFamily="2" charset="-122"/>
              </a:rPr>
              <a:t>, uint_8 state</a:t>
            </a:r>
            <a:r>
              <a:rPr lang="en-US" altLang="zh-CN" sz="2800" dirty="0" smtClean="0">
                <a:solidFill>
                  <a:srgbClr val="FFFF00"/>
                </a:solidFill>
                <a:latin typeface="宋体" panose="02010600030101010101" pitchFamily="2" charset="-122"/>
                <a:ea typeface="宋体" panose="02010600030101010101" pitchFamily="2" charset="-122"/>
              </a:rPr>
              <a:t>)</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10" name="圆角矩形 9"/>
          <p:cNvSpPr/>
          <p:nvPr/>
        </p:nvSpPr>
        <p:spPr bwMode="auto">
          <a:xfrm>
            <a:off x="767715" y="4133215"/>
            <a:ext cx="10801350" cy="23596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．设置引脚状态（</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gpio_set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对于输出，希望通过函数设置引脚是高电平（逻辑</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）还是低电平（逻辑</a:t>
            </a:r>
            <a:r>
              <a:rPr lang="en-US" altLang="zh-CN" sz="2800" dirty="0">
                <a:solidFill>
                  <a:schemeClr val="bg1"/>
                </a:solidFill>
                <a:latin typeface="宋体" panose="02010600030101010101" pitchFamily="2" charset="-122"/>
                <a:ea typeface="宋体" panose="02010600030101010101" pitchFamily="2" charset="-122"/>
              </a:rPr>
              <a:t>0</a:t>
            </a:r>
            <a:r>
              <a:rPr lang="zh-CN" altLang="en-US" sz="2800" dirty="0">
                <a:solidFill>
                  <a:schemeClr val="bg1"/>
                </a:solidFill>
                <a:latin typeface="宋体" panose="02010600030101010101" pitchFamily="2" charset="-122"/>
                <a:ea typeface="宋体" panose="02010600030101010101" pitchFamily="2" charset="-122"/>
              </a:rPr>
              <a:t>），入口参数应该是哪个引脚，输出其状态是什么，函数不必有返回值。</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void  </a:t>
            </a:r>
            <a:r>
              <a:rPr lang="en-US" altLang="zh-CN" sz="2800" dirty="0" err="1">
                <a:solidFill>
                  <a:srgbClr val="FFFF00"/>
                </a:solidFill>
                <a:latin typeface="宋体" panose="02010600030101010101" pitchFamily="2" charset="-122"/>
                <a:ea typeface="宋体" panose="02010600030101010101" pitchFamily="2" charset="-122"/>
              </a:rPr>
              <a:t>gpio_set</a:t>
            </a:r>
            <a:r>
              <a:rPr lang="en-US" altLang="zh-CN" sz="2800" dirty="0">
                <a:solidFill>
                  <a:srgbClr val="FFFF00"/>
                </a:solidFill>
                <a:latin typeface="宋体" panose="02010600030101010101" pitchFamily="2" charset="-122"/>
                <a:ea typeface="宋体" panose="02010600030101010101" pitchFamily="2" charset="-122"/>
              </a:rPr>
              <a:t>(uint_16  </a:t>
            </a:r>
            <a:r>
              <a:rPr lang="en-US" altLang="zh-CN" sz="2800" dirty="0" err="1">
                <a:solidFill>
                  <a:srgbClr val="FFFF00"/>
                </a:solidFill>
                <a:latin typeface="宋体" panose="02010600030101010101" pitchFamily="2" charset="-122"/>
                <a:ea typeface="宋体" panose="02010600030101010101" pitchFamily="2" charset="-122"/>
              </a:rPr>
              <a:t>port_pin</a:t>
            </a:r>
            <a:r>
              <a:rPr lang="en-US" altLang="zh-CN" sz="2800" dirty="0">
                <a:solidFill>
                  <a:srgbClr val="FFFF00"/>
                </a:solidFill>
                <a:latin typeface="宋体" panose="02010600030101010101" pitchFamily="2" charset="-122"/>
                <a:ea typeface="宋体" panose="02010600030101010101" pitchFamily="2" charset="-122"/>
              </a:rPr>
              <a:t>, uint_8  state)</a:t>
            </a:r>
            <a:endParaRPr lang="zh-CN" altLang="en-US" sz="2800" dirty="0">
              <a:solidFill>
                <a:srgbClr val="FFFF00"/>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080" y="934720"/>
            <a:ext cx="604774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设计要点分析</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1757019"/>
            <a:ext cx="10801200" cy="246561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3</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．获得引脚状态（</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gpio_get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对于输入，希望通过函数获得引脚的状态是高电平（逻辑</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）还是低电平（逻辑</a:t>
            </a:r>
            <a:r>
              <a:rPr lang="en-US" altLang="zh-CN" sz="2800" dirty="0">
                <a:solidFill>
                  <a:schemeClr val="bg1"/>
                </a:solidFill>
                <a:latin typeface="宋体" panose="02010600030101010101" pitchFamily="2" charset="-122"/>
                <a:ea typeface="宋体" panose="02010600030101010101" pitchFamily="2" charset="-122"/>
              </a:rPr>
              <a:t>0</a:t>
            </a:r>
            <a:r>
              <a:rPr lang="zh-CN" altLang="en-US" sz="2800" dirty="0">
                <a:solidFill>
                  <a:schemeClr val="bg1"/>
                </a:solidFill>
                <a:latin typeface="宋体" panose="02010600030101010101" pitchFamily="2" charset="-122"/>
                <a:ea typeface="宋体" panose="02010600030101010101" pitchFamily="2" charset="-122"/>
              </a:rPr>
              <a:t>），入口参数应该是哪个引脚，函数需要返回值引脚状态。</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uint_8 </a:t>
            </a:r>
            <a:r>
              <a:rPr lang="en-US" altLang="zh-CN" sz="2800" dirty="0" err="1">
                <a:solidFill>
                  <a:srgbClr val="FFFF00"/>
                </a:solidFill>
                <a:latin typeface="宋体" panose="02010600030101010101" pitchFamily="2" charset="-122"/>
                <a:ea typeface="宋体" panose="02010600030101010101" pitchFamily="2" charset="-122"/>
              </a:rPr>
              <a:t>gpio_get</a:t>
            </a:r>
            <a:r>
              <a:rPr lang="en-US" altLang="zh-CN" sz="2800" dirty="0">
                <a:solidFill>
                  <a:srgbClr val="FFFF00"/>
                </a:solidFill>
                <a:latin typeface="宋体" panose="02010600030101010101" pitchFamily="2" charset="-122"/>
                <a:ea typeface="宋体" panose="02010600030101010101" pitchFamily="2" charset="-122"/>
              </a:rPr>
              <a:t>(uint_16  </a:t>
            </a:r>
            <a:r>
              <a:rPr lang="en-US" altLang="zh-CN" sz="2800" dirty="0" err="1">
                <a:solidFill>
                  <a:srgbClr val="FFFF00"/>
                </a:solidFill>
                <a:latin typeface="宋体" panose="02010600030101010101" pitchFamily="2" charset="-122"/>
                <a:ea typeface="宋体" panose="02010600030101010101" pitchFamily="2" charset="-122"/>
              </a:rPr>
              <a:t>port_pin</a:t>
            </a:r>
            <a:r>
              <a:rPr lang="en-US" altLang="zh-CN" sz="2800" dirty="0">
                <a:solidFill>
                  <a:srgbClr val="FFFF00"/>
                </a:solidFill>
                <a:latin typeface="宋体" panose="02010600030101010101" pitchFamily="2" charset="-122"/>
                <a:ea typeface="宋体" panose="02010600030101010101" pitchFamily="2" charset="-122"/>
              </a:rPr>
              <a:t>)</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10" name="圆角矩形 9"/>
          <p:cNvSpPr/>
          <p:nvPr/>
        </p:nvSpPr>
        <p:spPr bwMode="auto">
          <a:xfrm>
            <a:off x="767408" y="4582680"/>
            <a:ext cx="10801200" cy="151082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4</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．引脚状态反转（</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void </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gpio_reverse</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类似的分析，可以设计引脚状态反转函数的原型为：</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void </a:t>
            </a:r>
            <a:r>
              <a:rPr lang="en-US" altLang="zh-CN" sz="2800" dirty="0" err="1">
                <a:solidFill>
                  <a:srgbClr val="FFFF00"/>
                </a:solidFill>
                <a:latin typeface="宋体" panose="02010600030101010101" pitchFamily="2" charset="-122"/>
                <a:ea typeface="宋体" panose="02010600030101010101" pitchFamily="2" charset="-122"/>
              </a:rPr>
              <a:t>gpio_reverse</a:t>
            </a:r>
            <a:r>
              <a:rPr lang="en-US" altLang="zh-CN" sz="2800" dirty="0">
                <a:solidFill>
                  <a:srgbClr val="FFFF00"/>
                </a:solidFill>
                <a:latin typeface="宋体" panose="02010600030101010101" pitchFamily="2" charset="-122"/>
                <a:ea typeface="宋体" panose="02010600030101010101" pitchFamily="2" charset="-122"/>
              </a:rPr>
              <a:t>(uint_16  </a:t>
            </a:r>
            <a:r>
              <a:rPr lang="en-US" altLang="zh-CN" sz="2800" dirty="0" err="1">
                <a:solidFill>
                  <a:srgbClr val="FFFF00"/>
                </a:solidFill>
                <a:latin typeface="宋体" panose="02010600030101010101" pitchFamily="2" charset="-122"/>
                <a:ea typeface="宋体" panose="02010600030101010101" pitchFamily="2" charset="-122"/>
              </a:rPr>
              <a:t>port_pin</a:t>
            </a:r>
            <a:r>
              <a:rPr lang="en-US" altLang="zh-CN" sz="2800" dirty="0">
                <a:solidFill>
                  <a:srgbClr val="FFFF00"/>
                </a:solidFill>
                <a:latin typeface="宋体" panose="02010600030101010101" pitchFamily="2" charset="-122"/>
                <a:ea typeface="宋体" panose="02010600030101010101" pitchFamily="2" charset="-122"/>
              </a:rPr>
              <a:t>)</a:t>
            </a:r>
            <a:endParaRPr lang="zh-CN" altLang="en-US" sz="2800" dirty="0">
              <a:solidFill>
                <a:srgbClr val="FFFF00"/>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1029970"/>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设计要点分析</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6773" y="1917039"/>
            <a:ext cx="10801200" cy="198853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5</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．引脚上下拉使能函数（</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void  </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gpio_pull</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若引脚被设置成输入，还可以设定内部上下拉，</a:t>
            </a:r>
            <a:r>
              <a:rPr lang="en-US" altLang="zh-CN" sz="2800" dirty="0">
                <a:solidFill>
                  <a:schemeClr val="bg1"/>
                </a:solidFill>
                <a:latin typeface="宋体" panose="02010600030101010101" pitchFamily="2" charset="-122"/>
                <a:ea typeface="宋体" panose="02010600030101010101" pitchFamily="2" charset="-122"/>
              </a:rPr>
              <a:t>KL36</a:t>
            </a:r>
            <a:r>
              <a:rPr lang="zh-CN" altLang="en-US" sz="2800" dirty="0">
                <a:solidFill>
                  <a:schemeClr val="bg1"/>
                </a:solidFill>
                <a:latin typeface="宋体" panose="02010600030101010101" pitchFamily="2" charset="-122"/>
                <a:ea typeface="宋体" panose="02010600030101010101" pitchFamily="2" charset="-122"/>
              </a:rPr>
              <a:t>内部上下拉电阻大小为</a:t>
            </a:r>
            <a:r>
              <a:rPr lang="en-US" altLang="zh-CN" sz="2800" dirty="0">
                <a:solidFill>
                  <a:schemeClr val="bg1"/>
                </a:solidFill>
                <a:latin typeface="宋体" panose="02010600030101010101" pitchFamily="2" charset="-122"/>
                <a:ea typeface="宋体" panose="02010600030101010101" pitchFamily="2" charset="-122"/>
              </a:rPr>
              <a:t>20~50KΩ</a:t>
            </a:r>
            <a:r>
              <a:rPr lang="zh-CN" altLang="en-US" sz="2800" dirty="0">
                <a:solidFill>
                  <a:schemeClr val="bg1"/>
                </a:solidFill>
                <a:latin typeface="宋体" panose="02010600030101010101" pitchFamily="2" charset="-122"/>
                <a:ea typeface="宋体" panose="02010600030101010101" pitchFamily="2" charset="-122"/>
              </a:rPr>
              <a:t>。引脚上下拉使能函数的原型为：</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void </a:t>
            </a:r>
            <a:r>
              <a:rPr lang="en-US" altLang="zh-CN" sz="2800" dirty="0" err="1">
                <a:solidFill>
                  <a:srgbClr val="FFFF00"/>
                </a:solidFill>
                <a:latin typeface="宋体" panose="02010600030101010101" pitchFamily="2" charset="-122"/>
                <a:ea typeface="宋体" panose="02010600030101010101" pitchFamily="2" charset="-122"/>
              </a:rPr>
              <a:t>gpio_pull</a:t>
            </a:r>
            <a:r>
              <a:rPr lang="en-US" altLang="zh-CN" sz="2800" dirty="0">
                <a:solidFill>
                  <a:srgbClr val="FFFF00"/>
                </a:solidFill>
                <a:latin typeface="宋体" panose="02010600030101010101" pitchFamily="2" charset="-122"/>
                <a:ea typeface="宋体" panose="02010600030101010101" pitchFamily="2" charset="-122"/>
              </a:rPr>
              <a:t>(uint_16  </a:t>
            </a:r>
            <a:r>
              <a:rPr lang="en-US" altLang="zh-CN" sz="2800" dirty="0" err="1">
                <a:solidFill>
                  <a:srgbClr val="FFFF00"/>
                </a:solidFill>
                <a:latin typeface="宋体" panose="02010600030101010101" pitchFamily="2" charset="-122"/>
                <a:ea typeface="宋体" panose="02010600030101010101" pitchFamily="2" charset="-122"/>
              </a:rPr>
              <a:t>port_pin</a:t>
            </a:r>
            <a:r>
              <a:rPr lang="en-US" altLang="zh-CN" sz="2800" dirty="0">
                <a:solidFill>
                  <a:srgbClr val="FFFF00"/>
                </a:solidFill>
                <a:latin typeface="宋体" panose="02010600030101010101" pitchFamily="2" charset="-122"/>
                <a:ea typeface="宋体" panose="02010600030101010101" pitchFamily="2" charset="-122"/>
              </a:rPr>
              <a:t>, uint_8  </a:t>
            </a:r>
            <a:r>
              <a:rPr lang="en-US" altLang="zh-CN" sz="2800" dirty="0" err="1">
                <a:solidFill>
                  <a:srgbClr val="FFFF00"/>
                </a:solidFill>
                <a:latin typeface="宋体" panose="02010600030101010101" pitchFamily="2" charset="-122"/>
                <a:ea typeface="宋体" panose="02010600030101010101" pitchFamily="2" charset="-122"/>
              </a:rPr>
              <a:t>pullselect</a:t>
            </a:r>
            <a:r>
              <a:rPr lang="en-US" altLang="zh-CN" sz="2800" dirty="0">
                <a:solidFill>
                  <a:srgbClr val="FFFF00"/>
                </a:solidFill>
                <a:latin typeface="宋体" panose="02010600030101010101" pitchFamily="2" charset="-122"/>
                <a:ea typeface="宋体" panose="02010600030101010101" pitchFamily="2" charset="-122"/>
              </a:rPr>
              <a:t>)</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8" name="圆角矩形 7"/>
          <p:cNvSpPr/>
          <p:nvPr/>
        </p:nvSpPr>
        <p:spPr bwMode="auto">
          <a:xfrm>
            <a:off x="767408" y="4148880"/>
            <a:ext cx="10801200" cy="198866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要实现</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驱动构件的这几个函数，除了要给出清晰的接口、良好的封装、简洁的说明与注释、规范的编程风格等之外，还需要一些基本规范与准备工作，下面两小节分别给出构件封装规范与前期准备。</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080" y="1031875"/>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3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封装规范概要</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729192" cy="437633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smtClean="0">
                <a:solidFill>
                  <a:srgbClr val="FFFF00"/>
                </a:solidFill>
                <a:latin typeface="黑体" panose="02010609060101010101" pitchFamily="49" charset="-122"/>
                <a:ea typeface="黑体" panose="02010609060101010101" pitchFamily="49" charset="-122"/>
                <a:cs typeface="黑体" panose="02010609060101010101" pitchFamily="49" charset="-122"/>
              </a:rPr>
              <a:t>．基础构件</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的组成、存放位置与内容</a:t>
            </a:r>
            <a:r>
              <a:rPr lang="zh-CN" altLang="en-US" sz="2800" dirty="0">
                <a:solidFill>
                  <a:schemeClr val="bg1"/>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宋体" panose="02010600030101010101" pitchFamily="2" charset="-122"/>
                <a:ea typeface="宋体" panose="02010600030101010101" pitchFamily="2" charset="-122"/>
              </a:rPr>
              <a:t>每个构件由头文件（</a:t>
            </a:r>
            <a:r>
              <a:rPr lang="en-US" altLang="zh-CN" sz="2800" dirty="0">
                <a:solidFill>
                  <a:schemeClr val="bg1"/>
                </a:solidFill>
                <a:latin typeface="宋体" panose="02010600030101010101" pitchFamily="2" charset="-122"/>
                <a:ea typeface="宋体" panose="02010600030101010101" pitchFamily="2" charset="-122"/>
              </a:rPr>
              <a:t>.h</a:t>
            </a:r>
            <a:r>
              <a:rPr lang="zh-CN" altLang="en-US" sz="2800" dirty="0">
                <a:solidFill>
                  <a:schemeClr val="bg1"/>
                </a:solidFill>
                <a:latin typeface="宋体" panose="02010600030101010101" pitchFamily="2" charset="-122"/>
                <a:ea typeface="宋体" panose="02010600030101010101" pitchFamily="2" charset="-122"/>
              </a:rPr>
              <a:t>）与源文件（</a:t>
            </a:r>
            <a:r>
              <a:rPr lang="en-US" altLang="zh-CN" sz="2800" dirty="0">
                <a:solidFill>
                  <a:schemeClr val="bg1"/>
                </a:solidFill>
                <a:latin typeface="宋体" panose="02010600030101010101" pitchFamily="2" charset="-122"/>
                <a:ea typeface="宋体" panose="02010600030101010101" pitchFamily="2" charset="-122"/>
              </a:rPr>
              <a:t>.c</a:t>
            </a:r>
            <a:r>
              <a:rPr lang="zh-CN" altLang="en-US" sz="2800" dirty="0">
                <a:solidFill>
                  <a:schemeClr val="bg1"/>
                </a:solidFill>
                <a:latin typeface="宋体" panose="02010600030101010101" pitchFamily="2" charset="-122"/>
                <a:ea typeface="宋体" panose="02010600030101010101" pitchFamily="2" charset="-122"/>
              </a:rPr>
              <a:t>）两个独立文件组成，放在以构件名命名的文件夹中。</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00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cs typeface="黑体" panose="02010609060101010101" pitchFamily="49" charset="-122"/>
              </a:rPr>
              <a:t>．设计构件的最基本要求：</a:t>
            </a:r>
            <a:endParaRPr lang="en-US" altLang="zh-CN" sz="2800" dirty="0">
              <a:solidFill>
                <a:srgbClr val="FF0000"/>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800" dirty="0">
                <a:solidFill>
                  <a:schemeClr val="bg1"/>
                </a:solidFill>
                <a:latin typeface="宋体" panose="02010600030101010101" pitchFamily="2" charset="-122"/>
                <a:ea typeface="宋体" panose="02010600030101010101" pitchFamily="2" charset="-122"/>
              </a:rPr>
              <a:t>考虑使用与移植方便。要对构件的共性与个性进行分析，抽取出构件的属性和对外接口函数。</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800" dirty="0">
                <a:solidFill>
                  <a:schemeClr val="bg1"/>
                </a:solidFill>
                <a:latin typeface="宋体" panose="02010600030101010101" pitchFamily="2" charset="-122"/>
                <a:ea typeface="宋体" panose="02010600030101010101" pitchFamily="2" charset="-122"/>
              </a:rPr>
              <a:t>要有统一、规范的编码风格与注释。</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800" dirty="0">
                <a:solidFill>
                  <a:schemeClr val="bg1"/>
                </a:solidFill>
                <a:latin typeface="宋体" panose="02010600030101010101" pitchFamily="2" charset="-122"/>
                <a:ea typeface="宋体" panose="02010600030101010101" pitchFamily="2" charset="-122"/>
              </a:rPr>
              <a:t>宏的使用限制。</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4</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800" dirty="0">
                <a:solidFill>
                  <a:schemeClr val="bg1"/>
                </a:solidFill>
                <a:latin typeface="宋体" panose="02010600030101010101" pitchFamily="2" charset="-122"/>
                <a:ea typeface="宋体" panose="02010600030101010101" pitchFamily="2" charset="-122"/>
              </a:rPr>
              <a:t>不使用全局变量。</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080" y="1031875"/>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4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封装的前期准备：公共要素</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729192" cy="437633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可以一些</a:t>
            </a:r>
            <a:r>
              <a:rPr lang="zh-CN" altLang="en-US" sz="2800" dirty="0">
                <a:solidFill>
                  <a:srgbClr val="FF0000"/>
                </a:solidFill>
                <a:latin typeface="宋体" panose="02010600030101010101" pitchFamily="2" charset="-122"/>
                <a:ea typeface="宋体" panose="02010600030101010101" pitchFamily="2" charset="-122"/>
              </a:rPr>
              <a:t>公用的宏定义放在</a:t>
            </a:r>
            <a:r>
              <a:rPr lang="en-US" altLang="zh-CN" sz="2800" dirty="0" err="1">
                <a:solidFill>
                  <a:srgbClr val="FF0000"/>
                </a:solidFill>
                <a:latin typeface="宋体" panose="02010600030101010101" pitchFamily="2" charset="-122"/>
                <a:ea typeface="宋体" panose="02010600030101010101" pitchFamily="2" charset="-122"/>
              </a:rPr>
              <a:t>cpu.h</a:t>
            </a:r>
            <a:r>
              <a:rPr lang="zh-CN" altLang="en-US" sz="2800" dirty="0">
                <a:solidFill>
                  <a:srgbClr val="FF0000"/>
                </a:solidFill>
                <a:latin typeface="宋体" panose="02010600030101010101" pitchFamily="2" charset="-122"/>
                <a:ea typeface="宋体" panose="02010600030101010101" pitchFamily="2" charset="-122"/>
              </a:rPr>
              <a:t>文件中</a:t>
            </a:r>
            <a:r>
              <a:rPr lang="zh-CN" altLang="en-US" sz="2800" dirty="0">
                <a:solidFill>
                  <a:schemeClr val="bg1"/>
                </a:solidFill>
                <a:latin typeface="宋体" panose="02010600030101010101" pitchFamily="2" charset="-122"/>
                <a:ea typeface="宋体" panose="02010600030101010101" pitchFamily="2" charset="-122"/>
              </a:rPr>
              <a:t>，因为它几乎被所有文件包含使用，如位操作宏函数、不优化类型的简短别名宏定义等，方便公用。</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．位操作宏函数</a:t>
            </a:r>
            <a:r>
              <a:rPr lang="zh-CN" altLang="en-US" sz="2800" dirty="0">
                <a:solidFill>
                  <a:schemeClr val="bg1"/>
                </a:solidFill>
                <a:latin typeface="宋体" panose="02010600030101010101" pitchFamily="2" charset="-122"/>
                <a:ea typeface="宋体" panose="02010600030101010101" pitchFamily="2" charset="-122"/>
              </a:rPr>
              <a:t>：在编程时经常需要对寄存器的某一位进行操作，即对寄存器的置位、清位及获得寄存器某一位状态的操作，可以将这些操作定义成宏函数。</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．不优化类型的简短别名</a:t>
            </a:r>
            <a:r>
              <a:rPr lang="zh-CN" altLang="en-US" sz="2800" dirty="0">
                <a:solidFill>
                  <a:schemeClr val="bg1"/>
                </a:solidFill>
                <a:latin typeface="宋体" panose="02010600030101010101" pitchFamily="2" charset="-122"/>
                <a:ea typeface="宋体" panose="02010600030101010101" pitchFamily="2" charset="-122"/>
              </a:rPr>
              <a:t>：不同的编译器为基本整型数据类型分配的位数存在不同，但在编写嵌入式程序是要明确使用变量的字长，特别是不优化类型，为方便书写，给出简短别名。</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8350" y="1992630"/>
            <a:ext cx="475107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8" name="圆角矩形 7"/>
          <p:cNvSpPr/>
          <p:nvPr/>
        </p:nvSpPr>
        <p:spPr bwMode="auto">
          <a:xfrm>
            <a:off x="767715" y="1052830"/>
            <a:ext cx="10729595"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5.3 </a:t>
            </a:r>
            <a:r>
              <a:rPr lang="zh-CN" altLang="en-US" sz="3600" b="0" dirty="0" smtClean="0">
                <a:solidFill>
                  <a:schemeClr val="accent6"/>
                </a:solidFill>
                <a:latin typeface="+mn-lt"/>
                <a:ea typeface="黑体" panose="02010609060101010101" pitchFamily="49" charset="-122"/>
              </a:rPr>
              <a:t>基础构件</a:t>
            </a:r>
            <a:r>
              <a:rPr lang="zh-CN" altLang="en-US" sz="3600" b="0" dirty="0">
                <a:solidFill>
                  <a:schemeClr val="accent6"/>
                </a:solidFill>
                <a:latin typeface="+mn-lt"/>
                <a:ea typeface="黑体" panose="02010609060101010101" pitchFamily="49" charset="-122"/>
              </a:rPr>
              <a:t>设计举例</a:t>
            </a:r>
            <a:endParaRPr lang="zh-CN" altLang="en-US" sz="3600" b="0" dirty="0">
              <a:solidFill>
                <a:schemeClr val="accent6"/>
              </a:solidFill>
              <a:latin typeface="+mn-lt"/>
              <a:ea typeface="黑体" panose="02010609060101010101" pitchFamily="49" charset="-122"/>
            </a:endParaRPr>
          </a:p>
        </p:txBody>
      </p:sp>
      <p:sp>
        <p:nvSpPr>
          <p:cNvPr id="10" name="圆角矩形 9"/>
          <p:cNvSpPr/>
          <p:nvPr/>
        </p:nvSpPr>
        <p:spPr bwMode="auto">
          <a:xfrm>
            <a:off x="767408" y="2936477"/>
            <a:ext cx="10729192"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GPIO</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知识要素</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宋体" panose="02010600030101010101" pitchFamily="2" charset="-122"/>
                <a:ea typeface="宋体" panose="02010600030101010101" pitchFamily="2" charset="-122"/>
              </a:rPr>
              <a:t>通用输入输出（</a:t>
            </a:r>
            <a:r>
              <a:rPr lang="en-US" altLang="zh-CN" sz="2800" dirty="0">
                <a:solidFill>
                  <a:schemeClr val="bg1"/>
                </a:solidFill>
                <a:latin typeface="宋体" panose="02010600030101010101" pitchFamily="2" charset="-122"/>
                <a:ea typeface="宋体" panose="02010600030101010101" pitchFamily="2" charset="-122"/>
              </a:rPr>
              <a:t>General Purpose </a:t>
            </a:r>
            <a:r>
              <a:rPr lang="en-US" altLang="zh-CN" sz="2800" dirty="0" err="1">
                <a:solidFill>
                  <a:schemeClr val="bg1"/>
                </a:solidFill>
                <a:latin typeface="宋体" panose="02010600030101010101" pitchFamily="2" charset="-122"/>
                <a:ea typeface="宋体" panose="02010600030101010101" pitchFamily="2" charset="-122"/>
              </a:rPr>
              <a:t>Input/Output</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），是</a:t>
            </a:r>
            <a:r>
              <a:rPr lang="en-US" altLang="zh-CN" sz="2800" dirty="0">
                <a:solidFill>
                  <a:schemeClr val="bg1"/>
                </a:solidFill>
                <a:latin typeface="宋体" panose="02010600030101010101" pitchFamily="2" charset="-122"/>
                <a:ea typeface="宋体" panose="02010600030101010101" pitchFamily="2" charset="-122"/>
              </a:rPr>
              <a:t>I/O</a:t>
            </a:r>
            <a:r>
              <a:rPr lang="zh-CN" altLang="en-US" sz="2800" dirty="0">
                <a:solidFill>
                  <a:schemeClr val="bg1"/>
                </a:solidFill>
                <a:latin typeface="宋体" panose="02010600030101010101" pitchFamily="2" charset="-122"/>
                <a:ea typeface="宋体" panose="02010600030101010101" pitchFamily="2" charset="-122"/>
              </a:rPr>
              <a:t>最基本形式，是几乎所有计算机均使用到的部件。</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GPIO</a:t>
            </a:r>
            <a:r>
              <a:rPr lang="zh-CN" altLang="en-US" sz="2800" dirty="0">
                <a:solidFill>
                  <a:schemeClr val="bg1"/>
                </a:solidFill>
                <a:latin typeface="宋体" panose="02010600030101010101" pitchFamily="2" charset="-122"/>
                <a:ea typeface="宋体" panose="02010600030101010101" pitchFamily="2" charset="-122"/>
              </a:rPr>
              <a:t>的输出是以计算机内部程序通过单个引脚来控制开关量设备，达到自动控制开关状态之目的。</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的输入是以计算机内部程序获取单个引脚状态，达到获得外界开关状态之目的。</a:t>
            </a: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95630" y="765175"/>
            <a:ext cx="629221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34925" y="261112"/>
            <a:ext cx="12192000" cy="745236"/>
          </a:xfrm>
          <a:prstGeom prst="rect">
            <a:avLst/>
          </a:prstGeom>
        </p:spPr>
      </p:pic>
      <p:sp>
        <p:nvSpPr>
          <p:cNvPr id="3" name="圆角矩形 2"/>
          <p:cNvSpPr/>
          <p:nvPr/>
        </p:nvSpPr>
        <p:spPr bwMode="auto">
          <a:xfrm>
            <a:off x="622935" y="1412875"/>
            <a:ext cx="10175875" cy="55592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a:solidFill>
                  <a:srgbClr val="FFFF00"/>
                </a:solidFill>
                <a:latin typeface="黑体" panose="02010609060101010101" pitchFamily="49" charset="-122"/>
                <a:ea typeface="黑体" panose="02010609060101010101" pitchFamily="49" charset="-122"/>
                <a:cs typeface="黑体" panose="02010609060101010101" pitchFamily="49" charset="-122"/>
              </a:rPr>
              <a:t>GPIO</a:t>
            </a:r>
            <a:r>
              <a:rPr lang="zh-CN" altLang="en-US" sz="2800">
                <a:solidFill>
                  <a:srgbClr val="FFFF00"/>
                </a:solidFill>
                <a:latin typeface="黑体" panose="02010609060101010101" pitchFamily="49" charset="-122"/>
                <a:ea typeface="黑体" panose="02010609060101010101" pitchFamily="49" charset="-122"/>
                <a:cs typeface="黑体" panose="02010609060101010101" pitchFamily="49" charset="-122"/>
              </a:rPr>
              <a:t>构件</a:t>
            </a:r>
            <a:r>
              <a:rPr lang="en-US" altLang="zh-CN" sz="2800">
                <a:solidFill>
                  <a:srgbClr val="FFFF00"/>
                </a:solidFill>
                <a:latin typeface="黑体" panose="02010609060101010101" pitchFamily="49" charset="-122"/>
                <a:ea typeface="黑体" panose="02010609060101010101" pitchFamily="49" charset="-122"/>
                <a:cs typeface="黑体" panose="02010609060101010101" pitchFamily="49" charset="-122"/>
              </a:rPr>
              <a:t>API</a:t>
            </a:r>
            <a:r>
              <a:rPr lang="zh-CN" altLang="en-US" sz="280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具体参数可见</a:t>
            </a:r>
            <a:r>
              <a:rPr lang="en-US" altLang="zh-CN" sz="2800">
                <a:solidFill>
                  <a:srgbClr val="FFFF00"/>
                </a:solidFill>
                <a:latin typeface="黑体" panose="02010609060101010101" pitchFamily="49" charset="-122"/>
                <a:ea typeface="黑体" panose="02010609060101010101" pitchFamily="49" charset="-122"/>
                <a:cs typeface="黑体" panose="02010609060101010101" pitchFamily="49" charset="-122"/>
              </a:rPr>
              <a:t>RT-Thread</a:t>
            </a:r>
            <a:r>
              <a:rPr lang="zh-CN" altLang="en-US" sz="2800">
                <a:solidFill>
                  <a:srgbClr val="FFFF00"/>
                </a:solidFill>
                <a:latin typeface="黑体" panose="02010609060101010101" pitchFamily="49" charset="-122"/>
                <a:ea typeface="黑体" panose="02010609060101010101" pitchFamily="49" charset="-122"/>
                <a:cs typeface="黑体" panose="02010609060101010101" pitchFamily="49" charset="-122"/>
              </a:rPr>
              <a:t>实例</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演示。</a:t>
            </a:r>
            <a:endPar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2" name="表格 1"/>
          <p:cNvGraphicFramePr>
            <a:graphicFrameLocks noGrp="1"/>
          </p:cNvGraphicFramePr>
          <p:nvPr>
            <p:custDataLst>
              <p:tags r:id="rId2"/>
            </p:custDataLst>
          </p:nvPr>
        </p:nvGraphicFramePr>
        <p:xfrm>
          <a:off x="637540" y="2040255"/>
          <a:ext cx="10161270" cy="4329430"/>
        </p:xfrm>
        <a:graphic>
          <a:graphicData uri="http://schemas.openxmlformats.org/drawingml/2006/table">
            <a:tbl>
              <a:tblPr>
                <a:tableStyleId>{5C22544A-7EE6-4342-B048-85BDC9FD1C3A}</a:tableStyleId>
              </a:tblPr>
              <a:tblGrid>
                <a:gridCol w="742315"/>
                <a:gridCol w="2158365"/>
                <a:gridCol w="2022475"/>
                <a:gridCol w="5238115"/>
              </a:tblGrid>
              <a:tr h="304800">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序号</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函数名</a:t>
                      </a:r>
                      <a:endParaRPr lang="zh-CN" altLang="en-US">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简明功能</a:t>
                      </a:r>
                      <a:endParaRPr lang="zh-CN" altLang="en-US">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描述</a:t>
                      </a:r>
                      <a:endParaRPr lang="zh-CN" altLang="en-US">
                        <a:latin typeface="Times New Roman" panose="02020603050405020304" pitchFamily="18" charset="0"/>
                        <a:ea typeface="宋体" panose="02010600030101010101" pitchFamily="2" charset="-122"/>
                      </a:endParaRPr>
                    </a:p>
                  </a:txBody>
                  <a:tcPr marL="32385" marR="32385" marT="0" marB="0"/>
                </a:tc>
              </a:tr>
              <a:tr h="762000">
                <a:tc>
                  <a:txBody>
                    <a:bodyPr/>
                    <a:lstStyle/>
                    <a:p>
                      <a:pPr algn="ctr">
                        <a:lnSpc>
                          <a:spcPts val="1200"/>
                        </a:lnSpc>
                        <a:spcAft>
                          <a:spcPts val="0"/>
                        </a:spcAft>
                        <a:tabLst>
                          <a:tab pos="4024630" algn="l"/>
                        </a:tabLst>
                      </a:pPr>
                      <a:r>
                        <a:rPr lang="en-US" dirty="0">
                          <a:latin typeface="Times New Roman" panose="02020603050405020304" pitchFamily="18" charset="0"/>
                          <a:ea typeface="宋体" panose="02010600030101010101" pitchFamily="2" charset="-122"/>
                          <a:cs typeface="Times New Roman" panose="02020603050405020304" pitchFamily="18" charset="0"/>
                        </a:rPr>
                        <a:t>1</a:t>
                      </a:r>
                      <a:endParaRPr lang="en-US"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tc>
                <a:tc>
                  <a:txBody>
                    <a:bodyPr/>
                    <a:lstStyle/>
                    <a:p>
                      <a:pPr algn="ctr">
                        <a:lnSpc>
                          <a:spcPts val="1200"/>
                        </a:lnSpc>
                        <a:spcAft>
                          <a:spcPts val="0"/>
                        </a:spcAft>
                        <a:tabLst>
                          <a:tab pos="4024630" algn="l"/>
                        </a:tabLst>
                      </a:pPr>
                      <a:r>
                        <a:rPr lang="en-US" dirty="0" err="1">
                          <a:latin typeface="Times New Roman" panose="02020603050405020304" pitchFamily="18" charset="0"/>
                          <a:ea typeface="宋体" panose="02010600030101010101" pitchFamily="2" charset="-122"/>
                          <a:cs typeface="Times New Roman" panose="02020603050405020304" pitchFamily="18" charset="0"/>
                        </a:rPr>
                        <a:t>gpio_init</a:t>
                      </a:r>
                      <a:endParaRPr lang="en-US" altLang="en-US" dirty="0" err="1">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tc>
                <a:tc>
                  <a:txBody>
                    <a:bodyPr/>
                    <a:lstStyle/>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初始化</a:t>
                      </a:r>
                      <a:endParaRPr lang="zh-CN" altLang="en-US" dirty="0">
                        <a:latin typeface="Times New Roman" panose="02020603050405020304" pitchFamily="18" charset="0"/>
                        <a:ea typeface="宋体" panose="02010600030101010101" pitchFamily="2" charset="-122"/>
                      </a:endParaRPr>
                    </a:p>
                  </a:txBody>
                  <a:tcPr marL="32385" marR="32385" marT="0" marB="0" anchor="ctr"/>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引脚复用为</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功能；定义其为输入或输出；若为</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输出，还给出其初始状态</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457200">
                <a:tc>
                  <a:txBody>
                    <a:bodyPr/>
                    <a:lstStyle/>
                    <a:p>
                      <a:pPr algn="ctr">
                        <a:lnSpc>
                          <a:spcPts val="1200"/>
                        </a:lnSpc>
                        <a:spcAft>
                          <a:spcPts val="0"/>
                        </a:spcAft>
                        <a:tabLst>
                          <a:tab pos="4024630" algn="l"/>
                        </a:tabLst>
                      </a:pP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a:latin typeface="Times New Roman" panose="02020603050405020304" pitchFamily="18" charset="0"/>
                          <a:ea typeface="宋体" panose="02010600030101010101" pitchFamily="2" charset="-122"/>
                          <a:cs typeface="Times New Roman" panose="02020603050405020304" pitchFamily="18" charset="0"/>
                        </a:rPr>
                        <a:t>2</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dirty="0" err="1">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err="1">
                          <a:latin typeface="Times New Roman" panose="02020603050405020304" pitchFamily="18" charset="0"/>
                          <a:ea typeface="宋体" panose="02010600030101010101" pitchFamily="2" charset="-122"/>
                          <a:cs typeface="Times New Roman" panose="02020603050405020304" pitchFamily="18" charset="0"/>
                        </a:rPr>
                        <a:t>gpio_set</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设定引脚状态</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在</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输出情况下，设定引脚状态（高</a:t>
                      </a:r>
                      <a:r>
                        <a:rPr 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低电平）</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24485">
                <a:tc>
                  <a:txBody>
                    <a:bodyPr/>
                    <a:lstStyle/>
                    <a:p>
                      <a:pPr algn="ctr">
                        <a:lnSpc>
                          <a:spcPts val="1200"/>
                        </a:lnSpc>
                        <a:spcAft>
                          <a:spcPts val="0"/>
                        </a:spcAft>
                        <a:tabLst>
                          <a:tab pos="4024630" algn="l"/>
                        </a:tabLst>
                      </a:pPr>
                      <a:endParaRPr 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a:latin typeface="Times New Roman" panose="02020603050405020304" pitchFamily="18" charset="0"/>
                          <a:ea typeface="宋体" panose="02010600030101010101" pitchFamily="2" charset="-122"/>
                          <a:cs typeface="Times New Roman" panose="02020603050405020304" pitchFamily="18" charset="0"/>
                        </a:rPr>
                        <a:t>3</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dirty="0" err="1">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err="1">
                          <a:latin typeface="Times New Roman" panose="02020603050405020304" pitchFamily="18" charset="0"/>
                          <a:ea typeface="宋体" panose="02010600030101010101" pitchFamily="2" charset="-122"/>
                          <a:cs typeface="Times New Roman" panose="02020603050405020304" pitchFamily="18" charset="0"/>
                        </a:rPr>
                        <a:t>gpio_get</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获取引脚状态</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在</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输入情况下，获取引脚状态（</a:t>
                      </a:r>
                      <a:r>
                        <a:rPr lang="en-US" dirty="0">
                          <a:latin typeface="Times New Roman" panose="02020603050405020304" pitchFamily="18" charset="0"/>
                          <a:ea typeface="宋体" panose="02010600030101010101" pitchFamily="2" charset="-122"/>
                          <a:cs typeface="Times New Roman" panose="02020603050405020304" pitchFamily="18" charset="0"/>
                        </a:rPr>
                        <a:t>1/0</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41630">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4</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dirty="0" err="1">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err="1">
                          <a:latin typeface="Times New Roman" panose="02020603050405020304" pitchFamily="18" charset="0"/>
                          <a:ea typeface="宋体" panose="02010600030101010101" pitchFamily="2" charset="-122"/>
                          <a:cs typeface="Times New Roman" panose="02020603050405020304" pitchFamily="18" charset="0"/>
                        </a:rPr>
                        <a:t>gpio_reverse</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反转引脚状态</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cs typeface="Times New Roman" panose="02020603050405020304" pitchFamily="18" charset="0"/>
                        </a:rPr>
                        <a:t>在</a:t>
                      </a:r>
                      <a:r>
                        <a:rPr lang="en-US">
                          <a:latin typeface="Times New Roman" panose="02020603050405020304" pitchFamily="18" charset="0"/>
                          <a:ea typeface="宋体" panose="02010600030101010101" pitchFamily="2" charset="-122"/>
                          <a:cs typeface="Times New Roman" panose="02020603050405020304" pitchFamily="18" charset="0"/>
                        </a:rPr>
                        <a:t>GPIO</a:t>
                      </a:r>
                      <a:r>
                        <a:rPr lang="zh-CN" altLang="en-US">
                          <a:latin typeface="Times New Roman" panose="02020603050405020304" pitchFamily="18" charset="0"/>
                          <a:ea typeface="宋体" panose="02010600030101010101" pitchFamily="2" charset="-122"/>
                          <a:cs typeface="Times New Roman" panose="02020603050405020304" pitchFamily="18" charset="0"/>
                        </a:rPr>
                        <a:t>输出情况下，反转引脚状态</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417830">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5</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dirty="0" err="1">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dirty="0" err="1">
                          <a:latin typeface="Times New Roman" panose="02020603050405020304" pitchFamily="18" charset="0"/>
                          <a:ea typeface="宋体" panose="02010600030101010101" pitchFamily="2" charset="-122"/>
                          <a:cs typeface="Times New Roman" panose="02020603050405020304" pitchFamily="18" charset="0"/>
                        </a:rPr>
                        <a:t>gpio_pull</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设置引脚上</a:t>
                      </a:r>
                      <a:r>
                        <a:rPr 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下拉</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cs typeface="Times New Roman" panose="02020603050405020304" pitchFamily="18" charset="0"/>
                        </a:rPr>
                        <a:t>当</a:t>
                      </a:r>
                      <a:r>
                        <a:rPr lang="en-US">
                          <a:latin typeface="Times New Roman" panose="02020603050405020304" pitchFamily="18" charset="0"/>
                          <a:ea typeface="宋体" panose="02010600030101010101" pitchFamily="2" charset="-122"/>
                          <a:cs typeface="Times New Roman" panose="02020603050405020304" pitchFamily="18" charset="0"/>
                        </a:rPr>
                        <a:t>GPIO</a:t>
                      </a:r>
                      <a:r>
                        <a:rPr lang="zh-CN" altLang="en-US">
                          <a:latin typeface="Times New Roman" panose="02020603050405020304" pitchFamily="18" charset="0"/>
                          <a:ea typeface="宋体" panose="02010600030101010101" pitchFamily="2" charset="-122"/>
                          <a:cs typeface="Times New Roman" panose="02020603050405020304" pitchFamily="18" charset="0"/>
                        </a:rPr>
                        <a:t>输入情况下，设置引脚上</a:t>
                      </a:r>
                      <a:r>
                        <a:rPr lang="en-US">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下拉</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05435">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6</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gpio_enable_int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使能中断</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当</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输入情况下，使能引脚中断</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14325">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7</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gpio_disable_int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rPr>
                        <a:t>关闭中断</a:t>
                      </a:r>
                      <a:endParaRPr lang="zh-CN" altLang="en-US" dirty="0">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当</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输入情况下，关闭引脚中断</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37820">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8</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gpio_get_int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获取中断标志</a:t>
                      </a:r>
                      <a:endParaRPr lang="zh-CN" altLang="en-US">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当</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输入情况下，用来获取引脚中断状况</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306705">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9</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gpio_clear_int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清除中断标志</a:t>
                      </a:r>
                      <a:endParaRPr lang="zh-CN" altLang="en-US">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当</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输入情况下，清除中断标志</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r h="457200">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10</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en-US">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en-US">
                          <a:latin typeface="Times New Roman" panose="02020603050405020304" pitchFamily="18" charset="0"/>
                          <a:ea typeface="宋体" panose="02010600030101010101" pitchFamily="2" charset="-122"/>
                          <a:cs typeface="Times New Roman" panose="02020603050405020304" pitchFamily="18" charset="0"/>
                        </a:rPr>
                        <a:t>gpio_clear_allint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c>
                  <a:txBody>
                    <a:bodyPr/>
                    <a:lstStyle/>
                    <a:p>
                      <a:pPr algn="ctr">
                        <a:lnSpc>
                          <a:spcPts val="1200"/>
                        </a:lnSpc>
                        <a:spcAft>
                          <a:spcPts val="0"/>
                        </a:spcAft>
                        <a:tabLst>
                          <a:tab pos="4024630" algn="l"/>
                        </a:tabLst>
                      </a:pPr>
                      <a:endParaRPr lang="zh-CN" altLang="en-US">
                        <a:latin typeface="Times New Roman" panose="02020603050405020304" pitchFamily="18" charset="0"/>
                        <a:ea typeface="宋体" panose="02010600030101010101" pitchFamily="2" charset="-122"/>
                      </a:endParaRPr>
                    </a:p>
                    <a:p>
                      <a:pPr algn="ctr">
                        <a:lnSpc>
                          <a:spcPts val="1200"/>
                        </a:lnSpc>
                        <a:spcAft>
                          <a:spcPts val="0"/>
                        </a:spcAft>
                        <a:tabLst>
                          <a:tab pos="4024630" algn="l"/>
                        </a:tabLst>
                      </a:pPr>
                      <a:r>
                        <a:rPr lang="zh-CN" altLang="en-US">
                          <a:latin typeface="Times New Roman" panose="02020603050405020304" pitchFamily="18" charset="0"/>
                          <a:ea typeface="宋体" panose="02010600030101010101" pitchFamily="2" charset="-122"/>
                        </a:rPr>
                        <a:t>清除所有引脚中断</a:t>
                      </a:r>
                      <a:endParaRPr lang="zh-CN" altLang="en-US">
                        <a:latin typeface="Times New Roman" panose="02020603050405020304" pitchFamily="18" charset="0"/>
                        <a:ea typeface="宋体" panose="02010600030101010101" pitchFamily="2" charset="-122"/>
                      </a:endParaRPr>
                    </a:p>
                  </a:txBody>
                  <a:tcPr marL="32385" marR="32385" marT="0" marB="0"/>
                </a:tc>
                <a:tc>
                  <a:txBody>
                    <a:bodyPr/>
                    <a:lstStyle/>
                    <a:p>
                      <a:pPr algn="ctr">
                        <a:lnSpc>
                          <a:spcPts val="1200"/>
                        </a:lnSpc>
                        <a:spcAft>
                          <a:spcPts val="0"/>
                        </a:spcAft>
                        <a:tabLst>
                          <a:tab pos="4024630" algn="l"/>
                        </a:tabLst>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ts val="1200"/>
                        </a:lnSpc>
                        <a:spcAft>
                          <a:spcPts val="0"/>
                        </a:spcAft>
                        <a:tabLst>
                          <a:tab pos="4024630" algn="l"/>
                        </a:tabLst>
                      </a:pPr>
                      <a:r>
                        <a:rPr lang="zh-CN" altLang="en-US" dirty="0">
                          <a:latin typeface="Times New Roman" panose="02020603050405020304" pitchFamily="18" charset="0"/>
                          <a:ea typeface="宋体" panose="02010600030101010101" pitchFamily="2" charset="-122"/>
                          <a:cs typeface="Times New Roman" panose="02020603050405020304" pitchFamily="18" charset="0"/>
                        </a:rPr>
                        <a:t>当</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输入情况下，清除所有端口的</a:t>
                      </a:r>
                      <a:r>
                        <a:rPr lang="en-US" dirty="0">
                          <a:latin typeface="Times New Roman" panose="02020603050405020304" pitchFamily="18" charset="0"/>
                          <a:ea typeface="宋体" panose="02010600030101010101" pitchFamily="2" charset="-122"/>
                          <a:cs typeface="Times New Roman" panose="02020603050405020304" pitchFamily="18" charset="0"/>
                        </a:rPr>
                        <a:t>GPIO</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中断</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tc>
              </a:tr>
            </a:tbl>
          </a:graphicData>
        </a:graphic>
      </p:graphicFrame>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8350" y="981075"/>
            <a:ext cx="604774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729192" cy="38984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3</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GPIO</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构件的输出测试方法</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宋体" panose="02010600030101010101" pitchFamily="2" charset="-122"/>
                <a:ea typeface="宋体" panose="02010600030101010101" pitchFamily="2" charset="-122"/>
              </a:rPr>
              <a:t>在</a:t>
            </a:r>
            <a:r>
              <a:rPr lang="en-US" altLang="zh-CN" sz="2800" dirty="0">
                <a:solidFill>
                  <a:schemeClr val="bg1"/>
                </a:solidFill>
                <a:latin typeface="宋体" panose="02010600030101010101" pitchFamily="2" charset="-122"/>
                <a:ea typeface="宋体" panose="02010600030101010101" pitchFamily="2" charset="-122"/>
              </a:rPr>
              <a:t>AHL-STM32L431-RT-Thread</a:t>
            </a:r>
            <a:r>
              <a:rPr lang="zh-CN" altLang="en-US" sz="2800" dirty="0">
                <a:solidFill>
                  <a:schemeClr val="bg1"/>
                </a:solidFill>
                <a:latin typeface="宋体" panose="02010600030101010101" pitchFamily="2" charset="-122"/>
                <a:ea typeface="宋体" panose="02010600030101010101" pitchFamily="2" charset="-122"/>
              </a:rPr>
              <a:t>开发套件的底板上，有红绿蓝三色灯（合为一体的），若使用</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构件实现红灯闪烁，具体实例可参考</a:t>
            </a:r>
            <a:r>
              <a:rPr lang="zh-CN" altLang="en-US" sz="2800" dirty="0" smtClean="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..\03-Software\CH05-Hard-component\GPIO-Output(Light) ”</a:t>
            </a:r>
            <a:r>
              <a:rPr lang="zh-CN" altLang="en-US" sz="2800" dirty="0">
                <a:solidFill>
                  <a:schemeClr val="bg1"/>
                </a:solidFill>
                <a:latin typeface="宋体" panose="02010600030101010101" pitchFamily="2" charset="-122"/>
                <a:ea typeface="宋体" panose="02010600030101010101" pitchFamily="2" charset="-122"/>
              </a:rPr>
              <a:t>，步骤如下：</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）给灯命名</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指示灯端口及引脚定义</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#define  LIGHT_RED  (PTB_NUM|7)  </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红灯所在引脚，实际应用要根据具体引脚修改</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10" name="横卷形 9"/>
          <p:cNvSpPr/>
          <p:nvPr/>
        </p:nvSpPr>
        <p:spPr bwMode="auto">
          <a:xfrm>
            <a:off x="767715" y="6093460"/>
            <a:ext cx="10728960"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演示（</a:t>
            </a:r>
            <a:r>
              <a:rPr lang="en-US" altLang="zh-CN" sz="2000" b="0" kern="10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CH6.3.1-GPIO_INPUT(Interrupt) )</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1029970"/>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1757019"/>
            <a:ext cx="10729192" cy="2464069"/>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2</a:t>
            </a:r>
            <a:r>
              <a:rPr lang="zh-CN" altLang="en-US" sz="2800" dirty="0">
                <a:solidFill>
                  <a:schemeClr val="bg1"/>
                </a:solidFill>
                <a:latin typeface="宋体" panose="02010600030101010101" pitchFamily="2" charset="-122"/>
                <a:ea typeface="宋体" panose="02010600030101010101" pitchFamily="2" charset="-122"/>
              </a:rPr>
              <a:t>）对灯的状态进行宏定义</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灯状态宏定义（灯的亮暗对应的逻辑电平，由物理硬件接法决定）</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#define  LIGHT_ON     0     </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灯亮</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#define  LIGHT_OFF    1     </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灯暗</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10" name="圆角矩形 9"/>
          <p:cNvSpPr/>
          <p:nvPr/>
        </p:nvSpPr>
        <p:spPr bwMode="auto">
          <a:xfrm>
            <a:off x="767408" y="4510672"/>
            <a:ext cx="10729192" cy="151061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3</a:t>
            </a:r>
            <a:r>
              <a:rPr lang="zh-CN" altLang="en-US" sz="2800" dirty="0">
                <a:solidFill>
                  <a:schemeClr val="bg1"/>
                </a:solidFill>
                <a:latin typeface="宋体" panose="02010600030101010101" pitchFamily="2" charset="-122"/>
                <a:ea typeface="宋体" panose="02010600030101010101" pitchFamily="2" charset="-122"/>
              </a:rPr>
              <a:t>）初始化红灯</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err="1">
                <a:solidFill>
                  <a:srgbClr val="FFFF00"/>
                </a:solidFill>
                <a:latin typeface="宋体" panose="02010600030101010101" pitchFamily="2" charset="-122"/>
                <a:ea typeface="宋体" panose="02010600030101010101" pitchFamily="2" charset="-122"/>
              </a:rPr>
              <a:t>gpio_init</a:t>
            </a:r>
            <a:r>
              <a:rPr lang="en-US" altLang="zh-CN" sz="2800" dirty="0">
                <a:solidFill>
                  <a:srgbClr val="FFFF00"/>
                </a:solidFill>
                <a:latin typeface="宋体" panose="02010600030101010101" pitchFamily="2" charset="-122"/>
                <a:ea typeface="宋体" panose="02010600030101010101" pitchFamily="2" charset="-122"/>
              </a:rPr>
              <a:t>(LIGHT_RED,GPIO_OUTPUT,LIGHT_OFF);    </a:t>
            </a: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初始化红灯，输出，暗</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696086" y="2133170"/>
            <a:ext cx="10980677" cy="65020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5.1 </a:t>
            </a:r>
            <a:r>
              <a:rPr lang="zh-CN" altLang="en-US" sz="3600" b="0" dirty="0">
                <a:solidFill>
                  <a:schemeClr val="accent6"/>
                </a:solidFill>
                <a:latin typeface="+mn-lt"/>
                <a:ea typeface="黑体" panose="02010609060101010101" pitchFamily="49" charset="-122"/>
              </a:rPr>
              <a:t>嵌入式构件概述</a:t>
            </a:r>
            <a:endParaRPr lang="zh-CN" altLang="en-US" sz="3600" b="0" dirty="0">
              <a:solidFill>
                <a:schemeClr val="accent6"/>
              </a:solidFill>
              <a:latin typeface="+mn-lt"/>
              <a:ea typeface="黑体" panose="02010609060101010101" pitchFamily="49" charset="-122"/>
            </a:endParaRPr>
          </a:p>
        </p:txBody>
      </p:sp>
      <p:sp>
        <p:nvSpPr>
          <p:cNvPr id="10" name="圆角矩形 9"/>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695960" y="1054735"/>
            <a:ext cx="10980420"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smtClean="0">
                <a:solidFill>
                  <a:srgbClr val="FFFF00"/>
                </a:solidFill>
                <a:latin typeface="+mn-lt"/>
                <a:ea typeface="黑体" panose="02010609060101010101" pitchFamily="49" charset="-122"/>
              </a:rPr>
              <a:t>第</a:t>
            </a:r>
            <a:r>
              <a:rPr lang="en-US" altLang="zh-CN" sz="3600" b="0" dirty="0" smtClean="0">
                <a:solidFill>
                  <a:srgbClr val="FFFF00"/>
                </a:solidFill>
                <a:latin typeface="+mn-lt"/>
                <a:ea typeface="黑体" panose="02010609060101010101" pitchFamily="49" charset="-122"/>
              </a:rPr>
              <a:t>5</a:t>
            </a:r>
            <a:r>
              <a:rPr lang="zh-CN" altLang="en-US" sz="3600" b="0" dirty="0" smtClean="0">
                <a:solidFill>
                  <a:srgbClr val="FFFF00"/>
                </a:solidFill>
                <a:latin typeface="+mn-lt"/>
                <a:ea typeface="黑体" panose="02010609060101010101" pitchFamily="49" charset="-122"/>
              </a:rPr>
              <a:t>章 基础构件</a:t>
            </a:r>
            <a:endParaRPr lang="zh-CN" altLang="en-US" sz="3600" b="0" dirty="0">
              <a:solidFill>
                <a:srgbClr val="FFFF00"/>
              </a:solidFill>
              <a:latin typeface="+mn-lt"/>
              <a:ea typeface="黑体" panose="02010609060101010101" pitchFamily="49" charset="-122"/>
            </a:endParaRPr>
          </a:p>
        </p:txBody>
      </p:sp>
      <p:sp>
        <p:nvSpPr>
          <p:cNvPr id="12" name="圆角矩形 11"/>
          <p:cNvSpPr/>
          <p:nvPr/>
        </p:nvSpPr>
        <p:spPr bwMode="auto">
          <a:xfrm>
            <a:off x="696720" y="2852856"/>
            <a:ext cx="10980678" cy="65234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5.2 </a:t>
            </a:r>
            <a:r>
              <a:rPr lang="zh-CN" altLang="en-US" sz="3600" b="0" dirty="0" smtClean="0">
                <a:solidFill>
                  <a:schemeClr val="accent6"/>
                </a:solidFill>
                <a:latin typeface="+mn-lt"/>
                <a:ea typeface="黑体" panose="02010609060101010101" pitchFamily="49" charset="-122"/>
              </a:rPr>
              <a:t>基础构件</a:t>
            </a:r>
            <a:r>
              <a:rPr lang="zh-CN" altLang="en-US" sz="3600" b="0" dirty="0">
                <a:solidFill>
                  <a:schemeClr val="accent6"/>
                </a:solidFill>
                <a:latin typeface="+mn-lt"/>
                <a:ea typeface="黑体" panose="02010609060101010101" pitchFamily="49" charset="-122"/>
              </a:rPr>
              <a:t>设计原则与方法</a:t>
            </a:r>
            <a:endParaRPr lang="zh-CN" altLang="en-US" sz="3600" b="0" dirty="0">
              <a:solidFill>
                <a:schemeClr val="accent6"/>
              </a:solidFill>
              <a:latin typeface="+mn-lt"/>
              <a:ea typeface="黑体" panose="02010609060101010101" pitchFamily="49" charset="-122"/>
            </a:endParaRPr>
          </a:p>
        </p:txBody>
      </p:sp>
      <p:sp>
        <p:nvSpPr>
          <p:cNvPr id="13" name="圆角矩形 12"/>
          <p:cNvSpPr/>
          <p:nvPr/>
        </p:nvSpPr>
        <p:spPr bwMode="auto">
          <a:xfrm>
            <a:off x="696084" y="3564354"/>
            <a:ext cx="10980679" cy="686212"/>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5.3 </a:t>
            </a:r>
            <a:r>
              <a:rPr lang="zh-CN" altLang="en-US" sz="3600" b="0" dirty="0" smtClean="0">
                <a:solidFill>
                  <a:schemeClr val="accent6"/>
                </a:solidFill>
                <a:latin typeface="+mn-lt"/>
                <a:ea typeface="黑体" panose="02010609060101010101" pitchFamily="49" charset="-122"/>
              </a:rPr>
              <a:t>基础构件</a:t>
            </a:r>
            <a:r>
              <a:rPr lang="zh-CN" altLang="en-US" sz="3600" b="0" dirty="0">
                <a:solidFill>
                  <a:schemeClr val="accent6"/>
                </a:solidFill>
                <a:latin typeface="+mn-lt"/>
                <a:ea typeface="黑体" panose="02010609060101010101" pitchFamily="49" charset="-122"/>
              </a:rPr>
              <a:t>设计举例</a:t>
            </a:r>
            <a:endParaRPr lang="zh-CN" altLang="en-US" sz="3600" b="0" dirty="0">
              <a:solidFill>
                <a:schemeClr val="accent6"/>
              </a:solidFill>
              <a:latin typeface="+mn-lt"/>
              <a:ea typeface="黑体" panose="02010609060101010101" pitchFamily="49" charset="-122"/>
            </a:endParaRPr>
          </a:p>
        </p:txBody>
      </p:sp>
      <p:pic>
        <p:nvPicPr>
          <p:cNvPr id="31" name="图片 30"/>
          <p:cNvPicPr>
            <a:picLocks noChangeAspect="1"/>
          </p:cNvPicPr>
          <p:nvPr/>
        </p:nvPicPr>
        <p:blipFill>
          <a:blip r:embed="rId1"/>
          <a:stretch>
            <a:fillRect/>
          </a:stretch>
        </p:blipFill>
        <p:spPr>
          <a:xfrm>
            <a:off x="0" y="286910"/>
            <a:ext cx="12192000" cy="745236"/>
          </a:xfrm>
          <a:prstGeom prst="rect">
            <a:avLst/>
          </a:prstGeom>
        </p:spPr>
      </p:pic>
      <p:sp>
        <p:nvSpPr>
          <p:cNvPr id="15" name="圆角矩形 14"/>
          <p:cNvSpPr/>
          <p:nvPr/>
        </p:nvSpPr>
        <p:spPr bwMode="auto">
          <a:xfrm>
            <a:off x="696933" y="4365661"/>
            <a:ext cx="10980678" cy="65234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5.4 </a:t>
            </a:r>
            <a:r>
              <a:rPr lang="zh-CN" altLang="en-US" sz="3600" b="0" dirty="0">
                <a:solidFill>
                  <a:schemeClr val="accent6"/>
                </a:solidFill>
                <a:latin typeface="+mn-lt"/>
                <a:ea typeface="黑体" panose="02010609060101010101" pitchFamily="49" charset="-122"/>
              </a:rPr>
              <a:t>应用</a:t>
            </a:r>
            <a:r>
              <a:rPr lang="zh-CN" altLang="en-US" sz="3600" b="0" dirty="0" smtClean="0">
                <a:solidFill>
                  <a:schemeClr val="accent6"/>
                </a:solidFill>
                <a:latin typeface="+mn-lt"/>
                <a:ea typeface="黑体" panose="02010609060101010101" pitchFamily="49" charset="-122"/>
              </a:rPr>
              <a:t>构件设计</a:t>
            </a:r>
            <a:r>
              <a:rPr lang="zh-CN" altLang="en-US" sz="3600" b="0" dirty="0">
                <a:solidFill>
                  <a:schemeClr val="accent6"/>
                </a:solidFill>
                <a:latin typeface="+mn-lt"/>
                <a:ea typeface="黑体" panose="02010609060101010101" pitchFamily="49" charset="-122"/>
              </a:rPr>
              <a:t>实例</a:t>
            </a:r>
            <a:endParaRPr lang="zh-CN" altLang="en-US" sz="3600" b="0" dirty="0">
              <a:solidFill>
                <a:schemeClr val="accent6"/>
              </a:solidFill>
              <a:latin typeface="+mn-lt"/>
              <a:ea typeface="黑体" panose="02010609060101010101" pitchFamily="49" charset="-122"/>
            </a:endParaRPr>
          </a:p>
        </p:txBody>
      </p:sp>
      <p:sp>
        <p:nvSpPr>
          <p:cNvPr id="14" name="圆角矩形 13"/>
          <p:cNvSpPr/>
          <p:nvPr/>
        </p:nvSpPr>
        <p:spPr bwMode="auto">
          <a:xfrm>
            <a:off x="697329" y="5085084"/>
            <a:ext cx="10980678" cy="65234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5.5 </a:t>
            </a:r>
            <a:r>
              <a:rPr lang="zh-CN" altLang="en-US" sz="3600" b="0" dirty="0" smtClean="0">
                <a:solidFill>
                  <a:schemeClr val="accent6"/>
                </a:solidFill>
                <a:latin typeface="+mn-lt"/>
                <a:ea typeface="黑体" panose="02010609060101010101" pitchFamily="49" charset="-122"/>
              </a:rPr>
              <a:t>软件构件设计</a:t>
            </a:r>
            <a:r>
              <a:rPr lang="zh-CN" altLang="en-US" sz="3600" b="0" dirty="0">
                <a:solidFill>
                  <a:schemeClr val="accent6"/>
                </a:solidFill>
                <a:latin typeface="+mn-lt"/>
                <a:ea typeface="黑体" panose="02010609060101010101" pitchFamily="49" charset="-122"/>
              </a:rPr>
              <a:t>实例</a:t>
            </a:r>
            <a:endParaRPr lang="zh-CN" altLang="en-US" sz="3600" b="0" dirty="0">
              <a:solidFill>
                <a:schemeClr val="accent6"/>
              </a:solidFill>
              <a:latin typeface="+mn-lt"/>
              <a:ea typeface="黑体" panose="02010609060101010101" pitchFamily="49" charset="-122"/>
            </a:endParaRPr>
          </a:p>
        </p:txBody>
      </p:sp>
      <p:sp>
        <p:nvSpPr>
          <p:cNvPr id="16" name="圆角矩形 15"/>
          <p:cNvSpPr/>
          <p:nvPr/>
        </p:nvSpPr>
        <p:spPr bwMode="auto">
          <a:xfrm>
            <a:off x="696226" y="5805405"/>
            <a:ext cx="10980678" cy="652344"/>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5.6 </a:t>
            </a:r>
            <a:r>
              <a:rPr lang="zh-CN" altLang="en-US" sz="3600" b="0" dirty="0" smtClean="0">
                <a:solidFill>
                  <a:schemeClr val="accent6"/>
                </a:solidFill>
                <a:latin typeface="+mn-lt"/>
                <a:ea typeface="黑体" panose="02010609060101010101" pitchFamily="49" charset="-122"/>
              </a:rPr>
              <a:t>本章小结</a:t>
            </a:r>
            <a:endParaRPr lang="zh-CN" altLang="en-US" sz="3600" b="0" dirty="0">
              <a:solidFill>
                <a:schemeClr val="accent6"/>
              </a:solidFill>
              <a:latin typeface="+mn-lt"/>
              <a:ea typeface="黑体" panose="02010609060101010101" pitchFamily="49"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8350" y="908685"/>
            <a:ext cx="604774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72381"/>
            <a:ext cx="10729192"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）改变红灯亮暗状态</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main</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函数的主循环中，利用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GPIO</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构件中的</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gpio_reverse</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函数，可实现红灯状态切换。工程编译生成可执行文件后，写入目标板，可观察实际红灯闪烁情况。</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gpio_reverse</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(LIGHT_RED);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红灯状态切换</a:t>
            </a:r>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191344" y="908720"/>
            <a:ext cx="662473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10" name="圆角矩形 9"/>
          <p:cNvSpPr/>
          <p:nvPr/>
        </p:nvSpPr>
        <p:spPr bwMode="auto">
          <a:xfrm>
            <a:off x="263352" y="1700808"/>
            <a:ext cx="11521280" cy="171492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dirty="0">
                <a:solidFill>
                  <a:schemeClr val="bg1"/>
                </a:solidFill>
                <a:latin typeface="宋体" panose="02010600030101010101" pitchFamily="2" charset="-122"/>
                <a:ea typeface="宋体" panose="02010600030101010101" pitchFamily="2" charset="-122"/>
              </a:rPr>
              <a:t>（</a:t>
            </a:r>
            <a:r>
              <a:rPr lang="en-US" altLang="zh-CN" dirty="0">
                <a:solidFill>
                  <a:schemeClr val="bg1"/>
                </a:solidFill>
                <a:latin typeface="宋体" panose="02010600030101010101" pitchFamily="2" charset="-122"/>
                <a:ea typeface="宋体" panose="02010600030101010101" pitchFamily="2" charset="-122"/>
              </a:rPr>
              <a:t>5</a:t>
            </a:r>
            <a:r>
              <a:rPr lang="zh-CN" altLang="en-US" dirty="0">
                <a:solidFill>
                  <a:schemeClr val="bg1"/>
                </a:solidFill>
                <a:latin typeface="宋体" panose="02010600030101010101" pitchFamily="2" charset="-122"/>
                <a:ea typeface="宋体" panose="02010600030101010101" pitchFamily="2" charset="-122"/>
              </a:rPr>
              <a:t>）红灯运行情况</a:t>
            </a:r>
            <a:endParaRPr lang="en-US" altLang="zh-CN"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dirty="0">
                <a:solidFill>
                  <a:schemeClr val="bg1"/>
                </a:solidFill>
                <a:latin typeface="宋体" panose="02010600030101010101" pitchFamily="2" charset="-122"/>
                <a:ea typeface="宋体" panose="02010600030101010101" pitchFamily="2" charset="-122"/>
              </a:rPr>
              <a:t>经过编译生成机器码，通过</a:t>
            </a:r>
            <a:r>
              <a:rPr lang="en-US" altLang="zh-CN" dirty="0">
                <a:solidFill>
                  <a:schemeClr val="bg1"/>
                </a:solidFill>
                <a:latin typeface="宋体" panose="02010600030101010101" pitchFamily="2" charset="-122"/>
                <a:ea typeface="宋体" panose="02010600030101010101" pitchFamily="2" charset="-122"/>
              </a:rPr>
              <a:t>AHL-GEC-IDE</a:t>
            </a:r>
            <a:r>
              <a:rPr lang="zh-CN" altLang="en-US" dirty="0">
                <a:solidFill>
                  <a:schemeClr val="bg1"/>
                </a:solidFill>
                <a:latin typeface="宋体" panose="02010600030101010101" pitchFamily="2" charset="-122"/>
                <a:ea typeface="宋体" panose="02010600030101010101" pitchFamily="2" charset="-122"/>
              </a:rPr>
              <a:t>软件将</a:t>
            </a:r>
            <a:r>
              <a:rPr lang="en-US" altLang="zh-CN" dirty="0">
                <a:solidFill>
                  <a:schemeClr val="bg1"/>
                </a:solidFill>
                <a:latin typeface="宋体" panose="02010600030101010101" pitchFamily="2" charset="-122"/>
                <a:ea typeface="宋体" panose="02010600030101010101" pitchFamily="2" charset="-122"/>
              </a:rPr>
              <a:t>hex</a:t>
            </a:r>
            <a:r>
              <a:rPr lang="zh-CN" altLang="en-US" dirty="0">
                <a:solidFill>
                  <a:schemeClr val="bg1"/>
                </a:solidFill>
                <a:latin typeface="宋体" panose="02010600030101010101" pitchFamily="2" charset="-122"/>
                <a:ea typeface="宋体" panose="02010600030101010101" pitchFamily="2" charset="-122"/>
              </a:rPr>
              <a:t>文件下载到目标板中，可观察板载红灯每秒闪烁一次，也可在</a:t>
            </a:r>
            <a:r>
              <a:rPr lang="en-US" altLang="zh-CN" dirty="0">
                <a:solidFill>
                  <a:schemeClr val="bg1"/>
                </a:solidFill>
                <a:latin typeface="宋体" panose="02010600030101010101" pitchFamily="2" charset="-122"/>
                <a:ea typeface="宋体" panose="02010600030101010101" pitchFamily="2" charset="-122"/>
              </a:rPr>
              <a:t>AHL-GEC-IDE</a:t>
            </a:r>
            <a:r>
              <a:rPr lang="zh-CN" altLang="en-US" dirty="0">
                <a:solidFill>
                  <a:schemeClr val="bg1"/>
                </a:solidFill>
                <a:latin typeface="宋体" panose="02010600030101010101" pitchFamily="2" charset="-122"/>
                <a:ea typeface="宋体" panose="02010600030101010101" pitchFamily="2" charset="-122"/>
              </a:rPr>
              <a:t>界面看到红灯状态改变的信息，如图所示。由此可体会，使用</a:t>
            </a:r>
            <a:r>
              <a:rPr lang="en-US" altLang="zh-CN" dirty="0" err="1">
                <a:solidFill>
                  <a:schemeClr val="bg1"/>
                </a:solidFill>
                <a:latin typeface="宋体" panose="02010600030101010101" pitchFamily="2" charset="-122"/>
                <a:ea typeface="宋体" panose="02010600030101010101" pitchFamily="2" charset="-122"/>
              </a:rPr>
              <a:t>printf</a:t>
            </a:r>
            <a:r>
              <a:rPr lang="zh-CN" altLang="en-US" dirty="0">
                <a:solidFill>
                  <a:schemeClr val="bg1"/>
                </a:solidFill>
                <a:latin typeface="宋体" panose="02010600030101010101" pitchFamily="2" charset="-122"/>
                <a:ea typeface="宋体" panose="02010600030101010101" pitchFamily="2" charset="-122"/>
              </a:rPr>
              <a:t>语句进行调试的好处。</a:t>
            </a:r>
            <a:endParaRPr lang="zh-CN" altLang="en-US" dirty="0">
              <a:solidFill>
                <a:schemeClr val="bg1"/>
              </a:solidFill>
              <a:latin typeface="宋体" panose="02010600030101010101" pitchFamily="2" charset="-122"/>
              <a:ea typeface="宋体" panose="02010600030101010101" pitchFamily="2" charset="-122"/>
            </a:endParaRPr>
          </a:p>
        </p:txBody>
      </p:sp>
      <p:pic>
        <p:nvPicPr>
          <p:cNvPr id="11" name="图片 10"/>
          <p:cNvPicPr/>
          <p:nvPr/>
        </p:nvPicPr>
        <p:blipFill>
          <a:blip r:embed="rId2" cstate="print">
            <a:extLst>
              <a:ext uri="{28A0092B-C50C-407E-A947-70E740481C1C}">
                <a14:useLocalDpi xmlns:a14="http://schemas.microsoft.com/office/drawing/2010/main" val="0"/>
              </a:ext>
            </a:extLst>
          </a:blip>
          <a:stretch>
            <a:fillRect/>
          </a:stretch>
        </p:blipFill>
        <p:spPr>
          <a:xfrm>
            <a:off x="2855640" y="3573016"/>
            <a:ext cx="5472608" cy="3168352"/>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8350" y="908685"/>
            <a:ext cx="604774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5.3.1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10" name="圆角矩形 9"/>
          <p:cNvSpPr/>
          <p:nvPr/>
        </p:nvSpPr>
        <p:spPr bwMode="auto">
          <a:xfrm>
            <a:off x="767408" y="1700808"/>
            <a:ext cx="10729192" cy="430756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4</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GPIO</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构件的输入测试方法：中断获取开关状态</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首先初始化具有中断功能的引脚的引脚方向为输入，然后打开其中断并设置其触发中断的电平变化方式，随后每当输入引脚的电平变化为预设的电平变化时，将触发</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中断。可以将相应的</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引脚接地，便可触发一次中断。在相应的</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中断服务程序中加入去除抖动并统计</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中断次数的功能，则触发中断时可累计</a:t>
            </a:r>
            <a:r>
              <a:rPr lang="en-US" altLang="zh-CN" sz="2800" dirty="0">
                <a:solidFill>
                  <a:schemeClr val="bg1"/>
                </a:solidFill>
                <a:latin typeface="宋体" panose="02010600030101010101" pitchFamily="2" charset="-122"/>
                <a:ea typeface="宋体" panose="02010600030101010101" pitchFamily="2" charset="-122"/>
              </a:rPr>
              <a:t>GPIO</a:t>
            </a:r>
            <a:r>
              <a:rPr lang="zh-CN" altLang="en-US" sz="2800" dirty="0">
                <a:solidFill>
                  <a:schemeClr val="bg1"/>
                </a:solidFill>
                <a:latin typeface="宋体" panose="02010600030101010101" pitchFamily="2" charset="-122"/>
                <a:ea typeface="宋体" panose="02010600030101010101" pitchFamily="2" charset="-122"/>
              </a:rPr>
              <a:t>中断次数。</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具体实例可参考：</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dirty="0" smtClean="0">
                <a:solidFill>
                  <a:schemeClr val="bg1"/>
                </a:solidFill>
                <a:latin typeface="宋体" panose="02010600030101010101" pitchFamily="2" charset="-122"/>
                <a:ea typeface="宋体" panose="02010600030101010101" pitchFamily="2" charset="-122"/>
              </a:rPr>
              <a:t>“</a:t>
            </a:r>
            <a:r>
              <a:rPr lang="en-US" altLang="zh-CN" dirty="0">
                <a:solidFill>
                  <a:schemeClr val="bg1"/>
                </a:solidFill>
                <a:latin typeface="宋体" panose="02010600030101010101" pitchFamily="2" charset="-122"/>
                <a:ea typeface="宋体" panose="02010600030101010101" pitchFamily="2" charset="-122"/>
              </a:rPr>
              <a:t>..\03-Software\CH05-Hard-component\ GPIO-Input(Interrupt</a:t>
            </a:r>
            <a:r>
              <a:rPr lang="en-US" altLang="zh-CN" dirty="0" smtClean="0">
                <a:solidFill>
                  <a:schemeClr val="bg1"/>
                </a:solidFill>
                <a:latin typeface="宋体" panose="02010600030101010101" pitchFamily="2" charset="-122"/>
                <a:ea typeface="宋体" panose="02010600030101010101" pitchFamily="2" charset="-122"/>
              </a:rPr>
              <a:t>)”</a:t>
            </a:r>
            <a:endParaRPr lang="zh-CN" altLang="en-US" dirty="0">
              <a:solidFill>
                <a:schemeClr val="bg1"/>
              </a:solidFill>
              <a:latin typeface="宋体" panose="02010600030101010101" pitchFamily="2" charset="-122"/>
              <a:ea typeface="宋体" panose="02010600030101010101" pitchFamily="2" charset="-122"/>
            </a:endParaRPr>
          </a:p>
        </p:txBody>
      </p:sp>
      <p:sp>
        <p:nvSpPr>
          <p:cNvPr id="3" name="灯片编号占位符 2"/>
          <p:cNvSpPr>
            <a:spLocks noGrp="1"/>
          </p:cNvSpPr>
          <p:nvPr/>
        </p:nvSpPr>
        <p:spPr>
          <a:xfrm>
            <a:off x="9448800" y="649287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b="1" kern="1200">
                <a:solidFill>
                  <a:schemeClr val="bg1"/>
                </a:solidFill>
                <a:latin typeface="+mn-lt"/>
                <a:ea typeface="+mn-ea"/>
                <a:cs typeface="+mn-l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en-US" altLang="zh-CN" sz="1600" b="1" i="0" u="none" strike="noStrike" kern="1200" cap="none" spc="0" normalizeH="0" baseline="0" noProof="0" dirty="0">
              <a:ln>
                <a:noFill/>
              </a:ln>
              <a:solidFill>
                <a:srgbClr val="FFFFFF"/>
              </a:solidFill>
              <a:effectLst/>
              <a:uLnTx/>
              <a:uFillTx/>
              <a:latin typeface="宋体" panose="02010600030101010101" pitchFamily="2" charset="-122"/>
              <a:ea typeface="宋体" panose="02010600030101010101" pitchFamily="2" charset="-122"/>
              <a:cs typeface="Times New Roman" panose="02020603050405020304"/>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1029970"/>
            <a:ext cx="61207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873208" cy="38984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UART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知识要素</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宋体" panose="02010600030101010101" pitchFamily="2" charset="-122"/>
                <a:ea typeface="宋体" panose="02010600030101010101" pitchFamily="2" charset="-122"/>
              </a:rPr>
              <a:t>串行通信接口（</a:t>
            </a:r>
            <a:r>
              <a:rPr lang="en-US" altLang="zh-CN" sz="2800" dirty="0">
                <a:solidFill>
                  <a:schemeClr val="bg1"/>
                </a:solidFill>
                <a:latin typeface="宋体" panose="02010600030101010101" pitchFamily="2" charset="-122"/>
                <a:ea typeface="宋体" panose="02010600030101010101" pitchFamily="2" charset="-122"/>
              </a:rPr>
              <a:t>Serial Communication Interface</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SCI</a:t>
            </a:r>
            <a:r>
              <a:rPr lang="zh-CN" altLang="en-US" sz="2800" dirty="0">
                <a:solidFill>
                  <a:schemeClr val="bg1"/>
                </a:solidFill>
                <a:latin typeface="宋体" panose="02010600030101010101" pitchFamily="2" charset="-122"/>
                <a:ea typeface="宋体" panose="02010600030101010101" pitchFamily="2" charset="-122"/>
              </a:rPr>
              <a:t>）最常见的提法是通用异步收发器（</a:t>
            </a:r>
            <a:r>
              <a:rPr lang="en-US" altLang="zh-CN" sz="2800" dirty="0">
                <a:solidFill>
                  <a:schemeClr val="bg1"/>
                </a:solidFill>
                <a:latin typeface="宋体" panose="02010600030101010101" pitchFamily="2" charset="-122"/>
                <a:ea typeface="宋体" panose="02010600030101010101" pitchFamily="2" charset="-122"/>
              </a:rPr>
              <a:t>Universal Asynchronous Receiver-Transmitters</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UART</a:t>
            </a:r>
            <a:r>
              <a:rPr lang="zh-CN" altLang="en-US" sz="2800" dirty="0">
                <a:solidFill>
                  <a:schemeClr val="bg1"/>
                </a:solidFill>
                <a:latin typeface="宋体" panose="02010600030101010101" pitchFamily="2" charset="-122"/>
                <a:ea typeface="宋体" panose="02010600030101010101" pitchFamily="2" charset="-122"/>
              </a:rPr>
              <a:t>），简称“串口”。</a:t>
            </a:r>
            <a:r>
              <a:rPr lang="en-US" altLang="zh-CN" sz="2800" dirty="0">
                <a:solidFill>
                  <a:schemeClr val="bg1"/>
                </a:solidFill>
                <a:latin typeface="宋体" panose="02010600030101010101" pitchFamily="2" charset="-122"/>
                <a:ea typeface="宋体" panose="02010600030101010101" pitchFamily="2" charset="-122"/>
              </a:rPr>
              <a:t>MCU</a:t>
            </a:r>
            <a:r>
              <a:rPr lang="zh-CN" altLang="en-US" sz="2800" dirty="0">
                <a:solidFill>
                  <a:schemeClr val="bg1"/>
                </a:solidFill>
                <a:latin typeface="宋体" panose="02010600030101010101" pitchFamily="2" charset="-122"/>
                <a:ea typeface="宋体" panose="02010600030101010101" pitchFamily="2" charset="-122"/>
              </a:rPr>
              <a:t>中的串口在硬件上一般只需要三线，分别称为发送线（</a:t>
            </a:r>
            <a:r>
              <a:rPr lang="en-US" altLang="zh-CN" sz="2800" dirty="0" err="1">
                <a:solidFill>
                  <a:schemeClr val="bg1"/>
                </a:solidFill>
                <a:latin typeface="宋体" panose="02010600030101010101" pitchFamily="2" charset="-122"/>
                <a:ea typeface="宋体" panose="02010600030101010101" pitchFamily="2" charset="-122"/>
              </a:rPr>
              <a:t>TxD</a:t>
            </a:r>
            <a:r>
              <a:rPr lang="zh-CN" altLang="en-US" sz="2800" dirty="0">
                <a:solidFill>
                  <a:schemeClr val="bg1"/>
                </a:solidFill>
                <a:latin typeface="宋体" panose="02010600030101010101" pitchFamily="2" charset="-122"/>
                <a:ea typeface="宋体" panose="02010600030101010101" pitchFamily="2" charset="-122"/>
              </a:rPr>
              <a:t>）、接收线（</a:t>
            </a:r>
            <a:r>
              <a:rPr lang="en-US" altLang="zh-CN" sz="2800" dirty="0" err="1">
                <a:solidFill>
                  <a:schemeClr val="bg1"/>
                </a:solidFill>
                <a:latin typeface="宋体" panose="02010600030101010101" pitchFamily="2" charset="-122"/>
                <a:ea typeface="宋体" panose="02010600030101010101" pitchFamily="2" charset="-122"/>
              </a:rPr>
              <a:t>RxD</a:t>
            </a:r>
            <a:r>
              <a:rPr lang="zh-CN" altLang="en-US" sz="2800" dirty="0">
                <a:solidFill>
                  <a:schemeClr val="bg1"/>
                </a:solidFill>
                <a:latin typeface="宋体" panose="02010600030101010101" pitchFamily="2" charset="-122"/>
                <a:ea typeface="宋体" panose="02010600030101010101" pitchFamily="2" charset="-122"/>
              </a:rPr>
              <a:t>）和地线（</a:t>
            </a:r>
            <a:r>
              <a:rPr lang="en-US" altLang="zh-CN" sz="2800" dirty="0">
                <a:solidFill>
                  <a:schemeClr val="bg1"/>
                </a:solidFill>
                <a:latin typeface="宋体" panose="02010600030101010101" pitchFamily="2" charset="-122"/>
                <a:ea typeface="宋体" panose="02010600030101010101" pitchFamily="2" charset="-122"/>
              </a:rPr>
              <a:t>GND</a:t>
            </a:r>
            <a:r>
              <a:rPr lang="zh-CN" altLang="en-US" sz="2800" dirty="0">
                <a:solidFill>
                  <a:schemeClr val="bg1"/>
                </a:solidFill>
                <a:latin typeface="宋体" panose="02010600030101010101" pitchFamily="2" charset="-122"/>
                <a:ea typeface="宋体" panose="02010600030101010101" pitchFamily="2" charset="-122"/>
              </a:rPr>
              <a:t>）根。在通信方式上，属于单字节通信，是嵌入式开发中重要的打桩调试手段。</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UART</a:t>
            </a:r>
            <a:r>
              <a:rPr lang="zh-CN" altLang="en-US" sz="2800" dirty="0">
                <a:solidFill>
                  <a:schemeClr val="bg1"/>
                </a:solidFill>
                <a:latin typeface="宋体" panose="02010600030101010101" pitchFamily="2" charset="-122"/>
                <a:ea typeface="宋体" panose="02010600030101010101" pitchFamily="2" charset="-122"/>
              </a:rPr>
              <a:t>的主要知识要素有：通信格式、波特率、硬件电平信号。</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080" y="1029970"/>
            <a:ext cx="626491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729192"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1</a:t>
            </a:r>
            <a:r>
              <a:rPr lang="zh-CN" altLang="en-US" sz="2800" dirty="0">
                <a:solidFill>
                  <a:schemeClr val="bg1"/>
                </a:solidFill>
                <a:latin typeface="+mn-lt"/>
                <a:ea typeface="宋体" panose="02010600030101010101" pitchFamily="2" charset="-122"/>
              </a:rPr>
              <a:t>）</a:t>
            </a:r>
            <a:r>
              <a:rPr lang="zh-CN" altLang="en-US" sz="2800" dirty="0">
                <a:solidFill>
                  <a:schemeClr val="bg1"/>
                </a:solidFill>
                <a:ea typeface="宋体" panose="02010600030101010101" pitchFamily="2" charset="-122"/>
              </a:rPr>
              <a:t>通信格式：</a:t>
            </a:r>
            <a:endParaRPr lang="en-US" altLang="zh-CN" sz="2800" dirty="0">
              <a:solidFill>
                <a:schemeClr val="bg1"/>
              </a:solidFill>
              <a:ea typeface="宋体" panose="02010600030101010101" pitchFamily="2" charset="-122"/>
            </a:endParaRPr>
          </a:p>
          <a:p>
            <a:pPr indent="266700" algn="just">
              <a:spcAft>
                <a:spcPts val="0"/>
              </a:spcAft>
            </a:pPr>
            <a:endParaRPr lang="en-US" altLang="zh-CN" sz="2800" dirty="0">
              <a:solidFill>
                <a:schemeClr val="bg1"/>
              </a:solidFill>
              <a:ea typeface="宋体" panose="02010600030101010101" pitchFamily="2" charset="-122"/>
            </a:endParaRPr>
          </a:p>
          <a:p>
            <a:pPr indent="266700" algn="just">
              <a:spcAft>
                <a:spcPts val="0"/>
              </a:spcAft>
            </a:pPr>
            <a:endParaRPr lang="en-US" altLang="zh-CN" sz="2800" dirty="0">
              <a:solidFill>
                <a:schemeClr val="bg1"/>
              </a:solidFill>
              <a:ea typeface="宋体" panose="02010600030101010101" pitchFamily="2" charset="-122"/>
            </a:endParaRPr>
          </a:p>
          <a:p>
            <a:pPr indent="266700" algn="just">
              <a:spcAft>
                <a:spcPts val="0"/>
              </a:spcAft>
            </a:pPr>
            <a:endParaRPr lang="zh-CN" altLang="en-US" sz="2800" dirty="0">
              <a:solidFill>
                <a:schemeClr val="bg1"/>
              </a:solidFill>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1396380" y="2670234"/>
            <a:ext cx="8732068" cy="1185191"/>
          </a:xfrm>
          <a:prstGeom prst="rect">
            <a:avLst/>
          </a:prstGeom>
        </p:spPr>
      </p:pic>
      <p:sp>
        <p:nvSpPr>
          <p:cNvPr id="10" name="圆角矩形 9"/>
          <p:cNvSpPr/>
          <p:nvPr/>
        </p:nvSpPr>
        <p:spPr bwMode="auto">
          <a:xfrm>
            <a:off x="767408" y="4249969"/>
            <a:ext cx="10729192"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2</a:t>
            </a:r>
            <a:r>
              <a:rPr lang="zh-CN" altLang="en-US" sz="2800" dirty="0">
                <a:solidFill>
                  <a:schemeClr val="bg1"/>
                </a:solidFill>
                <a:latin typeface="宋体" panose="02010600030101010101" pitchFamily="2" charset="-122"/>
                <a:ea typeface="宋体" panose="02010600030101010101" pitchFamily="2" charset="-122"/>
              </a:rPr>
              <a:t>）串行通信的波特率：每秒内传送的位数叫做波特率（</a:t>
            </a:r>
            <a:r>
              <a:rPr lang="en-US" altLang="zh-CN" sz="2800" dirty="0">
                <a:solidFill>
                  <a:schemeClr val="bg1"/>
                </a:solidFill>
                <a:latin typeface="宋体" panose="02010600030101010101" pitchFamily="2" charset="-122"/>
                <a:ea typeface="宋体" panose="02010600030101010101" pitchFamily="2" charset="-122"/>
              </a:rPr>
              <a:t>Baud Rate</a:t>
            </a:r>
            <a:r>
              <a:rPr lang="zh-CN" altLang="en-US" sz="2800" dirty="0">
                <a:solidFill>
                  <a:schemeClr val="bg1"/>
                </a:solidFill>
                <a:latin typeface="宋体" panose="02010600030101010101" pitchFamily="2" charset="-122"/>
                <a:ea typeface="宋体" panose="02010600030101010101" pitchFamily="2" charset="-122"/>
              </a:rPr>
              <a:t>），单位是：位</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秒，记为</a:t>
            </a:r>
            <a:r>
              <a:rPr lang="en-US" altLang="zh-CN" sz="2800" dirty="0">
                <a:solidFill>
                  <a:schemeClr val="bg1"/>
                </a:solidFill>
                <a:latin typeface="宋体" panose="02010600030101010101" pitchFamily="2" charset="-122"/>
                <a:ea typeface="宋体" panose="02010600030101010101" pitchFamily="2" charset="-122"/>
              </a:rPr>
              <a:t>bps</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bps</a:t>
            </a:r>
            <a:r>
              <a:rPr lang="zh-CN" altLang="en-US" sz="2800" dirty="0">
                <a:solidFill>
                  <a:schemeClr val="bg1"/>
                </a:solidFill>
                <a:latin typeface="宋体" panose="02010600030101010101" pitchFamily="2" charset="-122"/>
                <a:ea typeface="宋体" panose="02010600030101010101" pitchFamily="2" charset="-122"/>
              </a:rPr>
              <a:t>是英文</a:t>
            </a:r>
            <a:r>
              <a:rPr lang="en-US" altLang="zh-CN" sz="2800" dirty="0">
                <a:solidFill>
                  <a:schemeClr val="bg1"/>
                </a:solidFill>
                <a:latin typeface="宋体" panose="02010600030101010101" pitchFamily="2" charset="-122"/>
                <a:ea typeface="宋体" panose="02010600030101010101" pitchFamily="2" charset="-122"/>
              </a:rPr>
              <a:t>bit per second</a:t>
            </a:r>
            <a:r>
              <a:rPr lang="zh-CN" altLang="en-US" sz="2800" dirty="0">
                <a:solidFill>
                  <a:schemeClr val="bg1"/>
                </a:solidFill>
                <a:latin typeface="宋体" panose="02010600030101010101" pitchFamily="2" charset="-122"/>
                <a:ea typeface="宋体" panose="02010600030101010101" pitchFamily="2" charset="-122"/>
              </a:rPr>
              <a:t>的缩写，习惯上这个缩写不用大写，而用小写。通常情况下，波特率的单位可以省略。</a:t>
            </a: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1029970"/>
            <a:ext cx="61207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2000373"/>
            <a:ext cx="10729192"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3</a:t>
            </a:r>
            <a:r>
              <a:rPr lang="zh-CN" altLang="en-US" sz="2800" dirty="0">
                <a:solidFill>
                  <a:schemeClr val="bg1"/>
                </a:solidFill>
                <a:latin typeface="宋体" panose="02010600030101010101" pitchFamily="2" charset="-122"/>
                <a:ea typeface="宋体" panose="02010600030101010101" pitchFamily="2" charset="-122"/>
              </a:rPr>
              <a:t>）硬件电平信号</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UART</a:t>
            </a:r>
            <a:r>
              <a:rPr lang="zh-CN" altLang="en-US" sz="2800" dirty="0">
                <a:solidFill>
                  <a:schemeClr val="bg1"/>
                </a:solidFill>
                <a:latin typeface="宋体" panose="02010600030101010101" pitchFamily="2" charset="-122"/>
                <a:ea typeface="宋体" panose="02010600030101010101" pitchFamily="2" charset="-122"/>
              </a:rPr>
              <a:t>通信在硬件上有</a:t>
            </a:r>
            <a:r>
              <a:rPr lang="en-US" altLang="zh-CN" sz="2800" dirty="0">
                <a:solidFill>
                  <a:schemeClr val="bg1"/>
                </a:solidFill>
                <a:latin typeface="宋体" panose="02010600030101010101" pitchFamily="2" charset="-122"/>
                <a:ea typeface="宋体" panose="02010600030101010101" pitchFamily="2" charset="-122"/>
              </a:rPr>
              <a:t>TTL</a:t>
            </a:r>
            <a:r>
              <a:rPr lang="zh-CN" altLang="en-US" sz="2800" dirty="0">
                <a:solidFill>
                  <a:schemeClr val="bg1"/>
                </a:solidFill>
                <a:latin typeface="宋体" panose="02010600030101010101" pitchFamily="2" charset="-122"/>
                <a:ea typeface="宋体" panose="02010600030101010101" pitchFamily="2" charset="-122"/>
              </a:rPr>
              <a:t>电平、</a:t>
            </a:r>
            <a:r>
              <a:rPr lang="en-US" altLang="zh-CN" sz="2800" dirty="0">
                <a:solidFill>
                  <a:schemeClr val="bg1"/>
                </a:solidFill>
                <a:latin typeface="宋体" panose="02010600030101010101" pitchFamily="2" charset="-122"/>
                <a:ea typeface="宋体" panose="02010600030101010101" pitchFamily="2" charset="-122"/>
              </a:rPr>
              <a:t>RS232</a:t>
            </a:r>
            <a:r>
              <a:rPr lang="zh-CN" altLang="en-US" sz="2800" dirty="0">
                <a:solidFill>
                  <a:schemeClr val="bg1"/>
                </a:solidFill>
                <a:latin typeface="宋体" panose="02010600030101010101" pitchFamily="2" charset="-122"/>
                <a:ea typeface="宋体" panose="02010600030101010101" pitchFamily="2" charset="-122"/>
              </a:rPr>
              <a:t>电平、</a:t>
            </a:r>
            <a:r>
              <a:rPr lang="en-US" altLang="zh-CN" sz="2800" dirty="0">
                <a:solidFill>
                  <a:schemeClr val="bg1"/>
                </a:solidFill>
                <a:latin typeface="宋体" panose="02010600030101010101" pitchFamily="2" charset="-122"/>
                <a:ea typeface="宋体" panose="02010600030101010101" pitchFamily="2" charset="-122"/>
              </a:rPr>
              <a:t>RS485</a:t>
            </a:r>
            <a:r>
              <a:rPr lang="zh-CN" altLang="en-US" sz="2800" dirty="0">
                <a:solidFill>
                  <a:schemeClr val="bg1"/>
                </a:solidFill>
                <a:latin typeface="宋体" panose="02010600030101010101" pitchFamily="2" charset="-122"/>
                <a:ea typeface="宋体" panose="02010600030101010101" pitchFamily="2" charset="-122"/>
              </a:rPr>
              <a:t>差分信号方式。</a:t>
            </a:r>
            <a:r>
              <a:rPr lang="en-US" altLang="zh-CN" sz="2800" dirty="0">
                <a:solidFill>
                  <a:schemeClr val="bg1"/>
                </a:solidFill>
                <a:latin typeface="宋体" panose="02010600030101010101" pitchFamily="2" charset="-122"/>
                <a:ea typeface="宋体" panose="02010600030101010101" pitchFamily="2" charset="-122"/>
              </a:rPr>
              <a:t>TTL</a:t>
            </a:r>
            <a:r>
              <a:rPr lang="zh-CN" altLang="en-US" sz="2800" dirty="0">
                <a:solidFill>
                  <a:schemeClr val="bg1"/>
                </a:solidFill>
                <a:latin typeface="宋体" panose="02010600030101010101" pitchFamily="2" charset="-122"/>
                <a:ea typeface="宋体" panose="02010600030101010101" pitchFamily="2" charset="-122"/>
              </a:rPr>
              <a:t>电平是最基本的，可使用专门芯片将</a:t>
            </a:r>
            <a:r>
              <a:rPr lang="en-US" altLang="zh-CN" sz="2800" dirty="0">
                <a:solidFill>
                  <a:schemeClr val="bg1"/>
                </a:solidFill>
                <a:latin typeface="宋体" panose="02010600030101010101" pitchFamily="2" charset="-122"/>
                <a:ea typeface="宋体" panose="02010600030101010101" pitchFamily="2" charset="-122"/>
              </a:rPr>
              <a:t>TTL</a:t>
            </a:r>
            <a:r>
              <a:rPr lang="zh-CN" altLang="en-US" sz="2800" dirty="0">
                <a:solidFill>
                  <a:schemeClr val="bg1"/>
                </a:solidFill>
                <a:latin typeface="宋体" panose="02010600030101010101" pitchFamily="2" charset="-122"/>
                <a:ea typeface="宋体" panose="02010600030101010101" pitchFamily="2" charset="-122"/>
              </a:rPr>
              <a:t>电平转为</a:t>
            </a:r>
            <a:r>
              <a:rPr lang="en-US" altLang="zh-CN" sz="2800" dirty="0">
                <a:solidFill>
                  <a:schemeClr val="bg1"/>
                </a:solidFill>
                <a:latin typeface="宋体" panose="02010600030101010101" pitchFamily="2" charset="-122"/>
                <a:ea typeface="宋体" panose="02010600030101010101" pitchFamily="2" charset="-122"/>
              </a:rPr>
              <a:t>RS232</a:t>
            </a:r>
            <a:r>
              <a:rPr lang="zh-CN" altLang="en-US" sz="2800" dirty="0">
                <a:solidFill>
                  <a:schemeClr val="bg1"/>
                </a:solidFill>
                <a:latin typeface="宋体" panose="02010600030101010101" pitchFamily="2" charset="-122"/>
                <a:ea typeface="宋体" panose="02010600030101010101" pitchFamily="2" charset="-122"/>
              </a:rPr>
              <a:t>或</a:t>
            </a:r>
            <a:r>
              <a:rPr lang="en-US" altLang="zh-CN" sz="2800" dirty="0">
                <a:solidFill>
                  <a:schemeClr val="bg1"/>
                </a:solidFill>
                <a:latin typeface="宋体" panose="02010600030101010101" pitchFamily="2" charset="-122"/>
                <a:ea typeface="宋体" panose="02010600030101010101" pitchFamily="2" charset="-122"/>
              </a:rPr>
              <a:t>RS485</a:t>
            </a: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RS232</a:t>
            </a:r>
            <a:r>
              <a:rPr lang="zh-CN" altLang="en-US" sz="2800" dirty="0">
                <a:solidFill>
                  <a:schemeClr val="bg1"/>
                </a:solidFill>
                <a:latin typeface="宋体" panose="02010600030101010101" pitchFamily="2" charset="-122"/>
                <a:ea typeface="宋体" panose="02010600030101010101" pitchFamily="2" charset="-122"/>
              </a:rPr>
              <a:t>与</a:t>
            </a:r>
            <a:r>
              <a:rPr lang="en-US" altLang="zh-CN" sz="2800" dirty="0">
                <a:solidFill>
                  <a:schemeClr val="bg1"/>
                </a:solidFill>
                <a:latin typeface="宋体" panose="02010600030101010101" pitchFamily="2" charset="-122"/>
                <a:ea typeface="宋体" panose="02010600030101010101" pitchFamily="2" charset="-122"/>
              </a:rPr>
              <a:t>RS485</a:t>
            </a:r>
            <a:r>
              <a:rPr lang="zh-CN" altLang="en-US" sz="2800" dirty="0">
                <a:solidFill>
                  <a:schemeClr val="bg1"/>
                </a:solidFill>
                <a:latin typeface="宋体" panose="02010600030101010101" pitchFamily="2" charset="-122"/>
                <a:ea typeface="宋体" panose="02010600030101010101" pitchFamily="2" charset="-122"/>
              </a:rPr>
              <a:t>也可相互转换。采用</a:t>
            </a:r>
            <a:r>
              <a:rPr lang="en-US" altLang="zh-CN" sz="2800" dirty="0">
                <a:solidFill>
                  <a:schemeClr val="bg1"/>
                </a:solidFill>
                <a:latin typeface="宋体" panose="02010600030101010101" pitchFamily="2" charset="-122"/>
                <a:ea typeface="宋体" panose="02010600030101010101" pitchFamily="2" charset="-122"/>
              </a:rPr>
              <a:t>RS232</a:t>
            </a:r>
            <a:r>
              <a:rPr lang="zh-CN" altLang="en-US" sz="2800" dirty="0">
                <a:solidFill>
                  <a:schemeClr val="bg1"/>
                </a:solidFill>
                <a:latin typeface="宋体" panose="02010600030101010101" pitchFamily="2" charset="-122"/>
                <a:ea typeface="宋体" panose="02010600030101010101" pitchFamily="2" charset="-122"/>
              </a:rPr>
              <a:t>与</a:t>
            </a:r>
            <a:r>
              <a:rPr lang="en-US" altLang="zh-CN" sz="2800" dirty="0">
                <a:solidFill>
                  <a:schemeClr val="bg1"/>
                </a:solidFill>
                <a:latin typeface="宋体" panose="02010600030101010101" pitchFamily="2" charset="-122"/>
                <a:ea typeface="宋体" panose="02010600030101010101" pitchFamily="2" charset="-122"/>
              </a:rPr>
              <a:t>RS485</a:t>
            </a:r>
            <a:r>
              <a:rPr lang="zh-CN" altLang="en-US" sz="2800" dirty="0">
                <a:solidFill>
                  <a:schemeClr val="bg1"/>
                </a:solidFill>
                <a:latin typeface="宋体" panose="02010600030101010101" pitchFamily="2" charset="-122"/>
                <a:ea typeface="宋体" panose="02010600030101010101" pitchFamily="2" charset="-122"/>
              </a:rPr>
              <a:t>硬件电路，只是电平信号之间的转换，与</a:t>
            </a:r>
            <a:r>
              <a:rPr lang="en-US" altLang="zh-CN" sz="2800" dirty="0">
                <a:solidFill>
                  <a:schemeClr val="bg1"/>
                </a:solidFill>
                <a:latin typeface="宋体" panose="02010600030101010101" pitchFamily="2" charset="-122"/>
                <a:ea typeface="宋体" panose="02010600030101010101" pitchFamily="2" charset="-122"/>
              </a:rPr>
              <a:t>MCU</a:t>
            </a:r>
            <a:r>
              <a:rPr lang="zh-CN" altLang="en-US" sz="2800" dirty="0">
                <a:solidFill>
                  <a:schemeClr val="bg1"/>
                </a:solidFill>
                <a:latin typeface="宋体" panose="02010600030101010101" pitchFamily="2" charset="-122"/>
                <a:ea typeface="宋体" panose="02010600030101010101" pitchFamily="2" charset="-122"/>
              </a:rPr>
              <a:t>编程无关。</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715" y="908685"/>
            <a:ext cx="60483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1628800"/>
            <a:ext cx="10729192" cy="55604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UART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API</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，具体参数可见</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RT-Thread</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实例演示。</a:t>
            </a:r>
            <a:endPar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4" name="图片 3"/>
          <p:cNvPicPr>
            <a:picLocks noChangeAspect="1"/>
          </p:cNvPicPr>
          <p:nvPr/>
        </p:nvPicPr>
        <p:blipFill rotWithShape="1">
          <a:blip r:embed="rId2"/>
          <a:srcRect l="480" t="1817"/>
          <a:stretch>
            <a:fillRect/>
          </a:stretch>
        </p:blipFill>
        <p:spPr>
          <a:xfrm>
            <a:off x="1775262" y="2299350"/>
            <a:ext cx="7488832" cy="3890690"/>
          </a:xfrm>
          <a:prstGeom prst="rect">
            <a:avLst/>
          </a:prstGeom>
        </p:spPr>
      </p:pic>
      <p:sp>
        <p:nvSpPr>
          <p:cNvPr id="8" name="横卷形 7"/>
          <p:cNvSpPr/>
          <p:nvPr/>
        </p:nvSpPr>
        <p:spPr bwMode="auto">
          <a:xfrm>
            <a:off x="1776095" y="6303645"/>
            <a:ext cx="7487920"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CH6.3.2-UART)</a:t>
            </a:r>
            <a:endPar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8350" y="908685"/>
            <a:ext cx="604774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767408" y="1613003"/>
            <a:ext cx="10729192" cy="246576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3</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UART</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API</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的测试方法</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）重命名串口：将串口模块用宏定义方式，起个标识名供用户使用（如</a:t>
            </a:r>
            <a:r>
              <a:rPr lang="en-US" altLang="zh-CN" sz="2800" dirty="0" err="1">
                <a:solidFill>
                  <a:schemeClr val="bg1"/>
                </a:solidFill>
                <a:latin typeface="宋体" panose="02010600030101010101" pitchFamily="2" charset="-122"/>
                <a:ea typeface="宋体" panose="02010600030101010101" pitchFamily="2" charset="-122"/>
              </a:rPr>
              <a:t>UART_User</a:t>
            </a:r>
            <a:r>
              <a:rPr lang="zh-CN" altLang="en-US" sz="2800" dirty="0">
                <a:solidFill>
                  <a:schemeClr val="bg1"/>
                </a:solidFill>
                <a:latin typeface="宋体" panose="02010600030101010101" pitchFamily="2" charset="-122"/>
                <a:ea typeface="宋体" panose="02010600030101010101" pitchFamily="2" charset="-122"/>
              </a:rPr>
              <a:t>），以辨别该串口模块的用途，同时，将串口中断服务程序也通过宏定义进行重命名，这些宏定义应该写在工程的</a:t>
            </a:r>
            <a:r>
              <a:rPr lang="en-US" altLang="zh-CN" sz="2800" dirty="0">
                <a:solidFill>
                  <a:schemeClr val="bg1"/>
                </a:solidFill>
                <a:latin typeface="宋体" panose="02010600030101010101" pitchFamily="2" charset="-122"/>
                <a:ea typeface="宋体" panose="02010600030101010101" pitchFamily="2" charset="-122"/>
              </a:rPr>
              <a:t>05_UserBoard\</a:t>
            </a:r>
            <a:r>
              <a:rPr lang="en-US" altLang="zh-CN" sz="2800" dirty="0" err="1">
                <a:solidFill>
                  <a:schemeClr val="bg1"/>
                </a:solidFill>
                <a:latin typeface="宋体" panose="02010600030101010101" pitchFamily="2" charset="-122"/>
                <a:ea typeface="宋体" panose="02010600030101010101" pitchFamily="2" charset="-122"/>
              </a:rPr>
              <a:t>user.h</a:t>
            </a:r>
            <a:r>
              <a:rPr lang="zh-CN" altLang="en-US" sz="2800" dirty="0">
                <a:solidFill>
                  <a:schemeClr val="bg1"/>
                </a:solidFill>
                <a:latin typeface="宋体" panose="02010600030101010101" pitchFamily="2" charset="-122"/>
                <a:ea typeface="宋体" panose="02010600030101010101" pitchFamily="2" charset="-122"/>
              </a:rPr>
              <a:t>文件中。</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8" name="圆角矩形 7"/>
          <p:cNvSpPr/>
          <p:nvPr/>
        </p:nvSpPr>
        <p:spPr bwMode="auto">
          <a:xfrm>
            <a:off x="767715" y="4205605"/>
            <a:ext cx="10728960" cy="23450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//UART</a:t>
            </a:r>
            <a:r>
              <a:rPr lang="zh-CN" altLang="en-US" sz="2800" dirty="0">
                <a:solidFill>
                  <a:schemeClr val="bg1"/>
                </a:solidFill>
                <a:latin typeface="宋体" panose="02010600030101010101" pitchFamily="2" charset="-122"/>
                <a:ea typeface="宋体" panose="02010600030101010101" pitchFamily="2" charset="-122"/>
              </a:rPr>
              <a:t>模块定义</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#define </a:t>
            </a:r>
            <a:r>
              <a:rPr lang="en-US" altLang="zh-CN" sz="2800" dirty="0" err="1">
                <a:solidFill>
                  <a:srgbClr val="FFFF00"/>
                </a:solidFill>
                <a:latin typeface="宋体" panose="02010600030101010101" pitchFamily="2" charset="-122"/>
                <a:ea typeface="宋体" panose="02010600030101010101" pitchFamily="2" charset="-122"/>
              </a:rPr>
              <a:t>UART_User</a:t>
            </a:r>
            <a:r>
              <a:rPr lang="en-US" altLang="zh-CN" sz="2800" dirty="0">
                <a:solidFill>
                  <a:srgbClr val="FFFF00"/>
                </a:solidFill>
                <a:latin typeface="宋体" panose="02010600030101010101" pitchFamily="2" charset="-122"/>
                <a:ea typeface="宋体" panose="02010600030101010101" pitchFamily="2" charset="-122"/>
              </a:rPr>
              <a:t>   UART_2   </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实际应用要根据具体芯片所接引脚修改</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重命名串口中断服务程序</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宋体" panose="02010600030101010101" pitchFamily="2" charset="-122"/>
                <a:ea typeface="宋体" panose="02010600030101010101" pitchFamily="2" charset="-122"/>
              </a:rPr>
              <a:t>#define   </a:t>
            </a:r>
            <a:r>
              <a:rPr lang="en-US" altLang="zh-CN" sz="2800" dirty="0" err="1">
                <a:solidFill>
                  <a:srgbClr val="FFFF00"/>
                </a:solidFill>
                <a:latin typeface="宋体" panose="02010600030101010101" pitchFamily="2" charset="-122"/>
                <a:ea typeface="宋体" panose="02010600030101010101" pitchFamily="2" charset="-122"/>
              </a:rPr>
              <a:t>UART_User_Handler</a:t>
            </a:r>
            <a:r>
              <a:rPr lang="en-US" altLang="zh-CN" sz="2800" dirty="0">
                <a:solidFill>
                  <a:srgbClr val="FFFF00"/>
                </a:solidFill>
                <a:latin typeface="宋体" panose="02010600030101010101" pitchFamily="2" charset="-122"/>
                <a:ea typeface="宋体" panose="02010600030101010101" pitchFamily="2" charset="-122"/>
              </a:rPr>
              <a:t>   USART2_IRQHandler</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95960" y="908685"/>
            <a:ext cx="612013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8" name="圆角矩形 7"/>
          <p:cNvSpPr/>
          <p:nvPr/>
        </p:nvSpPr>
        <p:spPr bwMode="auto">
          <a:xfrm>
            <a:off x="695325" y="2430780"/>
            <a:ext cx="11161395" cy="38862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dirty="0">
                <a:solidFill>
                  <a:srgbClr val="FFFF00"/>
                </a:solidFill>
                <a:latin typeface="宋体" panose="02010600030101010101" pitchFamily="2" charset="-122"/>
                <a:ea typeface="宋体" panose="02010600030101010101" pitchFamily="2" charset="-122"/>
              </a:rPr>
              <a:t>void </a:t>
            </a:r>
            <a:r>
              <a:rPr lang="en-US" altLang="zh-CN" dirty="0" err="1">
                <a:solidFill>
                  <a:srgbClr val="FFFF00"/>
                </a:solidFill>
                <a:latin typeface="宋体" panose="02010600030101010101" pitchFamily="2" charset="-122"/>
                <a:ea typeface="宋体" panose="02010600030101010101" pitchFamily="2" charset="-122"/>
              </a:rPr>
              <a:t>UART_User_Handler</a:t>
            </a:r>
            <a:r>
              <a:rPr lang="en-US" altLang="zh-CN" dirty="0">
                <a:solidFill>
                  <a:srgbClr val="FFFF00"/>
                </a:solidFill>
                <a:latin typeface="宋体" panose="02010600030101010101" pitchFamily="2" charset="-122"/>
                <a:ea typeface="宋体" panose="02010600030101010101" pitchFamily="2" charset="-122"/>
              </a:rPr>
              <a:t>(void)</a:t>
            </a:r>
            <a:endParaRPr lang="en-US" altLang="zh-CN" dirty="0">
              <a:solidFill>
                <a:srgbClr val="FFFF00"/>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rgbClr val="FFFF00"/>
                </a:solidFill>
                <a:latin typeface="宋体" panose="02010600030101010101" pitchFamily="2" charset="-122"/>
                <a:ea typeface="宋体" panose="02010600030101010101" pitchFamily="2" charset="-122"/>
              </a:rPr>
              <a:t>{</a:t>
            </a:r>
            <a:endParaRPr lang="en-US" altLang="zh-CN" dirty="0">
              <a:solidFill>
                <a:srgbClr val="FFFF00"/>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en-US" altLang="zh-CN" dirty="0">
                <a:solidFill>
                  <a:srgbClr val="FFFF00"/>
                </a:solidFill>
                <a:latin typeface="宋体" panose="02010600030101010101" pitchFamily="2" charset="-122"/>
                <a:ea typeface="宋体" panose="02010600030101010101" pitchFamily="2" charset="-122"/>
              </a:rPr>
              <a:t>uint8_t </a:t>
            </a:r>
            <a:r>
              <a:rPr lang="en-US" altLang="zh-CN" dirty="0" err="1">
                <a:solidFill>
                  <a:srgbClr val="FFFF00"/>
                </a:solidFill>
                <a:latin typeface="宋体" panose="02010600030101010101" pitchFamily="2" charset="-122"/>
                <a:ea typeface="宋体" panose="02010600030101010101" pitchFamily="2" charset="-122"/>
              </a:rPr>
              <a:t>ch,flag</a:t>
            </a:r>
            <a:r>
              <a:rPr lang="en-US" altLang="zh-CN" dirty="0">
                <a:solidFill>
                  <a:srgbClr val="FFFF00"/>
                </a:solidFill>
                <a:latin typeface="宋体" panose="02010600030101010101" pitchFamily="2" charset="-122"/>
                <a:ea typeface="宋体" panose="02010600030101010101" pitchFamily="2" charset="-122"/>
              </a:rPr>
              <a:t>;</a:t>
            </a:r>
            <a:endParaRPr lang="en-US" altLang="zh-CN" dirty="0">
              <a:solidFill>
                <a:srgbClr val="FFFF00"/>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rgbClr val="FFFF00"/>
                </a:solidFill>
                <a:latin typeface="宋体" panose="02010600030101010101" pitchFamily="2" charset="-122"/>
                <a:ea typeface="宋体" panose="02010600030101010101" pitchFamily="2" charset="-122"/>
              </a:rPr>
              <a:t>	DISABLE_INTERRUPTS; 	</a:t>
            </a: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关总中断</a:t>
            </a:r>
            <a:endParaRPr lang="zh-CN" altLang="en-US"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dirty="0">
                <a:solidFill>
                  <a:schemeClr val="bg1"/>
                </a:solidFill>
                <a:latin typeface="宋体" panose="02010600030101010101" pitchFamily="2" charset="-122"/>
                <a:ea typeface="宋体" panose="02010600030101010101" pitchFamily="2" charset="-122"/>
              </a:rPr>
              <a:t>	</a:t>
            </a:r>
            <a:r>
              <a:rPr lang="en-US" altLang="zh-CN" dirty="0" err="1">
                <a:solidFill>
                  <a:srgbClr val="FFFF00"/>
                </a:solidFill>
                <a:latin typeface="宋体" panose="02010600030101010101" pitchFamily="2" charset="-122"/>
                <a:ea typeface="宋体" panose="02010600030101010101" pitchFamily="2" charset="-122"/>
              </a:rPr>
              <a:t>ch</a:t>
            </a:r>
            <a:r>
              <a:rPr lang="en-US" altLang="zh-CN" dirty="0">
                <a:solidFill>
                  <a:srgbClr val="FFFF00"/>
                </a:solidFill>
                <a:latin typeface="宋体" panose="02010600030101010101" pitchFamily="2" charset="-122"/>
                <a:ea typeface="宋体" panose="02010600030101010101" pitchFamily="2" charset="-122"/>
              </a:rPr>
              <a:t>=uart_re1(</a:t>
            </a:r>
            <a:r>
              <a:rPr lang="en-US" altLang="zh-CN" dirty="0" err="1">
                <a:solidFill>
                  <a:srgbClr val="FFFF00"/>
                </a:solidFill>
                <a:latin typeface="宋体" panose="02010600030101010101" pitchFamily="2" charset="-122"/>
                <a:ea typeface="宋体" panose="02010600030101010101" pitchFamily="2" charset="-122"/>
              </a:rPr>
              <a:t>UART_User,&amp;flag</a:t>
            </a:r>
            <a:r>
              <a:rPr lang="en-US" altLang="zh-CN" dirty="0">
                <a:solidFill>
                  <a:srgbClr val="FFFF00"/>
                </a:solidFill>
                <a:latin typeface="宋体" panose="02010600030101010101" pitchFamily="2" charset="-122"/>
                <a:ea typeface="宋体" panose="02010600030101010101" pitchFamily="2" charset="-122"/>
              </a:rPr>
              <a:t>); </a:t>
            </a: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接收一个字节的数据</a:t>
            </a:r>
            <a:endParaRPr lang="en-US" altLang="zh-CN"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调用接收一个字节的函数，清接收中断位</a:t>
            </a:r>
            <a:endParaRPr lang="zh-CN" altLang="en-US"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dirty="0">
                <a:solidFill>
                  <a:schemeClr val="bg1"/>
                </a:solidFill>
                <a:latin typeface="宋体" panose="02010600030101010101" pitchFamily="2" charset="-122"/>
                <a:ea typeface="宋体" panose="02010600030101010101" pitchFamily="2" charset="-122"/>
              </a:rPr>
              <a:t>	</a:t>
            </a:r>
            <a:r>
              <a:rPr lang="en-US" altLang="zh-CN" dirty="0">
                <a:solidFill>
                  <a:srgbClr val="FFFF00"/>
                </a:solidFill>
                <a:latin typeface="宋体" panose="02010600030101010101" pitchFamily="2" charset="-122"/>
                <a:ea typeface="宋体" panose="02010600030101010101" pitchFamily="2" charset="-122"/>
              </a:rPr>
              <a:t>if(flag){ </a:t>
            </a: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有数据</a:t>
            </a:r>
            <a:endParaRPr lang="en-US" altLang="zh-CN"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en-US" altLang="zh-CN" dirty="0">
                <a:solidFill>
                  <a:srgbClr val="FFFF00"/>
                </a:solidFill>
                <a:latin typeface="宋体" panose="02010600030101010101" pitchFamily="2" charset="-122"/>
                <a:ea typeface="宋体" panose="02010600030101010101" pitchFamily="2" charset="-122"/>
              </a:rPr>
              <a:t>uart_send1(</a:t>
            </a:r>
            <a:r>
              <a:rPr lang="en-US" altLang="zh-CN" dirty="0" err="1">
                <a:solidFill>
                  <a:srgbClr val="FFFF00"/>
                </a:solidFill>
                <a:latin typeface="宋体" panose="02010600030101010101" pitchFamily="2" charset="-122"/>
                <a:ea typeface="宋体" panose="02010600030101010101" pitchFamily="2" charset="-122"/>
              </a:rPr>
              <a:t>UART_User,ch</a:t>
            </a:r>
            <a:r>
              <a:rPr lang="en-US" altLang="zh-CN" dirty="0">
                <a:solidFill>
                  <a:srgbClr val="FFFF00"/>
                </a:solidFill>
                <a:latin typeface="宋体" panose="02010600030101010101" pitchFamily="2" charset="-122"/>
                <a:ea typeface="宋体" panose="02010600030101010101" pitchFamily="2" charset="-122"/>
              </a:rPr>
              <a:t>);  </a:t>
            </a: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回发接收到的字节  </a:t>
            </a:r>
            <a:endParaRPr lang="zh-CN" altLang="en-US"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dirty="0">
                <a:solidFill>
                  <a:schemeClr val="bg1"/>
                </a:solidFill>
                <a:latin typeface="宋体" panose="02010600030101010101" pitchFamily="2" charset="-122"/>
                <a:ea typeface="宋体" panose="02010600030101010101" pitchFamily="2" charset="-122"/>
              </a:rPr>
              <a:t>	</a:t>
            </a:r>
            <a:r>
              <a:rPr lang="en-US" altLang="zh-CN" dirty="0">
                <a:solidFill>
                  <a:srgbClr val="FFFF00"/>
                </a:solidFill>
                <a:latin typeface="宋体" panose="02010600030101010101" pitchFamily="2" charset="-122"/>
                <a:ea typeface="宋体" panose="02010600030101010101" pitchFamily="2" charset="-122"/>
              </a:rPr>
              <a:t>}ENABLE_INTERRUPTS;  </a:t>
            </a:r>
            <a:r>
              <a:rPr lang="en-US" altLang="zh-CN" dirty="0">
                <a:solidFill>
                  <a:schemeClr val="bg1"/>
                </a:solidFill>
                <a:latin typeface="宋体" panose="02010600030101010101" pitchFamily="2" charset="-122"/>
                <a:ea typeface="宋体" panose="02010600030101010101" pitchFamily="2" charset="-122"/>
              </a:rPr>
              <a:t>	 	 //</a:t>
            </a:r>
            <a:r>
              <a:rPr lang="zh-CN" altLang="en-US" dirty="0">
                <a:solidFill>
                  <a:schemeClr val="bg1"/>
                </a:solidFill>
                <a:latin typeface="宋体" panose="02010600030101010101" pitchFamily="2" charset="-122"/>
                <a:ea typeface="宋体" panose="02010600030101010101" pitchFamily="2" charset="-122"/>
              </a:rPr>
              <a:t>开总中断</a:t>
            </a:r>
            <a:endParaRPr lang="zh-CN" altLang="en-US"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rgbClr val="FFFF00"/>
                </a:solidFill>
                <a:latin typeface="宋体" panose="02010600030101010101" pitchFamily="2" charset="-122"/>
                <a:ea typeface="宋体" panose="02010600030101010101" pitchFamily="2" charset="-122"/>
              </a:rPr>
              <a:t>}</a:t>
            </a:r>
            <a:endParaRPr lang="en-US" altLang="zh-CN" dirty="0">
              <a:solidFill>
                <a:srgbClr val="FFFF00"/>
              </a:solidFill>
              <a:latin typeface="宋体" panose="02010600030101010101" pitchFamily="2" charset="-122"/>
              <a:ea typeface="宋体" panose="02010600030101010101" pitchFamily="2" charset="-122"/>
            </a:endParaRPr>
          </a:p>
        </p:txBody>
      </p:sp>
      <p:sp>
        <p:nvSpPr>
          <p:cNvPr id="11" name="圆角矩形 10"/>
          <p:cNvSpPr/>
          <p:nvPr/>
        </p:nvSpPr>
        <p:spPr bwMode="auto">
          <a:xfrm>
            <a:off x="695400" y="1643796"/>
            <a:ext cx="11017224" cy="55716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2</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UART</a:t>
            </a:r>
            <a:r>
              <a:rPr lang="zh-CN" altLang="en-US" sz="2800" dirty="0">
                <a:solidFill>
                  <a:schemeClr val="bg1"/>
                </a:solidFill>
                <a:latin typeface="+mn-lt"/>
                <a:ea typeface="宋体" panose="02010600030101010101" pitchFamily="2" charset="-122"/>
              </a:rPr>
              <a:t>模块接收中断处理程序：</a:t>
            </a:r>
            <a:endParaRPr lang="en-US" altLang="zh-CN" sz="2800" dirty="0">
              <a:solidFill>
                <a:schemeClr val="bg1"/>
              </a:solidFill>
              <a:latin typeface="+mn-lt"/>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95325" y="908685"/>
            <a:ext cx="61207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8" name="圆角矩形 7"/>
          <p:cNvSpPr/>
          <p:nvPr/>
        </p:nvSpPr>
        <p:spPr bwMode="auto">
          <a:xfrm>
            <a:off x="695400" y="2430689"/>
            <a:ext cx="11161240" cy="389424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第一步，</a:t>
            </a:r>
            <a:r>
              <a:rPr lang="en-US" altLang="zh-CN" sz="2800" dirty="0" err="1">
                <a:solidFill>
                  <a:schemeClr val="bg1"/>
                </a:solidFill>
                <a:latin typeface="宋体" panose="02010600030101010101" pitchFamily="2" charset="-122"/>
                <a:ea typeface="宋体" panose="02010600030101010101" pitchFamily="2" charset="-122"/>
              </a:rPr>
              <a:t>UART_User</a:t>
            </a:r>
            <a:r>
              <a:rPr lang="zh-CN" altLang="en-US" sz="2800" dirty="0">
                <a:solidFill>
                  <a:schemeClr val="bg1"/>
                </a:solidFill>
                <a:latin typeface="宋体" panose="02010600030101010101" pitchFamily="2" charset="-122"/>
                <a:ea typeface="宋体" panose="02010600030101010101" pitchFamily="2" charset="-122"/>
              </a:rPr>
              <a:t>串口模块初始化</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在</a:t>
            </a:r>
            <a:r>
              <a:rPr lang="en-US" altLang="zh-CN" sz="2800" dirty="0">
                <a:solidFill>
                  <a:schemeClr val="bg1"/>
                </a:solidFill>
                <a:latin typeface="宋体" panose="02010600030101010101" pitchFamily="2" charset="-122"/>
                <a:ea typeface="宋体" panose="02010600030101010101" pitchFamily="2" charset="-122"/>
              </a:rPr>
              <a:t>07_AppPrg\</a:t>
            </a:r>
            <a:r>
              <a:rPr lang="en-US" altLang="zh-CN" sz="2800" dirty="0" err="1">
                <a:solidFill>
                  <a:schemeClr val="bg1"/>
                </a:solidFill>
                <a:latin typeface="宋体" panose="02010600030101010101" pitchFamily="2" charset="-122"/>
                <a:ea typeface="宋体" panose="02010600030101010101" pitchFamily="2" charset="-122"/>
              </a:rPr>
              <a:t>main.c</a:t>
            </a:r>
            <a:r>
              <a:rPr lang="zh-CN" altLang="en-US" sz="2800" dirty="0">
                <a:solidFill>
                  <a:schemeClr val="bg1"/>
                </a:solidFill>
                <a:latin typeface="宋体" panose="02010600030101010101" pitchFamily="2" charset="-122"/>
                <a:ea typeface="宋体" panose="02010600030101010101" pitchFamily="2" charset="-122"/>
              </a:rPr>
              <a:t>文件中，对</a:t>
            </a:r>
            <a:r>
              <a:rPr lang="en-US" altLang="zh-CN" sz="2800" dirty="0" err="1">
                <a:solidFill>
                  <a:schemeClr val="bg1"/>
                </a:solidFill>
                <a:latin typeface="宋体" panose="02010600030101010101" pitchFamily="2" charset="-122"/>
                <a:ea typeface="宋体" panose="02010600030101010101" pitchFamily="2" charset="-122"/>
              </a:rPr>
              <a:t>UART_User</a:t>
            </a:r>
            <a:r>
              <a:rPr lang="zh-CN" altLang="en-US" sz="2800" dirty="0">
                <a:solidFill>
                  <a:schemeClr val="bg1"/>
                </a:solidFill>
                <a:latin typeface="宋体" panose="02010600030101010101" pitchFamily="2" charset="-122"/>
                <a:ea typeface="宋体" panose="02010600030101010101" pitchFamily="2" charset="-122"/>
              </a:rPr>
              <a:t>串口模块初始化，其中波特率设置为</a:t>
            </a:r>
            <a:r>
              <a:rPr lang="en-US" altLang="zh-CN" sz="2800" dirty="0">
                <a:solidFill>
                  <a:schemeClr val="bg1"/>
                </a:solidFill>
                <a:latin typeface="宋体" panose="02010600030101010101" pitchFamily="2" charset="-122"/>
                <a:ea typeface="宋体" panose="02010600030101010101" pitchFamily="2" charset="-122"/>
              </a:rPr>
              <a:t>115200</a:t>
            </a:r>
            <a:r>
              <a:rPr lang="zh-CN" altLang="en-US" sz="2800" dirty="0">
                <a:solidFill>
                  <a:schemeClr val="bg1"/>
                </a:solidFill>
                <a:latin typeface="宋体" panose="02010600030101010101" pitchFamily="2" charset="-122"/>
                <a:ea typeface="宋体" panose="02010600030101010101" pitchFamily="2" charset="-122"/>
              </a:rPr>
              <a:t>，在“用户外设模块初始化”处增加下列语句：</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err="1">
                <a:solidFill>
                  <a:srgbClr val="FFFF00"/>
                </a:solidFill>
                <a:latin typeface="宋体" panose="02010600030101010101" pitchFamily="2" charset="-122"/>
                <a:ea typeface="宋体" panose="02010600030101010101" pitchFamily="2" charset="-122"/>
              </a:rPr>
              <a:t>uart_init</a:t>
            </a:r>
            <a:r>
              <a:rPr lang="en-US" altLang="zh-CN" sz="2800" dirty="0">
                <a:solidFill>
                  <a:srgbClr val="FFFF00"/>
                </a:solidFill>
                <a:latin typeface="宋体" panose="02010600030101010101" pitchFamily="2" charset="-122"/>
                <a:ea typeface="宋体" panose="02010600030101010101" pitchFamily="2" charset="-122"/>
              </a:rPr>
              <a:t>(</a:t>
            </a:r>
            <a:r>
              <a:rPr lang="en-US" altLang="zh-CN" sz="2800" dirty="0" err="1">
                <a:solidFill>
                  <a:srgbClr val="FFFF00"/>
                </a:solidFill>
                <a:latin typeface="宋体" panose="02010600030101010101" pitchFamily="2" charset="-122"/>
                <a:ea typeface="宋体" panose="02010600030101010101" pitchFamily="2" charset="-122"/>
              </a:rPr>
              <a:t>UART_User</a:t>
            </a:r>
            <a:r>
              <a:rPr lang="en-US" altLang="zh-CN" sz="2800" dirty="0">
                <a:solidFill>
                  <a:srgbClr val="FFFF00"/>
                </a:solidFill>
                <a:latin typeface="宋体" panose="02010600030101010101" pitchFamily="2" charset="-122"/>
                <a:ea typeface="宋体" panose="02010600030101010101" pitchFamily="2" charset="-122"/>
              </a:rPr>
              <a:t>, 115200);</a:t>
            </a:r>
            <a:endParaRPr lang="en-US" altLang="zh-CN" sz="2800" dirty="0">
              <a:solidFill>
                <a:srgbClr val="FFFF00"/>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第二步，使能串口模块中断</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在“使能模块中断”处增加下列语句：</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err="1">
                <a:solidFill>
                  <a:srgbClr val="FFFF00"/>
                </a:solidFill>
                <a:latin typeface="宋体" panose="02010600030101010101" pitchFamily="2" charset="-122"/>
                <a:ea typeface="宋体" panose="02010600030101010101" pitchFamily="2" charset="-122"/>
              </a:rPr>
              <a:t>uart_enable_re_int</a:t>
            </a:r>
            <a:r>
              <a:rPr lang="en-US" altLang="zh-CN" sz="2800" dirty="0">
                <a:solidFill>
                  <a:srgbClr val="FFFF00"/>
                </a:solidFill>
                <a:latin typeface="宋体" panose="02010600030101010101" pitchFamily="2" charset="-122"/>
                <a:ea typeface="宋体" panose="02010600030101010101" pitchFamily="2" charset="-122"/>
              </a:rPr>
              <a:t>(</a:t>
            </a:r>
            <a:r>
              <a:rPr lang="en-US" altLang="zh-CN" sz="2800" dirty="0" err="1">
                <a:solidFill>
                  <a:srgbClr val="FFFF00"/>
                </a:solidFill>
                <a:latin typeface="宋体" panose="02010600030101010101" pitchFamily="2" charset="-122"/>
                <a:ea typeface="宋体" panose="02010600030101010101" pitchFamily="2" charset="-122"/>
              </a:rPr>
              <a:t>UART_User</a:t>
            </a:r>
            <a:r>
              <a:rPr lang="en-US" altLang="zh-CN" sz="2800" dirty="0">
                <a:solidFill>
                  <a:srgbClr val="FFFF00"/>
                </a:solidFill>
                <a:latin typeface="宋体" panose="02010600030101010101" pitchFamily="2" charset="-122"/>
                <a:ea typeface="宋体" panose="02010600030101010101" pitchFamily="2" charset="-122"/>
              </a:rPr>
              <a:t>);</a:t>
            </a:r>
            <a:endParaRPr lang="en-US" altLang="zh-CN" sz="2800" dirty="0">
              <a:solidFill>
                <a:srgbClr val="FFFF00"/>
              </a:solidFill>
              <a:latin typeface="宋体" panose="02010600030101010101" pitchFamily="2" charset="-122"/>
              <a:ea typeface="宋体" panose="02010600030101010101" pitchFamily="2" charset="-122"/>
            </a:endParaRPr>
          </a:p>
        </p:txBody>
      </p:sp>
      <p:sp>
        <p:nvSpPr>
          <p:cNvPr id="11" name="圆角矩形 10"/>
          <p:cNvSpPr/>
          <p:nvPr/>
        </p:nvSpPr>
        <p:spPr bwMode="auto">
          <a:xfrm>
            <a:off x="695400" y="1643796"/>
            <a:ext cx="11017224" cy="55716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3</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main</a:t>
            </a:r>
            <a:r>
              <a:rPr lang="zh-CN" altLang="en-US" sz="2800" dirty="0">
                <a:solidFill>
                  <a:schemeClr val="bg1"/>
                </a:solidFill>
                <a:latin typeface="+mn-lt"/>
                <a:ea typeface="宋体" panose="02010600030101010101" pitchFamily="2" charset="-122"/>
              </a:rPr>
              <a:t>函数的线程</a:t>
            </a:r>
            <a:endParaRPr lang="en-US" altLang="zh-CN" sz="2800" dirty="0">
              <a:solidFill>
                <a:schemeClr val="bg1"/>
              </a:solidFill>
              <a:latin typeface="+mn-lt"/>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39750" y="1917065"/>
            <a:ext cx="509778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5.1.1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制作构件的必要性</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（了解）</a:t>
            </a:r>
            <a:endPar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539750" y="2568575"/>
            <a:ext cx="11089005" cy="33391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rPr>
              <a:t>机械</a:t>
            </a:r>
            <a:r>
              <a:rPr lang="zh-CN" altLang="en-US" dirty="0">
                <a:solidFill>
                  <a:schemeClr val="bg1"/>
                </a:solidFill>
                <a:latin typeface="宋体" panose="02010600030101010101" pitchFamily="2" charset="-122"/>
                <a:ea typeface="宋体" panose="02010600030101010101" pitchFamily="2" charset="-122"/>
              </a:rPr>
              <a:t>、建筑等传统产业的运作模式是先生产符合标准的构件（零部件），然后将标准构件按照规则组装成实际产品。其中，构件是核心和基础，复用是必需的手段。传统产业的成功充分证明了这种模式的可行性和正确性。软件产业的发展借鉴了这种模式，为标准软件构件的生产和复用确立了举足轻重的地位。</a:t>
            </a:r>
            <a:endParaRPr lang="en-US" altLang="zh-CN"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zh-CN" altLang="zh-CN" dirty="0">
                <a:solidFill>
                  <a:schemeClr val="bg1"/>
                </a:solidFill>
                <a:latin typeface="宋体" panose="02010600030101010101" pitchFamily="2" charset="-122"/>
                <a:ea typeface="宋体" panose="02010600030101010101" pitchFamily="2" charset="-122"/>
              </a:rPr>
              <a:t>随着时间的推移，硬件设计变得越来越复杂，软件的分量也急剧增大，嵌入式开发人员也由一人发展为由若干人组成的开发团队。为此，希望提高软硬件设计可重用性与可移植性，构件的设计与应用是重用与移植的基础与保障</a:t>
            </a:r>
            <a:r>
              <a:rPr lang="zh-CN" altLang="zh-CN" dirty="0" smtClean="0">
                <a:solidFill>
                  <a:schemeClr val="bg1"/>
                </a:solidFill>
                <a:latin typeface="宋体" panose="02010600030101010101" pitchFamily="2" charset="-122"/>
                <a:ea typeface="宋体" panose="02010600030101010101" pitchFamily="2" charset="-122"/>
              </a:rPr>
              <a:t>。</a:t>
            </a:r>
            <a:endParaRPr lang="zh-CN" altLang="en-US" sz="2800" dirty="0">
              <a:solidFill>
                <a:schemeClr val="bg1"/>
              </a:solidFill>
              <a:latin typeface="+mn-ea"/>
              <a:ea typeface="+mn-ea"/>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8" name="圆角矩形 7"/>
          <p:cNvSpPr/>
          <p:nvPr/>
        </p:nvSpPr>
        <p:spPr bwMode="auto">
          <a:xfrm>
            <a:off x="540385" y="1052830"/>
            <a:ext cx="11088370"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5.1 </a:t>
            </a:r>
            <a:r>
              <a:rPr lang="zh-CN" altLang="en-US" sz="3600" b="0" dirty="0">
                <a:solidFill>
                  <a:schemeClr val="accent6"/>
                </a:solidFill>
                <a:latin typeface="+mn-lt"/>
                <a:ea typeface="黑体" panose="02010609060101010101" pitchFamily="49" charset="-122"/>
              </a:rPr>
              <a:t>嵌入式构件概述</a:t>
            </a:r>
            <a:endParaRPr lang="zh-CN" altLang="en-US" sz="3600" b="0" dirty="0">
              <a:solidFill>
                <a:schemeClr val="accent6"/>
              </a:solidFill>
              <a:latin typeface="+mn-lt"/>
              <a:ea typeface="黑体" panose="02010609060101010101" pitchFamily="49"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02615" y="908685"/>
            <a:ext cx="621347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8" name="圆角矩形 7"/>
          <p:cNvSpPr/>
          <p:nvPr/>
        </p:nvSpPr>
        <p:spPr bwMode="auto">
          <a:xfrm>
            <a:off x="623392" y="2953825"/>
            <a:ext cx="11161240" cy="19873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在</a:t>
            </a:r>
            <a:r>
              <a:rPr lang="en-US" altLang="zh-CN" sz="2800" dirty="0">
                <a:solidFill>
                  <a:schemeClr val="bg1"/>
                </a:solidFill>
                <a:latin typeface="宋体" panose="02010600030101010101" pitchFamily="2" charset="-122"/>
                <a:ea typeface="宋体" panose="02010600030101010101" pitchFamily="2" charset="-122"/>
              </a:rPr>
              <a:t>AHL-GEC-IDE</a:t>
            </a:r>
            <a:r>
              <a:rPr lang="zh-CN" altLang="en-US" sz="2800" dirty="0">
                <a:solidFill>
                  <a:schemeClr val="bg1"/>
                </a:solidFill>
                <a:latin typeface="宋体" panose="02010600030101010101" pitchFamily="2" charset="-122"/>
                <a:ea typeface="宋体" panose="02010600030101010101" pitchFamily="2" charset="-122"/>
              </a:rPr>
              <a:t>的串口调试工具中选择好串口，设置好波特率为</a:t>
            </a:r>
            <a:r>
              <a:rPr lang="en-US" altLang="zh-CN" sz="2800" dirty="0">
                <a:solidFill>
                  <a:schemeClr val="bg1"/>
                </a:solidFill>
                <a:latin typeface="宋体" panose="02010600030101010101" pitchFamily="2" charset="-122"/>
                <a:ea typeface="宋体" panose="02010600030101010101" pitchFamily="2" charset="-122"/>
              </a:rPr>
              <a:t>115200</a:t>
            </a:r>
            <a:r>
              <a:rPr lang="zh-CN" altLang="en-US" sz="2800" dirty="0">
                <a:solidFill>
                  <a:schemeClr val="bg1"/>
                </a:solidFill>
                <a:latin typeface="宋体" panose="02010600030101010101" pitchFamily="2" charset="-122"/>
                <a:ea typeface="宋体" panose="02010600030101010101" pitchFamily="2" charset="-122"/>
              </a:rPr>
              <a:t>，点击“打开串口”，选择发送方式为“字符串方式（</a:t>
            </a:r>
            <a:r>
              <a:rPr lang="en-US" altLang="zh-CN" sz="2800" dirty="0">
                <a:solidFill>
                  <a:schemeClr val="bg1"/>
                </a:solidFill>
                <a:latin typeface="宋体" panose="02010600030101010101" pitchFamily="2" charset="-122"/>
                <a:ea typeface="宋体" panose="02010600030101010101" pitchFamily="2" charset="-122"/>
              </a:rPr>
              <a:t>String</a:t>
            </a:r>
            <a:r>
              <a:rPr lang="zh-CN" altLang="en-US" sz="2800" dirty="0">
                <a:solidFill>
                  <a:schemeClr val="bg1"/>
                </a:solidFill>
                <a:latin typeface="宋体" panose="02010600030101010101" pitchFamily="2" charset="-122"/>
                <a:ea typeface="宋体" panose="02010600030101010101" pitchFamily="2" charset="-122"/>
              </a:rPr>
              <a:t>）”，在文本框内输入字符串内容“</a:t>
            </a:r>
            <a:r>
              <a:rPr lang="en-US" altLang="zh-CN" sz="2800" dirty="0" err="1">
                <a:solidFill>
                  <a:schemeClr val="bg1"/>
                </a:solidFill>
                <a:latin typeface="宋体" panose="02010600030101010101" pitchFamily="2" charset="-122"/>
                <a:ea typeface="宋体" panose="02010600030101010101" pitchFamily="2" charset="-122"/>
              </a:rPr>
              <a:t>Sumcu</a:t>
            </a:r>
            <a:r>
              <a:rPr lang="en-US" altLang="zh-CN" sz="2800" dirty="0">
                <a:solidFill>
                  <a:schemeClr val="bg1"/>
                </a:solidFill>
                <a:latin typeface="宋体" panose="02010600030101010101" pitchFamily="2" charset="-122"/>
                <a:ea typeface="宋体" panose="02010600030101010101" pitchFamily="2" charset="-122"/>
              </a:rPr>
              <a:t> </a:t>
            </a:r>
            <a:r>
              <a:rPr lang="en-US" altLang="zh-CN" sz="2800" dirty="0" err="1">
                <a:solidFill>
                  <a:schemeClr val="bg1"/>
                </a:solidFill>
                <a:latin typeface="宋体" panose="02010600030101010101" pitchFamily="2" charset="-122"/>
                <a:ea typeface="宋体" panose="02010600030101010101" pitchFamily="2" charset="-122"/>
              </a:rPr>
              <a:t>Uart</a:t>
            </a:r>
            <a:r>
              <a:rPr lang="en-US" altLang="zh-CN" sz="2800" dirty="0">
                <a:solidFill>
                  <a:schemeClr val="bg1"/>
                </a:solidFill>
                <a:latin typeface="宋体" panose="02010600030101010101" pitchFamily="2" charset="-122"/>
                <a:ea typeface="宋体" panose="02010600030101010101" pitchFamily="2" charset="-122"/>
              </a:rPr>
              <a:t> Component Test Case.”</a:t>
            </a:r>
            <a:r>
              <a:rPr lang="zh-CN" altLang="en-US" sz="2800" dirty="0">
                <a:solidFill>
                  <a:schemeClr val="bg1"/>
                </a:solidFill>
                <a:latin typeface="宋体" panose="02010600030101010101" pitchFamily="2" charset="-122"/>
                <a:ea typeface="宋体" panose="02010600030101010101" pitchFamily="2" charset="-122"/>
              </a:rPr>
              <a:t>，点击“发送数据按钮”。</a:t>
            </a: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11" name="圆角矩形 10"/>
          <p:cNvSpPr/>
          <p:nvPr/>
        </p:nvSpPr>
        <p:spPr bwMode="auto">
          <a:xfrm>
            <a:off x="624205" y="1863725"/>
            <a:ext cx="11088370" cy="55593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4</a:t>
            </a:r>
            <a:r>
              <a:rPr lang="zh-CN" altLang="en-US" sz="2800" dirty="0">
                <a:solidFill>
                  <a:schemeClr val="bg1"/>
                </a:solidFill>
                <a:latin typeface="+mn-lt"/>
                <a:ea typeface="宋体" panose="02010600030101010101" pitchFamily="2" charset="-122"/>
              </a:rPr>
              <a:t>）下载机器码并观察运行情况</a:t>
            </a:r>
            <a:endParaRPr lang="en-US" altLang="zh-CN" sz="2800" dirty="0">
              <a:solidFill>
                <a:schemeClr val="bg1"/>
              </a:solidFill>
              <a:latin typeface="+mn-lt"/>
              <a:ea typeface="宋体" panose="02010600030101010101" pitchFamily="2" charset="-122"/>
            </a:endParaRPr>
          </a:p>
        </p:txBody>
      </p:sp>
      <p:sp>
        <p:nvSpPr>
          <p:cNvPr id="2" name="横卷形 1"/>
          <p:cNvSpPr/>
          <p:nvPr/>
        </p:nvSpPr>
        <p:spPr bwMode="auto">
          <a:xfrm>
            <a:off x="695325" y="5661660"/>
            <a:ext cx="11017885" cy="43854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CH6.3.2-UART</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灯片编号占位符 2"/>
          <p:cNvSpPr>
            <a:spLocks noGrp="1"/>
          </p:cNvSpPr>
          <p:nvPr/>
        </p:nvSpPr>
        <p:spPr>
          <a:xfrm>
            <a:off x="9448800" y="649287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b="1" kern="1200">
                <a:solidFill>
                  <a:schemeClr val="bg1"/>
                </a:solidFill>
                <a:latin typeface="+mn-lt"/>
                <a:ea typeface="+mn-ea"/>
                <a:cs typeface="+mn-l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en-US" altLang="zh-CN" sz="1600" b="1" i="0" u="none" strike="noStrike" kern="1200" cap="none" spc="0" normalizeH="0" baseline="0" noProof="0" dirty="0">
              <a:ln>
                <a:noFill/>
              </a:ln>
              <a:solidFill>
                <a:srgbClr val="FFFFFF"/>
              </a:solidFill>
              <a:effectLst/>
              <a:uLnTx/>
              <a:uFillTx/>
              <a:latin typeface="宋体" panose="02010600030101010101" pitchFamily="2" charset="-122"/>
              <a:ea typeface="宋体" panose="02010600030101010101" pitchFamily="2" charset="-122"/>
              <a:cs typeface="Times New Roman" panose="02020603050405020304"/>
            </a:endParaRPr>
          </a:p>
        </p:txBody>
      </p:sp>
      <p:sp>
        <p:nvSpPr>
          <p:cNvPr id="4" name="灯片编号占位符 3"/>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79425" y="908685"/>
            <a:ext cx="63366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5.3.2 </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11" name="圆角矩形 10"/>
          <p:cNvSpPr/>
          <p:nvPr/>
        </p:nvSpPr>
        <p:spPr bwMode="auto">
          <a:xfrm>
            <a:off x="479376" y="1673495"/>
            <a:ext cx="2802628" cy="46358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mn-lt"/>
                <a:ea typeface="宋体" panose="02010600030101010101" pitchFamily="2" charset="-122"/>
              </a:rPr>
              <a:t>同时，在接收数据窗口中会显示该字符串，这是由于开发套件的串口模块接收到字符串的同时也回发给上位机该字符串，如图所示。</a:t>
            </a:r>
            <a:endParaRPr lang="en-US" altLang="zh-CN" sz="2800" dirty="0">
              <a:solidFill>
                <a:schemeClr val="bg1"/>
              </a:solidFill>
              <a:latin typeface="+mn-lt"/>
              <a:ea typeface="宋体" panose="02010600030101010101" pitchFamily="2" charset="-122"/>
            </a:endParaRPr>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3939540" y="1833245"/>
            <a:ext cx="6579235" cy="4625975"/>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911225" y="2061210"/>
            <a:ext cx="576072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5.4.1 </a:t>
            </a:r>
            <a:r>
              <a:rPr lang="en-US" altLang="zh-CN" sz="2800" b="0" kern="100" dirty="0" err="1" smtClean="0">
                <a:latin typeface="Times New Roman" panose="02020603050405020304" pitchFamily="18" charset="0"/>
                <a:ea typeface="黑体" panose="02010609060101010101" pitchFamily="49" charset="-122"/>
                <a:cs typeface="Times New Roman" panose="02020603050405020304" pitchFamily="18" charset="0"/>
              </a:rPr>
              <a:t>printf</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构件使用格式</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911425" y="2780928"/>
            <a:ext cx="10513167" cy="294356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printf</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构件使用格式</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en-US" altLang="zh-CN" sz="2800" dirty="0" err="1">
                <a:solidFill>
                  <a:schemeClr val="bg1"/>
                </a:solidFill>
                <a:latin typeface="宋体" panose="02010600030101010101" pitchFamily="2" charset="-122"/>
                <a:ea typeface="宋体" panose="02010600030101010101" pitchFamily="2" charset="-122"/>
              </a:rPr>
              <a:t>printf</a:t>
            </a:r>
            <a:r>
              <a:rPr lang="zh-CN" altLang="en-US" sz="2800" dirty="0">
                <a:solidFill>
                  <a:schemeClr val="bg1"/>
                </a:solidFill>
                <a:latin typeface="宋体" panose="02010600030101010101" pitchFamily="2" charset="-122"/>
                <a:ea typeface="宋体" panose="02010600030101010101" pitchFamily="2" charset="-122"/>
              </a:rPr>
              <a:t>函数调用的一般形式为：</a:t>
            </a:r>
            <a:r>
              <a:rPr lang="en-US" altLang="zh-CN" sz="2800" dirty="0" err="1">
                <a:solidFill>
                  <a:schemeClr val="bg1"/>
                </a:solidFill>
                <a:latin typeface="宋体" panose="02010600030101010101" pitchFamily="2" charset="-122"/>
                <a:ea typeface="宋体" panose="02010600030101010101" pitchFamily="2" charset="-122"/>
              </a:rPr>
              <a:t>printf</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格式控制字符串”</a:t>
            </a: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输出表列</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。其中格式控制字符串用于指定输出格式。格式控制串可由格式字符串和非格式字符串两种组成。格式字符串是以</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开头的字符串，在</a:t>
            </a:r>
            <a:r>
              <a:rPr lang="en-US" altLang="zh-CN" sz="2800" dirty="0">
                <a:solidFill>
                  <a:schemeClr val="bg1"/>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后面跟有各种格式字符，以说明输出数据的类型、形式、长度、小数位数等。</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zh-CN" altLang="en-US" sz="2800" dirty="0">
                <a:solidFill>
                  <a:schemeClr val="bg1"/>
                </a:solidFill>
                <a:latin typeface="宋体" panose="02010600030101010101" pitchFamily="2" charset="-122"/>
                <a:ea typeface="宋体" panose="02010600030101010101" pitchFamily="2" charset="-122"/>
              </a:rPr>
              <a:t>如：</a:t>
            </a:r>
            <a:r>
              <a:rPr lang="en-US" altLang="zh-CN" sz="2800" dirty="0">
                <a:solidFill>
                  <a:schemeClr val="bg1"/>
                </a:solidFill>
                <a:latin typeface="宋体" panose="02010600030101010101" pitchFamily="2" charset="-122"/>
                <a:ea typeface="宋体" panose="02010600030101010101" pitchFamily="2" charset="-122"/>
              </a:rPr>
              <a:t>”%d”</a:t>
            </a:r>
            <a:r>
              <a:rPr lang="zh-CN" altLang="en-US" sz="2800" dirty="0">
                <a:solidFill>
                  <a:schemeClr val="bg1"/>
                </a:solidFill>
                <a:latin typeface="宋体" panose="02010600030101010101" pitchFamily="2" charset="-122"/>
                <a:ea typeface="宋体" panose="02010600030101010101" pitchFamily="2" charset="-122"/>
              </a:rPr>
              <a:t>表示按十进制整型输出。</a:t>
            </a: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8" name="圆角矩形 7"/>
          <p:cNvSpPr/>
          <p:nvPr/>
        </p:nvSpPr>
        <p:spPr bwMode="auto">
          <a:xfrm>
            <a:off x="911225" y="1052830"/>
            <a:ext cx="10512425"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5.4 </a:t>
            </a:r>
            <a:r>
              <a:rPr lang="zh-CN" altLang="en-US" sz="3600" b="0" dirty="0">
                <a:solidFill>
                  <a:schemeClr val="accent6"/>
                </a:solidFill>
                <a:latin typeface="+mn-lt"/>
                <a:ea typeface="黑体" panose="02010609060101010101" pitchFamily="49" charset="-122"/>
              </a:rPr>
              <a:t>应用</a:t>
            </a:r>
            <a:r>
              <a:rPr lang="zh-CN" altLang="en-US" sz="3600" b="0" dirty="0" smtClean="0">
                <a:solidFill>
                  <a:schemeClr val="accent6"/>
                </a:solidFill>
                <a:latin typeface="+mn-lt"/>
                <a:ea typeface="黑体" panose="02010609060101010101" pitchFamily="49" charset="-122"/>
              </a:rPr>
              <a:t>构件设计</a:t>
            </a:r>
            <a:r>
              <a:rPr lang="zh-CN" altLang="en-US" sz="3600" b="0" dirty="0">
                <a:solidFill>
                  <a:schemeClr val="accent6"/>
                </a:solidFill>
                <a:latin typeface="+mn-lt"/>
                <a:ea typeface="黑体" panose="02010609060101010101" pitchFamily="49" charset="-122"/>
              </a:rPr>
              <a:t>实例</a:t>
            </a:r>
            <a:endParaRPr lang="zh-CN" altLang="en-US" sz="3600" b="0" dirty="0">
              <a:solidFill>
                <a:schemeClr val="accent6"/>
              </a:solidFill>
              <a:latin typeface="+mn-lt"/>
              <a:ea typeface="黑体" panose="02010609060101010101" pitchFamily="49"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22935" y="981075"/>
            <a:ext cx="619315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5.4.2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嵌入式</a:t>
            </a:r>
            <a:r>
              <a:rPr lang="en-US" altLang="zh-CN" sz="2800" b="0" kern="100" dirty="0" err="1" smtClean="0">
                <a:latin typeface="Times New Roman" panose="02020603050405020304" pitchFamily="18" charset="0"/>
                <a:ea typeface="黑体" panose="02010609060101010101" pitchFamily="49" charset="-122"/>
                <a:cs typeface="Times New Roman" panose="02020603050405020304" pitchFamily="18" charset="0"/>
              </a:rPr>
              <a:t>printf</a:t>
            </a:r>
            <a:r>
              <a:rPr lang="zh-CN" altLang="en-US" sz="2800" b="0" kern="100" smtClean="0">
                <a:latin typeface="Times New Roman" panose="02020603050405020304" pitchFamily="18" charset="0"/>
                <a:ea typeface="黑体" panose="02010609060101010101" pitchFamily="49" charset="-122"/>
                <a:cs typeface="Times New Roman" panose="02020603050405020304" pitchFamily="18" charset="0"/>
              </a:rPr>
              <a:t>构件说明</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623570" y="2000250"/>
            <a:ext cx="11017250" cy="367665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err="1">
                <a:solidFill>
                  <a:srgbClr val="FFFF00"/>
                </a:solidFill>
                <a:latin typeface="黑体" panose="02010609060101010101" pitchFamily="49" charset="-122"/>
                <a:ea typeface="黑体" panose="02010609060101010101" pitchFamily="49" charset="-122"/>
                <a:cs typeface="黑体" panose="02010609060101010101" pitchFamily="49" charset="-122"/>
              </a:rPr>
              <a:t>printf</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构件说明</a:t>
            </a:r>
            <a:endPar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en-US" altLang="zh-CN" sz="2800" dirty="0" err="1">
                <a:solidFill>
                  <a:schemeClr val="bg1"/>
                </a:solidFill>
                <a:latin typeface="宋体" panose="02010600030101010101" pitchFamily="2" charset="-122"/>
                <a:ea typeface="宋体" panose="02010600030101010101" pitchFamily="2" charset="-122"/>
              </a:rPr>
              <a:t>  在printf构件头文件printf.h中，给出了对外接口函数API的使用声明。特别注意的是要根据实际使用的串口修改其中的宏定义（见下述代码中的黑体字），仅更改该构件头文件这一处，其他不必更改。</a:t>
            </a:r>
            <a:endParaRPr lang="en-US" altLang="zh-CN" sz="2800" dirty="0" err="1">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err="1">
                <a:solidFill>
                  <a:schemeClr val="bg1"/>
                </a:solidFill>
                <a:latin typeface="宋体" panose="02010600030101010101" pitchFamily="2" charset="-122"/>
                <a:ea typeface="宋体" panose="02010600030101010101" pitchFamily="2" charset="-122"/>
              </a:rPr>
              <a:t>   printf构件的实现是一个比较复杂的过程，希望深入了解的读者，可以阅读分析</a:t>
            </a:r>
            <a:r>
              <a:rPr lang="zh-CN" altLang="en-US" sz="2800" dirty="0" err="1">
                <a:solidFill>
                  <a:schemeClr val="bg1"/>
                </a:solidFill>
                <a:latin typeface="宋体" panose="02010600030101010101" pitchFamily="2" charset="-122"/>
                <a:ea typeface="宋体" panose="02010600030101010101" pitchFamily="2" charset="-122"/>
              </a:rPr>
              <a:t>源代码</a:t>
            </a:r>
            <a:r>
              <a:rPr lang="en-US" altLang="zh-CN" sz="2800" dirty="0" err="1">
                <a:solidFill>
                  <a:schemeClr val="bg1"/>
                </a:solidFill>
                <a:latin typeface="宋体" panose="02010600030101010101" pitchFamily="2" charset="-122"/>
                <a:ea typeface="宋体" panose="02010600030101010101" pitchFamily="2" charset="-122"/>
              </a:rPr>
              <a:t>，一般情况下，使用即可。</a:t>
            </a:r>
            <a:endParaRPr lang="en-US" altLang="zh-CN" sz="2800" dirty="0" err="1">
              <a:solidFill>
                <a:schemeClr val="bg1"/>
              </a:solidFill>
              <a:latin typeface="宋体" panose="02010600030101010101" pitchFamily="2" charset="-122"/>
              <a:ea typeface="宋体" panose="02010600030101010101" pitchFamily="2" charset="-122"/>
            </a:endParaRPr>
          </a:p>
        </p:txBody>
      </p:sp>
      <p:sp>
        <p:nvSpPr>
          <p:cNvPr id="10" name="横卷形 9"/>
          <p:cNvSpPr/>
          <p:nvPr/>
        </p:nvSpPr>
        <p:spPr bwMode="auto">
          <a:xfrm>
            <a:off x="623570" y="5949315"/>
            <a:ext cx="11016615"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CH6.5.1-printf</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22935" y="981075"/>
            <a:ext cx="619315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5.4.3 </a:t>
            </a:r>
            <a:r>
              <a:rPr lang="en-US" altLang="zh-CN" sz="2800" b="0" kern="100" dirty="0" err="1" smtClean="0">
                <a:latin typeface="Times New Roman" panose="02020603050405020304" pitchFamily="18" charset="0"/>
                <a:ea typeface="黑体" panose="02010609060101010101" pitchFamily="49" charset="-122"/>
                <a:cs typeface="Times New Roman" panose="02020603050405020304" pitchFamily="18" charset="0"/>
              </a:rPr>
              <a:t>printf</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构件编程实例</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623392" y="2000373"/>
            <a:ext cx="11017224"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使用</a:t>
            </a:r>
            <a:r>
              <a:rPr lang="en-US" altLang="zh-CN" sz="2800" dirty="0" err="1">
                <a:solidFill>
                  <a:schemeClr val="bg1"/>
                </a:solidFill>
                <a:latin typeface="宋体" panose="02010600030101010101" pitchFamily="2" charset="-122"/>
                <a:ea typeface="宋体" panose="02010600030101010101" pitchFamily="2" charset="-122"/>
              </a:rPr>
              <a:t>printf</a:t>
            </a:r>
            <a:r>
              <a:rPr lang="zh-CN" altLang="en-US" sz="2800" dirty="0">
                <a:solidFill>
                  <a:schemeClr val="bg1"/>
                </a:solidFill>
                <a:latin typeface="宋体" panose="02010600030101010101" pitchFamily="2" charset="-122"/>
                <a:ea typeface="宋体" panose="02010600030101010101" pitchFamily="2" charset="-122"/>
              </a:rPr>
              <a:t>函数，在串口工具中打印出测试函数所打印的字符串。具体实现过程如下：</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1</a:t>
            </a:r>
            <a:r>
              <a:rPr lang="zh-CN" altLang="en-US" sz="2800" dirty="0">
                <a:solidFill>
                  <a:schemeClr val="bg1"/>
                </a:solidFill>
                <a:latin typeface="宋体" panose="02010600030101010101" pitchFamily="2" charset="-122"/>
                <a:ea typeface="宋体" panose="02010600030101010101" pitchFamily="2" charset="-122"/>
              </a:rPr>
              <a:t>．包含文件：在</a:t>
            </a:r>
            <a:r>
              <a:rPr lang="en-US" altLang="zh-CN" sz="2800" dirty="0">
                <a:solidFill>
                  <a:schemeClr val="bg1"/>
                </a:solidFill>
                <a:latin typeface="宋体" panose="02010600030101010101" pitchFamily="2" charset="-122"/>
                <a:ea typeface="宋体" panose="02010600030101010101" pitchFamily="2" charset="-122"/>
              </a:rPr>
              <a:t>05_UserBoard\</a:t>
            </a:r>
            <a:r>
              <a:rPr lang="en-US" altLang="zh-CN" sz="2800" dirty="0" err="1">
                <a:solidFill>
                  <a:schemeClr val="bg1"/>
                </a:solidFill>
                <a:latin typeface="宋体" panose="02010600030101010101" pitchFamily="2" charset="-122"/>
                <a:ea typeface="宋体" panose="02010600030101010101" pitchFamily="2" charset="-122"/>
              </a:rPr>
              <a:t>user.h</a:t>
            </a:r>
            <a:r>
              <a:rPr lang="zh-CN" altLang="en-US" sz="2800" dirty="0">
                <a:solidFill>
                  <a:schemeClr val="bg1"/>
                </a:solidFill>
                <a:latin typeface="宋体" panose="02010600030101010101" pitchFamily="2" charset="-122"/>
                <a:ea typeface="宋体" panose="02010600030101010101" pitchFamily="2" charset="-122"/>
              </a:rPr>
              <a:t>文件中添加对</a:t>
            </a:r>
            <a:r>
              <a:rPr lang="en-US" altLang="zh-CN" sz="2800" dirty="0" err="1">
                <a:solidFill>
                  <a:schemeClr val="bg1"/>
                </a:solidFill>
                <a:latin typeface="宋体" panose="02010600030101010101" pitchFamily="2" charset="-122"/>
                <a:ea typeface="宋体" panose="02010600030101010101" pitchFamily="2" charset="-122"/>
              </a:rPr>
              <a:t>printf.h</a:t>
            </a:r>
            <a:r>
              <a:rPr lang="zh-CN" altLang="en-US" sz="2800" dirty="0">
                <a:solidFill>
                  <a:schemeClr val="bg1"/>
                </a:solidFill>
                <a:latin typeface="宋体" panose="02010600030101010101" pitchFamily="2" charset="-122"/>
                <a:ea typeface="宋体" panose="02010600030101010101" pitchFamily="2" charset="-122"/>
              </a:rPr>
              <a:t>的包含</a:t>
            </a:r>
            <a:r>
              <a:rPr lang="en-US" altLang="zh-CN" sz="2800" dirty="0">
                <a:solidFill>
                  <a:srgbClr val="FFFF00"/>
                </a:solidFill>
                <a:latin typeface="宋体" panose="02010600030101010101" pitchFamily="2" charset="-122"/>
                <a:ea typeface="宋体" panose="02010600030101010101" pitchFamily="2" charset="-122"/>
              </a:rPr>
              <a:t>#include “</a:t>
            </a:r>
            <a:r>
              <a:rPr lang="en-US" altLang="zh-CN" sz="2800" dirty="0" err="1">
                <a:solidFill>
                  <a:srgbClr val="FFFF00"/>
                </a:solidFill>
                <a:latin typeface="宋体" panose="02010600030101010101" pitchFamily="2" charset="-122"/>
                <a:ea typeface="宋体" panose="02010600030101010101" pitchFamily="2" charset="-122"/>
              </a:rPr>
              <a:t>printf.h</a:t>
            </a:r>
            <a:r>
              <a:rPr lang="en-US" altLang="zh-CN" sz="2800" dirty="0">
                <a:solidFill>
                  <a:srgbClr val="FFFF00"/>
                </a:solidFill>
                <a:latin typeface="宋体" panose="02010600030101010101" pitchFamily="2" charset="-122"/>
                <a:ea typeface="宋体" panose="02010600030101010101" pitchFamily="2" charset="-122"/>
              </a:rPr>
              <a:t>”</a:t>
            </a:r>
            <a:r>
              <a:rPr lang="zh-CN" altLang="en-US" sz="2800" dirty="0">
                <a:solidFill>
                  <a:schemeClr val="bg1"/>
                </a:solidFill>
                <a:latin typeface="宋体" panose="02010600030101010101" pitchFamily="2" charset="-122"/>
                <a:ea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2</a:t>
            </a:r>
            <a:r>
              <a:rPr lang="zh-CN" altLang="en-US" sz="2800" dirty="0">
                <a:solidFill>
                  <a:schemeClr val="bg1"/>
                </a:solidFill>
                <a:latin typeface="宋体" panose="02010600030101010101" pitchFamily="2" charset="-122"/>
                <a:ea typeface="宋体" panose="02010600030101010101" pitchFamily="2" charset="-122"/>
              </a:rPr>
              <a:t>．在</a:t>
            </a:r>
            <a:r>
              <a:rPr lang="en-US" altLang="zh-CN" sz="2800" dirty="0" err="1">
                <a:solidFill>
                  <a:schemeClr val="bg1"/>
                </a:solidFill>
                <a:latin typeface="宋体" panose="02010600030101010101" pitchFamily="2" charset="-122"/>
                <a:ea typeface="宋体" panose="02010600030101010101" pitchFamily="2" charset="-122"/>
              </a:rPr>
              <a:t>main.c</a:t>
            </a:r>
            <a:r>
              <a:rPr lang="zh-CN" altLang="en-US" sz="2800" dirty="0">
                <a:solidFill>
                  <a:schemeClr val="bg1"/>
                </a:solidFill>
                <a:latin typeface="宋体" panose="02010600030101010101" pitchFamily="2" charset="-122"/>
                <a:ea typeface="宋体" panose="02010600030101010101" pitchFamily="2" charset="-122"/>
              </a:rPr>
              <a:t>文件中添加</a:t>
            </a:r>
            <a:r>
              <a:rPr lang="en-US" altLang="zh-CN" sz="2800" dirty="0" err="1">
                <a:solidFill>
                  <a:schemeClr val="bg1"/>
                </a:solidFill>
                <a:latin typeface="宋体" panose="02010600030101010101" pitchFamily="2" charset="-122"/>
                <a:ea typeface="宋体" panose="02010600030101010101" pitchFamily="2" charset="-122"/>
              </a:rPr>
              <a:t>printf</a:t>
            </a:r>
            <a:r>
              <a:rPr lang="zh-CN" altLang="en-US" sz="2800" dirty="0">
                <a:solidFill>
                  <a:schemeClr val="bg1"/>
                </a:solidFill>
                <a:latin typeface="宋体" panose="02010600030101010101" pitchFamily="2" charset="-122"/>
                <a:ea typeface="宋体" panose="02010600030101010101" pitchFamily="2" charset="-122"/>
              </a:rPr>
              <a:t>输出，具体程序可见</a:t>
            </a:r>
            <a:r>
              <a:rPr lang="en-US" altLang="zh-CN" sz="2800" dirty="0">
                <a:solidFill>
                  <a:schemeClr val="bg1"/>
                </a:solidFill>
                <a:latin typeface="宋体" panose="02010600030101010101" pitchFamily="2" charset="-122"/>
                <a:ea typeface="宋体" panose="02010600030101010101" pitchFamily="2" charset="-122"/>
              </a:rPr>
              <a:t>RT-Thread</a:t>
            </a:r>
            <a:r>
              <a:rPr lang="zh-CN" altLang="en-US" sz="2800" dirty="0">
                <a:solidFill>
                  <a:schemeClr val="bg1"/>
                </a:solidFill>
                <a:latin typeface="宋体" panose="02010600030101010101" pitchFamily="2" charset="-122"/>
                <a:ea typeface="宋体" panose="02010600030101010101" pitchFamily="2" charset="-122"/>
              </a:rPr>
              <a:t>实例演示。</a:t>
            </a:r>
            <a:endParaRPr lang="en-US" altLang="zh-CN" sz="2800" dirty="0">
              <a:solidFill>
                <a:schemeClr val="bg1"/>
              </a:solidFill>
              <a:latin typeface="宋体" panose="02010600030101010101" pitchFamily="2" charset="-122"/>
              <a:ea typeface="宋体" panose="02010600030101010101" pitchFamily="2" charset="-122"/>
            </a:endParaRPr>
          </a:p>
        </p:txBody>
      </p:sp>
      <p:sp>
        <p:nvSpPr>
          <p:cNvPr id="10" name="横卷形 9"/>
          <p:cNvSpPr/>
          <p:nvPr/>
        </p:nvSpPr>
        <p:spPr bwMode="auto">
          <a:xfrm>
            <a:off x="623570" y="5589270"/>
            <a:ext cx="10998200"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CH6.5.1-printf</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51815" y="1052830"/>
            <a:ext cx="11002645" cy="67945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noAutofit/>
          </a:bodyPr>
          <a:lstStyle/>
          <a:p>
            <a:pPr lvl="0" algn="l">
              <a:buClrTx/>
              <a:buSzTx/>
              <a:buFontTx/>
            </a:pPr>
            <a:r>
              <a:rPr lang="en-US" altLang="zh-CN" sz="3600" b="0" dirty="0" smtClean="0">
                <a:solidFill>
                  <a:schemeClr val="accent6"/>
                </a:solidFill>
                <a:latin typeface="+mn-lt"/>
                <a:ea typeface="黑体" panose="02010609060101010101" pitchFamily="49" charset="-122"/>
                <a:sym typeface="+mn-ea"/>
              </a:rPr>
              <a:t>5.5 </a:t>
            </a:r>
            <a:r>
              <a:rPr lang="en-US" altLang="zh-CN" sz="3600" b="0" dirty="0" smtClean="0">
                <a:solidFill>
                  <a:schemeClr val="accent6"/>
                </a:solidFill>
                <a:latin typeface="+mn-lt"/>
                <a:ea typeface="黑体" panose="02010609060101010101" pitchFamily="49" charset="-122"/>
                <a:sym typeface="+mn-ea"/>
              </a:rPr>
              <a:t>软件构件设计</a:t>
            </a:r>
            <a:r>
              <a:rPr lang="en-US" altLang="zh-CN" sz="3600" b="0" dirty="0" smtClean="0">
                <a:solidFill>
                  <a:schemeClr val="accent6"/>
                </a:solidFill>
                <a:latin typeface="+mn-lt"/>
                <a:ea typeface="黑体" panose="02010609060101010101" pitchFamily="49" charset="-122"/>
                <a:sym typeface="+mn-ea"/>
              </a:rPr>
              <a:t>实例</a:t>
            </a:r>
            <a:endParaRPr lang="en-US" altLang="zh-CN" sz="3600" b="0" dirty="0" smtClean="0">
              <a:solidFill>
                <a:schemeClr val="accent6"/>
              </a:solidFill>
              <a:latin typeface="+mn-lt"/>
              <a:ea typeface="黑体" panose="02010609060101010101" pitchFamily="49" charset="-122"/>
              <a:sym typeface="+mn-ea"/>
            </a:endParaRPr>
          </a:p>
        </p:txBody>
      </p:sp>
      <p:sp>
        <p:nvSpPr>
          <p:cNvPr id="11" name="圆角矩形 10"/>
          <p:cNvSpPr/>
          <p:nvPr/>
        </p:nvSpPr>
        <p:spPr bwMode="auto">
          <a:xfrm>
            <a:off x="551180" y="2605405"/>
            <a:ext cx="11003280" cy="34004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．冒泡排序算法描述</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宋体" panose="02010600030101010101" pitchFamily="2" charset="-122"/>
                <a:ea typeface="宋体" panose="02010600030101010101" pitchFamily="2" charset="-122"/>
              </a:rPr>
              <a:t>冒泡排序（</a:t>
            </a:r>
            <a:r>
              <a:rPr lang="en-US" altLang="zh-CN" sz="2800" dirty="0">
                <a:solidFill>
                  <a:schemeClr val="bg1"/>
                </a:solidFill>
                <a:latin typeface="宋体" panose="02010600030101010101" pitchFamily="2" charset="-122"/>
                <a:ea typeface="宋体" panose="02010600030101010101" pitchFamily="2" charset="-122"/>
              </a:rPr>
              <a:t>Bubble Sort</a:t>
            </a:r>
            <a:r>
              <a:rPr lang="zh-CN" altLang="en-US" sz="2800" dirty="0">
                <a:solidFill>
                  <a:schemeClr val="bg1"/>
                </a:solidFill>
                <a:latin typeface="宋体" panose="02010600030101010101" pitchFamily="2" charset="-122"/>
                <a:ea typeface="宋体" panose="02010600030101010101" pitchFamily="2" charset="-122"/>
              </a:rPr>
              <a:t>）是一种典型的交换排序算法，其基本思想是：每次通过比较相邻两元素大小进行交换位置，选出剩余无序序列里最大（小）的数据元素放到队尾。</a:t>
            </a:r>
            <a:endParaRPr lang="zh-CN" altLang="en-US"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sym typeface="+mn-ea"/>
              </a:rPr>
              <a:t>2. </a:t>
            </a:r>
            <a:r>
              <a:rPr sz="2800" dirty="0">
                <a:solidFill>
                  <a:schemeClr val="bg1"/>
                </a:solidFill>
                <a:latin typeface="宋体" panose="02010600030101010101" pitchFamily="2" charset="-122"/>
                <a:ea typeface="宋体" panose="02010600030101010101" pitchFamily="2" charset="-122"/>
                <a:sym typeface="+mn-ea"/>
              </a:rPr>
              <a:t>在</a:t>
            </a:r>
            <a:r>
              <a:rPr sz="2800" dirty="0">
                <a:solidFill>
                  <a:srgbClr val="FFFF00"/>
                </a:solidFill>
                <a:latin typeface="宋体" panose="02010600030101010101" pitchFamily="2" charset="-122"/>
                <a:ea typeface="宋体" panose="02010600030101010101" pitchFamily="2" charset="-122"/>
                <a:sym typeface="+mn-ea"/>
              </a:rPr>
              <a:t>冒泡排序算法构件头文件</a:t>
            </a:r>
            <a:r>
              <a:rPr sz="2800" dirty="0">
                <a:solidFill>
                  <a:schemeClr val="bg1"/>
                </a:solidFill>
                <a:latin typeface="宋体" panose="02010600030101010101" pitchFamily="2" charset="-122"/>
                <a:ea typeface="宋体" panose="02010600030101010101" pitchFamily="2" charset="-122"/>
                <a:sym typeface="+mn-ea"/>
              </a:rPr>
              <a:t>bubbleSort.h中，给出了对外接口函数（API）的使用声明。</a:t>
            </a:r>
            <a:endParaRPr sz="2800" dirty="0">
              <a:solidFill>
                <a:schemeClr val="bg1"/>
              </a:solidFill>
              <a:latin typeface="宋体" panose="02010600030101010101" pitchFamily="2" charset="-122"/>
              <a:ea typeface="宋体" panose="02010600030101010101" pitchFamily="2" charset="-122"/>
              <a:sym typeface="+mn-ea"/>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sym typeface="+mn-ea"/>
              </a:rPr>
              <a:t>3. </a:t>
            </a:r>
            <a:r>
              <a:rPr sz="2800" dirty="0">
                <a:solidFill>
                  <a:schemeClr val="bg1"/>
                </a:solidFill>
                <a:latin typeface="宋体" panose="02010600030101010101" pitchFamily="2" charset="-122"/>
                <a:ea typeface="宋体" panose="02010600030101010101" pitchFamily="2" charset="-122"/>
                <a:sym typeface="+mn-ea"/>
              </a:rPr>
              <a:t>在</a:t>
            </a:r>
            <a:r>
              <a:rPr sz="2800" dirty="0">
                <a:solidFill>
                  <a:srgbClr val="FFFF00"/>
                </a:solidFill>
                <a:latin typeface="宋体" panose="02010600030101010101" pitchFamily="2" charset="-122"/>
                <a:ea typeface="宋体" panose="02010600030101010101" pitchFamily="2" charset="-122"/>
                <a:sym typeface="+mn-ea"/>
              </a:rPr>
              <a:t>冒泡排序算法构件源程序</a:t>
            </a:r>
            <a:r>
              <a:rPr sz="2800" dirty="0">
                <a:solidFill>
                  <a:schemeClr val="bg1"/>
                </a:solidFill>
                <a:latin typeface="宋体" panose="02010600030101010101" pitchFamily="2" charset="-122"/>
                <a:ea typeface="宋体" panose="02010600030101010101" pitchFamily="2" charset="-122"/>
                <a:sym typeface="+mn-ea"/>
              </a:rPr>
              <a:t>bubbleSort.c中，给出了各个对外接口函数（API）的具体实现代码。</a:t>
            </a:r>
            <a:endParaRPr sz="2800" dirty="0">
              <a:solidFill>
                <a:schemeClr val="bg1"/>
              </a:solidFill>
              <a:latin typeface="宋体" panose="02010600030101010101" pitchFamily="2" charset="-122"/>
              <a:ea typeface="宋体" panose="02010600030101010101" pitchFamily="2" charset="-122"/>
              <a:sym typeface="+mn-ea"/>
            </a:endParaRPr>
          </a:p>
          <a:p>
            <a:pPr indent="266700" algn="just">
              <a:spcAft>
                <a:spcPts val="0"/>
              </a:spcAft>
            </a:pP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13" name="横卷形 12"/>
          <p:cNvSpPr/>
          <p:nvPr/>
        </p:nvSpPr>
        <p:spPr bwMode="auto">
          <a:xfrm>
            <a:off x="623570" y="6093460"/>
            <a:ext cx="10930890"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..\03-Software\CH05-Hard-component\B </a:t>
            </a:r>
            <a:r>
              <a:rPr lang="en-US" altLang="zh-CN" sz="2000" b="0" kern="100" dirty="0" err="1">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ubbleSort</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4" name="圆角矩形 13"/>
          <p:cNvSpPr/>
          <p:nvPr/>
        </p:nvSpPr>
        <p:spPr bwMode="auto">
          <a:xfrm>
            <a:off x="551180" y="1880870"/>
            <a:ext cx="66973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5.5.1</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冒泡排序算法构件</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551180" y="1186180"/>
            <a:ext cx="10728960" cy="244729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4</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．测试</a:t>
            </a:r>
            <a:r>
              <a:rPr lang="zh-CN" altLang="en-US" sz="2800" dirty="0" smtClean="0">
                <a:solidFill>
                  <a:srgbClr val="FFFF00"/>
                </a:solidFill>
                <a:latin typeface="黑体" panose="02010609060101010101" pitchFamily="49" charset="-122"/>
                <a:ea typeface="黑体" panose="02010609060101010101" pitchFamily="49" charset="-122"/>
                <a:cs typeface="黑体" panose="02010609060101010101" pitchFamily="49" charset="-122"/>
              </a:rPr>
              <a:t>程序设计</a:t>
            </a:r>
            <a:endParaRPr lang="en-US" altLang="zh-CN" sz="2800" dirty="0" smtClean="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indent="266700" algn="just">
              <a:spcAft>
                <a:spcPts val="0"/>
              </a:spcAft>
            </a:pPr>
            <a:r>
              <a:rPr lang="en-US" altLang="zh-CN" sz="2800" dirty="0" smtClean="0">
                <a:solidFill>
                  <a:schemeClr val="bg1"/>
                </a:solidFill>
                <a:latin typeface="宋体" panose="02010600030101010101" pitchFamily="2" charset="-122"/>
                <a:ea typeface="宋体" panose="02010600030101010101" pitchFamily="2" charset="-122"/>
              </a:rPr>
              <a:t>   </a:t>
            </a:r>
            <a:r>
              <a:rPr lang="zh-CN" altLang="en-US" sz="2800" dirty="0" smtClean="0">
                <a:solidFill>
                  <a:schemeClr val="bg1"/>
                </a:solidFill>
                <a:latin typeface="宋体" panose="02010600030101010101" pitchFamily="2" charset="-122"/>
                <a:ea typeface="宋体" panose="02010600030101010101" pitchFamily="2" charset="-122"/>
              </a:rPr>
              <a:t>下面</a:t>
            </a:r>
            <a:r>
              <a:rPr lang="zh-CN" altLang="en-US" sz="2800" dirty="0">
                <a:solidFill>
                  <a:schemeClr val="bg1"/>
                </a:solidFill>
                <a:latin typeface="宋体" panose="02010600030101010101" pitchFamily="2" charset="-122"/>
                <a:ea typeface="宋体" panose="02010600030101010101" pitchFamily="2" charset="-122"/>
              </a:rPr>
              <a:t>将举例说明</a:t>
            </a:r>
            <a:r>
              <a:rPr lang="en-US" altLang="zh-CN" sz="2800" dirty="0" err="1" smtClean="0">
                <a:solidFill>
                  <a:schemeClr val="bg1"/>
                </a:solidFill>
                <a:latin typeface="宋体" panose="02010600030101010101" pitchFamily="2" charset="-122"/>
                <a:ea typeface="宋体" panose="02010600030101010101" pitchFamily="2" charset="-122"/>
              </a:rPr>
              <a:t>bubbleSort</a:t>
            </a:r>
            <a:r>
              <a:rPr lang="zh-CN" altLang="en-US" sz="2800" dirty="0" smtClean="0">
                <a:solidFill>
                  <a:schemeClr val="bg1"/>
                </a:solidFill>
                <a:latin typeface="宋体" panose="02010600030101010101" pitchFamily="2" charset="-122"/>
                <a:ea typeface="宋体" panose="02010600030101010101" pitchFamily="2" charset="-122"/>
              </a:rPr>
              <a:t>构件的具体用法，实现的功能为：传入一组数据，通过冒泡升序、降序的方式实现对数组元素的全排列，具体例程可参考“</a:t>
            </a:r>
            <a:r>
              <a:rPr lang="en-US" altLang="zh-CN" sz="2800" dirty="0" smtClean="0">
                <a:solidFill>
                  <a:schemeClr val="bg1"/>
                </a:solidFill>
                <a:latin typeface="宋体" panose="02010600030101010101" pitchFamily="2" charset="-122"/>
                <a:ea typeface="宋体" panose="02010600030101010101" pitchFamily="2" charset="-122"/>
              </a:rPr>
              <a:t>CH6.5.1-User_bubbleSort”</a:t>
            </a:r>
            <a:r>
              <a:rPr lang="zh-CN" altLang="en-US" sz="2800" dirty="0" smtClean="0">
                <a:solidFill>
                  <a:schemeClr val="bg1"/>
                </a:solidFill>
                <a:latin typeface="宋体" panose="02010600030101010101" pitchFamily="2" charset="-122"/>
                <a:ea typeface="宋体" panose="02010600030101010101" pitchFamily="2" charset="-122"/>
              </a:rPr>
              <a:t>文件夹。具体实现过程参见源程序。运行结果如下：</a:t>
            </a: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tretch>
            <a:fillRect/>
          </a:stretch>
        </p:blipFill>
        <p:spPr>
          <a:xfrm>
            <a:off x="3548380" y="3717290"/>
            <a:ext cx="4734560" cy="2855595"/>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95325" y="908685"/>
            <a:ext cx="61207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smtClean="0">
                <a:latin typeface="Times New Roman" panose="02020603050405020304" pitchFamily="18" charset="0"/>
                <a:ea typeface="黑体" panose="02010609060101010101" pitchFamily="49" charset="-122"/>
                <a:cs typeface="Times New Roman" panose="02020603050405020304" pitchFamily="18" charset="0"/>
              </a:rPr>
              <a:t>5.5.2 </a:t>
            </a:r>
            <a:r>
              <a:rPr lang="en-US" altLang="zh-CN" sz="2800" b="0" kern="10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0" kern="100" smtClean="0">
                <a:latin typeface="Times New Roman" panose="02020603050405020304" pitchFamily="18" charset="0"/>
                <a:ea typeface="黑体" panose="02010609060101010101" pitchFamily="49" charset="-122"/>
                <a:cs typeface="Times New Roman" panose="02020603050405020304" pitchFamily="18" charset="0"/>
              </a:rPr>
              <a:t>队列</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695325" y="1700530"/>
            <a:ext cx="10728960" cy="46431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chemeClr val="bg1"/>
                </a:solidFill>
                <a:latin typeface="+mn-lt"/>
                <a:ea typeface="宋体" panose="02010600030101010101" pitchFamily="2" charset="-122"/>
              </a:rPr>
              <a:t>    </a:t>
            </a: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．队列算法描述</a:t>
            </a:r>
            <a:r>
              <a:rPr lang="zh-CN" altLang="en-US" sz="2800" dirty="0">
                <a:solidFill>
                  <a:schemeClr val="accent3"/>
                </a:solidFill>
                <a:latin typeface="宋体" panose="02010600030101010101" pitchFamily="2" charset="-122"/>
                <a:ea typeface="宋体" panose="02010600030101010101" pitchFamily="2" charset="-122"/>
                <a:cs typeface="黑体" panose="02010609060101010101" pitchFamily="49" charset="-122"/>
              </a:rPr>
              <a:t>：</a:t>
            </a:r>
            <a:r>
              <a:rPr lang="zh-CN" altLang="en-US" sz="2800" dirty="0">
                <a:solidFill>
                  <a:schemeClr val="bg1"/>
                </a:solidFill>
                <a:latin typeface="+mn-lt"/>
                <a:ea typeface="宋体" panose="02010600030101010101" pitchFamily="2" charset="-122"/>
              </a:rPr>
              <a:t>队列，简称队，它是一种操作受限的线性表，其限制在表的一端进行插入，另一端进行删除。可进行插入的一端称为队尾（</a:t>
            </a:r>
            <a:r>
              <a:rPr lang="en-US" altLang="zh-CN" sz="2800" dirty="0">
                <a:solidFill>
                  <a:schemeClr val="bg1"/>
                </a:solidFill>
                <a:latin typeface="+mn-lt"/>
                <a:ea typeface="宋体" panose="02010600030101010101" pitchFamily="2" charset="-122"/>
              </a:rPr>
              <a:t>rear</a:t>
            </a:r>
            <a:r>
              <a:rPr lang="zh-CN" altLang="en-US" sz="2800" dirty="0">
                <a:solidFill>
                  <a:schemeClr val="bg1"/>
                </a:solidFill>
                <a:latin typeface="+mn-lt"/>
                <a:ea typeface="宋体" panose="02010600030101010101" pitchFamily="2" charset="-122"/>
              </a:rPr>
              <a:t>）</a:t>
            </a:r>
            <a:r>
              <a:rPr lang="en-US" altLang="zh-CN" sz="2800" dirty="0">
                <a:solidFill>
                  <a:schemeClr val="bg1"/>
                </a:solidFill>
                <a:latin typeface="+mn-lt"/>
                <a:ea typeface="宋体" panose="02010600030101010101" pitchFamily="2" charset="-122"/>
              </a:rPr>
              <a:t>,</a:t>
            </a:r>
            <a:r>
              <a:rPr lang="zh-CN" altLang="en-US" sz="2800" dirty="0">
                <a:solidFill>
                  <a:schemeClr val="bg1"/>
                </a:solidFill>
                <a:latin typeface="+mn-lt"/>
                <a:ea typeface="宋体" panose="02010600030101010101" pitchFamily="2" charset="-122"/>
              </a:rPr>
              <a:t>可进行删除的一端称为队头（</a:t>
            </a:r>
            <a:r>
              <a:rPr lang="en-US" altLang="zh-CN" sz="2800" dirty="0">
                <a:solidFill>
                  <a:schemeClr val="bg1"/>
                </a:solidFill>
                <a:latin typeface="+mn-lt"/>
                <a:ea typeface="宋体" panose="02010600030101010101" pitchFamily="2" charset="-122"/>
              </a:rPr>
              <a:t>front</a:t>
            </a:r>
            <a:r>
              <a:rPr lang="zh-CN" altLang="en-US" sz="2800" dirty="0">
                <a:solidFill>
                  <a:schemeClr val="bg1"/>
                </a:solidFill>
                <a:latin typeface="+mn-lt"/>
                <a:ea typeface="宋体" panose="02010600030101010101" pitchFamily="2" charset="-122"/>
              </a:rPr>
              <a:t>）。队列的特点就是先进先出（栈为先进后出）。</a:t>
            </a:r>
            <a:endParaRPr lang="en-US" altLang="zh-CN" sz="2800" dirty="0">
              <a:solidFill>
                <a:schemeClr val="bg1"/>
              </a:solidFill>
              <a:latin typeface="+mn-lt"/>
              <a:ea typeface="宋体" panose="02010600030101010101" pitchFamily="2" charset="-122"/>
            </a:endParaRPr>
          </a:p>
          <a:p>
            <a:pPr indent="266700" algn="just">
              <a:spcAft>
                <a:spcPts val="0"/>
              </a:spcAft>
            </a:pPr>
            <a:r>
              <a:rPr lang="en-US" altLang="zh-CN" sz="2800" dirty="0">
                <a:solidFill>
                  <a:schemeClr val="bg1"/>
                </a:solidFill>
                <a:latin typeface="+mn-lt"/>
                <a:ea typeface="宋体" panose="02010600030101010101" pitchFamily="2" charset="-122"/>
              </a:rPr>
              <a:t>    </a:t>
            </a:r>
            <a:r>
              <a:rPr lang="zh-CN" altLang="en-US" sz="2800" dirty="0">
                <a:solidFill>
                  <a:schemeClr val="bg1"/>
                </a:solidFill>
                <a:latin typeface="+mn-lt"/>
                <a:ea typeface="宋体" panose="02010600030101010101" pitchFamily="2" charset="-122"/>
              </a:rPr>
              <a:t>在设计队列算法的过程中，首先要考虑的是队列的构成，应当包括队首指针、队尾指针、队列中元素的个数、队列中最大元素个数以及队列中每个元素的数据内容的大小等。其次，作为队列，应当具有最基本的出队、入队等功能。最后应当考虑在各种不同环境下队列算法的可移植性和用户透明度。</a:t>
            </a:r>
            <a:endParaRPr lang="zh-CN" altLang="en-US" sz="2800" dirty="0">
              <a:solidFill>
                <a:schemeClr val="bg1"/>
              </a:solidFill>
              <a:latin typeface="+mn-lt"/>
              <a:ea typeface="宋体" panose="02010600030101010101" pitchFamily="2" charset="-122"/>
            </a:endParaRPr>
          </a:p>
          <a:p>
            <a:pPr indent="266700" algn="just">
              <a:spcAft>
                <a:spcPts val="0"/>
              </a:spcAft>
            </a:pPr>
            <a:r>
              <a:rPr lang="en-US" altLang="zh-CN" sz="2800" dirty="0" smtClean="0">
                <a:solidFill>
                  <a:schemeClr val="bg1"/>
                </a:solidFill>
                <a:latin typeface="宋体" panose="02010600030101010101" pitchFamily="2" charset="-122"/>
                <a:ea typeface="宋体" panose="02010600030101010101" pitchFamily="2" charset="-122"/>
                <a:sym typeface="+mn-ea"/>
              </a:rPr>
              <a:t>  </a:t>
            </a:r>
            <a:r>
              <a:rPr lang="zh-CN" altLang="en-US" sz="2800" dirty="0" smtClean="0">
                <a:solidFill>
                  <a:schemeClr val="bg1"/>
                </a:solidFill>
                <a:latin typeface="宋体" panose="02010600030101010101" pitchFamily="2" charset="-122"/>
                <a:ea typeface="宋体" panose="02010600030101010101" pitchFamily="2" charset="-122"/>
                <a:sym typeface="+mn-ea"/>
              </a:rPr>
              <a:t>具体实现过程参见实例演示。</a:t>
            </a:r>
            <a:endParaRPr lang="zh-CN" altLang="en-US" sz="2800" dirty="0">
              <a:solidFill>
                <a:schemeClr val="bg1"/>
              </a:solidFill>
              <a:latin typeface="+mn-lt"/>
              <a:ea typeface="宋体" panose="02010600030101010101" pitchFamily="2" charset="-122"/>
            </a:endParaRPr>
          </a:p>
        </p:txBody>
      </p:sp>
      <p:sp>
        <p:nvSpPr>
          <p:cNvPr id="12" name="横卷形 11"/>
          <p:cNvSpPr/>
          <p:nvPr/>
        </p:nvSpPr>
        <p:spPr bwMode="auto">
          <a:xfrm>
            <a:off x="673735" y="6389370"/>
            <a:ext cx="8228965" cy="438586"/>
          </a:xfrm>
          <a:prstGeom prst="horizontalScroll">
            <a:avLst/>
          </a:prstGeom>
          <a:gradFill>
            <a:gsLst>
              <a:gs pos="0">
                <a:schemeClr val="accent3">
                  <a:lumMod val="95000"/>
                </a:schemeClr>
              </a:gs>
              <a:gs pos="100000">
                <a:schemeClr val="bg1">
                  <a:lumMod val="85000"/>
                </a:schemeClr>
              </a:gs>
            </a:gsLst>
            <a:lin ang="5400000" scaled="1"/>
          </a:gradFill>
          <a:ln w="9525" cap="flat" cmpd="sng" algn="ctr">
            <a:solidFill>
              <a:schemeClr val="bg1">
                <a:lumMod val="50000"/>
              </a:schemeClr>
            </a:solidFill>
            <a:prstDash val="solid"/>
            <a:miter lim="800000"/>
            <a:headEnd type="none" w="med" len="med"/>
            <a:tailEnd type="none" w="med" len="med"/>
          </a:ln>
          <a:effectLst/>
        </p:spPr>
        <p:txBody>
          <a:bodyPr vert="horz" wrap="square" lIns="18000" tIns="10800" rIns="18000" bIns="10800" numCol="1" rtlCol="0" anchor="t" anchorCtr="0" compatLnSpc="1">
            <a:spAutoFit/>
          </a:bodyPr>
          <a:lstStyle/>
          <a:p>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注：</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RT-Thread</a:t>
            </a:r>
            <a:r>
              <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实例演示</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..\03-Software\ CH05-Hard-component\queue</a:t>
            </a:r>
            <a:r>
              <a:rPr lang="zh-CN" altLang="en-US" sz="2000" b="0" kern="100" dirty="0" smtClean="0">
                <a:solidFill>
                  <a:schemeClr val="accent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0" kern="100" dirty="0">
              <a:solidFill>
                <a:schemeClr val="accent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3" name="圆角矩形 2"/>
          <p:cNvSpPr/>
          <p:nvPr/>
        </p:nvSpPr>
        <p:spPr bwMode="auto">
          <a:xfrm>
            <a:off x="551180" y="1485265"/>
            <a:ext cx="10728960" cy="50374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zh-CN" altLang="en-US" sz="2800" dirty="0" smtClean="0">
                <a:solidFill>
                  <a:schemeClr val="bg1"/>
                </a:solidFill>
                <a:latin typeface="宋体" panose="02010600030101010101" pitchFamily="2" charset="-122"/>
                <a:ea typeface="宋体" panose="02010600030101010101" pitchFamily="2" charset="-122"/>
              </a:rPr>
              <a:t>运行</a:t>
            </a:r>
            <a:r>
              <a:rPr lang="zh-CN" altLang="en-US" sz="2800" dirty="0">
                <a:solidFill>
                  <a:schemeClr val="bg1"/>
                </a:solidFill>
                <a:latin typeface="宋体" panose="02010600030101010101" pitchFamily="2" charset="-122"/>
                <a:ea typeface="宋体" panose="02010600030101010101" pitchFamily="2" charset="-122"/>
              </a:rPr>
              <a:t>结果：程序编译通过后，通过串口更新将</a:t>
            </a:r>
            <a:r>
              <a:rPr lang="en-US" altLang="zh-CN" sz="2800" dirty="0">
                <a:solidFill>
                  <a:schemeClr val="bg1"/>
                </a:solidFill>
                <a:latin typeface="宋体" panose="02010600030101010101" pitchFamily="2" charset="-122"/>
                <a:ea typeface="宋体" panose="02010600030101010101" pitchFamily="2" charset="-122"/>
              </a:rPr>
              <a:t>hex</a:t>
            </a:r>
            <a:r>
              <a:rPr lang="zh-CN" altLang="en-US" sz="2800" dirty="0">
                <a:solidFill>
                  <a:schemeClr val="bg1"/>
                </a:solidFill>
                <a:latin typeface="宋体" panose="02010600030101010101" pitchFamily="2" charset="-122"/>
                <a:ea typeface="宋体" panose="02010600030101010101" pitchFamily="2" charset="-122"/>
              </a:rPr>
              <a:t>机器码烧入至芯片电路板中，若串口输出结果如图所示，说明测试成功</a:t>
            </a:r>
            <a:r>
              <a:rPr lang="zh-CN" altLang="en-US" sz="2800" dirty="0" smtClean="0">
                <a:solidFill>
                  <a:schemeClr val="bg1"/>
                </a:solidFill>
                <a:latin typeface="宋体" panose="02010600030101010101" pitchFamily="2" charset="-122"/>
                <a:ea typeface="宋体" panose="02010600030101010101" pitchFamily="2" charset="-122"/>
              </a:rPr>
              <a:t>。</a:t>
            </a:r>
            <a:endParaRPr lang="en-US" altLang="zh-CN" sz="2800" dirty="0" smtClean="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smtClean="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smtClean="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smtClean="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endParaRPr lang="zh-CN" altLang="en-US" sz="2800" dirty="0">
              <a:solidFill>
                <a:schemeClr val="bg1"/>
              </a:solidFill>
              <a:latin typeface="宋体" panose="02010600030101010101" pitchFamily="2" charset="-122"/>
              <a:ea typeface="宋体" panose="02010600030101010101" pitchFamily="2" charset="-122"/>
            </a:endParaRPr>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2711242" y="2708662"/>
            <a:ext cx="6048672" cy="3528392"/>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6632"/>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1"/>
          <a:stretch>
            <a:fillRect/>
          </a:stretch>
        </p:blipFill>
        <p:spPr>
          <a:xfrm>
            <a:off x="0" y="284607"/>
            <a:ext cx="12192000" cy="745236"/>
          </a:xfrm>
          <a:prstGeom prst="rect">
            <a:avLst/>
          </a:prstGeom>
        </p:spPr>
      </p:pic>
      <p:sp>
        <p:nvSpPr>
          <p:cNvPr id="8" name="圆角矩形 8"/>
          <p:cNvSpPr/>
          <p:nvPr/>
        </p:nvSpPr>
        <p:spPr bwMode="auto">
          <a:xfrm>
            <a:off x="407035" y="1029970"/>
            <a:ext cx="11323320" cy="732155"/>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dirty="0" smtClean="0">
                <a:ln>
                  <a:noFill/>
                </a:ln>
                <a:solidFill>
                  <a:srgbClr val="2D2DB9"/>
                </a:solidFill>
                <a:effectLst/>
                <a:uLnTx/>
                <a:uFillTx/>
                <a:latin typeface="Times New Roman" panose="02020603050405020304"/>
                <a:ea typeface="黑体" panose="02010609060101010101" pitchFamily="49" charset="-122"/>
                <a:cs typeface="+mn-cs"/>
                <a:sym typeface="+mn-ea"/>
              </a:rPr>
              <a:t>5.6 </a:t>
            </a:r>
            <a:r>
              <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rPr>
              <a:t>本章小结</a:t>
            </a:r>
            <a:endParaRPr kumimoji="0" lang="zh-CN" altLang="en-US" sz="3600" b="0" i="0" u="none" strike="noStrike" kern="1200" cap="none" spc="0" normalizeH="0" baseline="0" noProof="0" dirty="0">
              <a:ln>
                <a:noFill/>
              </a:ln>
              <a:solidFill>
                <a:srgbClr val="2D2DB9"/>
              </a:solidFill>
              <a:effectLst/>
              <a:uLnTx/>
              <a:uFillTx/>
              <a:latin typeface="Times New Roman" panose="02020603050405020304"/>
              <a:ea typeface="黑体" panose="02010609060101010101" pitchFamily="49"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600" b="0" i="0" u="none" strike="noStrike" kern="100" cap="none" spc="0" normalizeH="0" baseline="0" noProof="0" dirty="0">
              <a:ln>
                <a:noFill/>
              </a:ln>
              <a:solidFill>
                <a:srgbClr val="2D2DB9"/>
              </a:solidFill>
              <a:effectLst/>
              <a:uLnTx/>
              <a:uFillTx/>
              <a:latin typeface="Times New Roman" panose="02020603050405020304"/>
              <a:ea typeface="黑体" panose="02010609060101010101" pitchFamily="49" charset="-122"/>
              <a:cs typeface="Times New Roman" panose="02020603050405020304" pitchFamily="18" charset="0"/>
              <a:sym typeface="+mn-ea"/>
            </a:endParaRPr>
          </a:p>
        </p:txBody>
      </p:sp>
      <p:sp>
        <p:nvSpPr>
          <p:cNvPr id="10" name="圆角矩形 9"/>
          <p:cNvSpPr/>
          <p:nvPr/>
        </p:nvSpPr>
        <p:spPr bwMode="auto">
          <a:xfrm>
            <a:off x="407035" y="1909445"/>
            <a:ext cx="11323369" cy="431504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wrap="square" lIns="54000" tIns="36000" rIns="54000" bIns="36000">
            <a:noAutofit/>
          </a:bodyPr>
          <a:lstStyle/>
          <a:p>
            <a:pPr lvl="0" eaLnBrk="1"/>
            <a:r>
              <a:rPr lang="zh-CN" altLang="en-US" sz="2000" dirty="0" smtClean="0">
                <a:solidFill>
                  <a:srgbClr val="FFFFFF"/>
                </a:solidFill>
                <a:latin typeface="宋体" panose="02010600030101010101" pitchFamily="2" charset="-122"/>
                <a:ea typeface="宋体" panose="02010600030101010101" pitchFamily="2" charset="-122"/>
              </a:rPr>
              <a:t>    </a:t>
            </a:r>
            <a:r>
              <a:rPr lang="zh-CN" altLang="en-US" sz="2000" dirty="0" smtClean="0">
                <a:solidFill>
                  <a:srgbClr val="FFFFFF"/>
                </a:solidFill>
                <a:latin typeface="+mn-lt"/>
                <a:ea typeface="宋体" panose="02010600030101010101" pitchFamily="2" charset="-122"/>
              </a:rPr>
              <a:t>软件工程</a:t>
            </a:r>
            <a:r>
              <a:rPr lang="zh-CN" altLang="en-US" sz="2000" dirty="0">
                <a:solidFill>
                  <a:srgbClr val="FFFFFF"/>
                </a:solidFill>
                <a:latin typeface="+mn-lt"/>
                <a:ea typeface="宋体" panose="02010600030101010101" pitchFamily="2" charset="-122"/>
              </a:rPr>
              <a:t>的基本要求是程序的可维护性，而可复用与可移植是可维护的基础，良好的构件设计是可复用与可移植的根本保证。一般把嵌入式构件分为基础构件、应用构件与软件构件三类。</a:t>
            </a:r>
            <a:endParaRPr lang="zh-CN" altLang="en-US" sz="2000" dirty="0">
              <a:solidFill>
                <a:srgbClr val="FFFFFF"/>
              </a:solidFill>
              <a:latin typeface="+mn-lt"/>
              <a:ea typeface="宋体" panose="02010600030101010101" pitchFamily="2" charset="-122"/>
            </a:endParaRPr>
          </a:p>
          <a:p>
            <a:pPr lvl="0" eaLnBrk="1"/>
            <a:r>
              <a:rPr lang="zh-CN" altLang="en-US" sz="2000" dirty="0" smtClean="0">
                <a:solidFill>
                  <a:srgbClr val="FFFFFF"/>
                </a:solidFill>
                <a:latin typeface="+mn-lt"/>
                <a:ea typeface="宋体" panose="02010600030101010101" pitchFamily="2" charset="-122"/>
              </a:rPr>
              <a:t>       基础</a:t>
            </a:r>
            <a:r>
              <a:rPr lang="zh-CN" altLang="en-US" sz="2000" dirty="0">
                <a:solidFill>
                  <a:srgbClr val="FFFFFF"/>
                </a:solidFill>
                <a:latin typeface="+mn-lt"/>
                <a:ea typeface="宋体" panose="02010600030101010101" pitchFamily="2" charset="-122"/>
              </a:rPr>
              <a:t>构件是根据</a:t>
            </a:r>
            <a:r>
              <a:rPr lang="en-US" altLang="zh-CN" sz="2000" dirty="0">
                <a:solidFill>
                  <a:srgbClr val="FFFFFF"/>
                </a:solidFill>
                <a:latin typeface="+mn-lt"/>
                <a:ea typeface="宋体" panose="02010600030101010101" pitchFamily="2" charset="-122"/>
              </a:rPr>
              <a:t>MCU</a:t>
            </a:r>
            <a:r>
              <a:rPr lang="zh-CN" altLang="en-US" sz="2000" dirty="0">
                <a:solidFill>
                  <a:srgbClr val="FFFFFF"/>
                </a:solidFill>
                <a:latin typeface="+mn-lt"/>
                <a:ea typeface="宋体" panose="02010600030101010101" pitchFamily="2" charset="-122"/>
              </a:rPr>
              <a:t>内部功能模块的基本知识要素，针对</a:t>
            </a:r>
            <a:r>
              <a:rPr lang="en-US" altLang="zh-CN" sz="2000" dirty="0">
                <a:solidFill>
                  <a:srgbClr val="FFFFFF"/>
                </a:solidFill>
                <a:latin typeface="+mn-lt"/>
                <a:ea typeface="宋体" panose="02010600030101010101" pitchFamily="2" charset="-122"/>
              </a:rPr>
              <a:t>MCU</a:t>
            </a:r>
            <a:r>
              <a:rPr lang="zh-CN" altLang="en-US" sz="2000" dirty="0">
                <a:solidFill>
                  <a:srgbClr val="FFFFFF"/>
                </a:solidFill>
                <a:latin typeface="+mn-lt"/>
                <a:ea typeface="宋体" panose="02010600030101010101" pitchFamily="2" charset="-122"/>
              </a:rPr>
              <a:t>引脚功能或</a:t>
            </a:r>
            <a:r>
              <a:rPr lang="en-US" altLang="zh-CN" sz="2000" dirty="0">
                <a:solidFill>
                  <a:srgbClr val="FFFFFF"/>
                </a:solidFill>
                <a:latin typeface="+mn-lt"/>
                <a:ea typeface="宋体" panose="02010600030101010101" pitchFamily="2" charset="-122"/>
              </a:rPr>
              <a:t>MCU</a:t>
            </a:r>
            <a:r>
              <a:rPr lang="zh-CN" altLang="en-US" sz="2000" dirty="0">
                <a:solidFill>
                  <a:srgbClr val="FFFFFF"/>
                </a:solidFill>
                <a:latin typeface="+mn-lt"/>
                <a:ea typeface="宋体" panose="02010600030101010101" pitchFamily="2" charset="-122"/>
              </a:rPr>
              <a:t>内部功能，利用</a:t>
            </a:r>
            <a:r>
              <a:rPr lang="en-US" altLang="zh-CN" sz="2000" dirty="0">
                <a:solidFill>
                  <a:srgbClr val="FFFFFF"/>
                </a:solidFill>
                <a:latin typeface="+mn-lt"/>
                <a:ea typeface="宋体" panose="02010600030101010101" pitchFamily="2" charset="-122"/>
              </a:rPr>
              <a:t>MCU</a:t>
            </a:r>
            <a:r>
              <a:rPr lang="zh-CN" altLang="en-US" sz="2000" dirty="0">
                <a:solidFill>
                  <a:srgbClr val="FFFFFF"/>
                </a:solidFill>
                <a:latin typeface="+mn-lt"/>
                <a:ea typeface="宋体" panose="02010600030101010101" pitchFamily="2" charset="-122"/>
              </a:rPr>
              <a:t>内部寄存器所制作的面向芯片级的硬件驱动构件，也称为底层硬件驱动构件，其特点是面向芯片，以模块独立性为准则进行封装。常用的基础构件主要有：</a:t>
            </a:r>
            <a:r>
              <a:rPr lang="en-US" altLang="zh-CN" sz="2000" dirty="0">
                <a:solidFill>
                  <a:srgbClr val="FFFFFF"/>
                </a:solidFill>
                <a:latin typeface="+mn-lt"/>
                <a:ea typeface="宋体" panose="02010600030101010101" pitchFamily="2" charset="-122"/>
              </a:rPr>
              <a:t>GPIO</a:t>
            </a:r>
            <a:r>
              <a:rPr lang="zh-CN" altLang="en-US" sz="2000" dirty="0">
                <a:solidFill>
                  <a:srgbClr val="FFFFFF"/>
                </a:solidFill>
                <a:latin typeface="+mn-lt"/>
                <a:ea typeface="宋体" panose="02010600030101010101" pitchFamily="2" charset="-122"/>
              </a:rPr>
              <a:t>构件、</a:t>
            </a:r>
            <a:r>
              <a:rPr lang="en-US" altLang="zh-CN" sz="2000" dirty="0">
                <a:solidFill>
                  <a:srgbClr val="FFFFFF"/>
                </a:solidFill>
                <a:latin typeface="+mn-lt"/>
                <a:ea typeface="宋体" panose="02010600030101010101" pitchFamily="2" charset="-122"/>
              </a:rPr>
              <a:t>UART</a:t>
            </a:r>
            <a:r>
              <a:rPr lang="zh-CN" altLang="en-US" sz="2000" dirty="0">
                <a:solidFill>
                  <a:srgbClr val="FFFFFF"/>
                </a:solidFill>
                <a:latin typeface="+mn-lt"/>
                <a:ea typeface="宋体" panose="02010600030101010101" pitchFamily="2" charset="-122"/>
              </a:rPr>
              <a:t>构件、</a:t>
            </a:r>
            <a:r>
              <a:rPr lang="en-US" altLang="zh-CN" sz="2000" dirty="0">
                <a:solidFill>
                  <a:srgbClr val="FFFFFF"/>
                </a:solidFill>
                <a:latin typeface="+mn-lt"/>
                <a:ea typeface="宋体" panose="02010600030101010101" pitchFamily="2" charset="-122"/>
              </a:rPr>
              <a:t>Flash</a:t>
            </a:r>
            <a:r>
              <a:rPr lang="zh-CN" altLang="en-US" sz="2000" dirty="0">
                <a:solidFill>
                  <a:srgbClr val="FFFFFF"/>
                </a:solidFill>
                <a:latin typeface="+mn-lt"/>
                <a:ea typeface="宋体" panose="02010600030101010101" pitchFamily="2" charset="-122"/>
              </a:rPr>
              <a:t>构件、</a:t>
            </a:r>
            <a:r>
              <a:rPr lang="en-US" altLang="zh-CN" sz="2000" dirty="0">
                <a:solidFill>
                  <a:srgbClr val="FFFFFF"/>
                </a:solidFill>
                <a:latin typeface="+mn-lt"/>
                <a:ea typeface="宋体" panose="02010600030101010101" pitchFamily="2" charset="-122"/>
              </a:rPr>
              <a:t>ADC</a:t>
            </a:r>
            <a:r>
              <a:rPr lang="zh-CN" altLang="en-US" sz="2000" dirty="0">
                <a:solidFill>
                  <a:srgbClr val="FFFFFF"/>
                </a:solidFill>
                <a:latin typeface="+mn-lt"/>
                <a:ea typeface="宋体" panose="02010600030101010101" pitchFamily="2" charset="-122"/>
              </a:rPr>
              <a:t>构件、</a:t>
            </a:r>
            <a:r>
              <a:rPr lang="en-US" altLang="zh-CN" sz="2000" dirty="0">
                <a:solidFill>
                  <a:srgbClr val="FFFFFF"/>
                </a:solidFill>
                <a:latin typeface="+mn-lt"/>
                <a:ea typeface="宋体" panose="02010600030101010101" pitchFamily="2" charset="-122"/>
              </a:rPr>
              <a:t>PWM</a:t>
            </a:r>
            <a:r>
              <a:rPr lang="zh-CN" altLang="en-US" sz="2000" dirty="0">
                <a:solidFill>
                  <a:srgbClr val="FFFFFF"/>
                </a:solidFill>
                <a:latin typeface="+mn-lt"/>
                <a:ea typeface="宋体" panose="02010600030101010101" pitchFamily="2" charset="-122"/>
              </a:rPr>
              <a:t>构件等。</a:t>
            </a:r>
            <a:endParaRPr lang="zh-CN" altLang="en-US" sz="2000" dirty="0">
              <a:solidFill>
                <a:srgbClr val="FFFFFF"/>
              </a:solidFill>
              <a:latin typeface="+mn-lt"/>
              <a:ea typeface="宋体" panose="02010600030101010101" pitchFamily="2" charset="-122"/>
            </a:endParaRPr>
          </a:p>
          <a:p>
            <a:pPr lvl="0" eaLnBrk="1"/>
            <a:r>
              <a:rPr lang="zh-CN" altLang="en-US" sz="2000" dirty="0" smtClean="0">
                <a:solidFill>
                  <a:srgbClr val="FFFFFF"/>
                </a:solidFill>
                <a:latin typeface="+mn-lt"/>
                <a:ea typeface="宋体" panose="02010600030101010101" pitchFamily="2" charset="-122"/>
              </a:rPr>
              <a:t>        应用</a:t>
            </a:r>
            <a:r>
              <a:rPr lang="zh-CN" altLang="en-US" sz="2000" dirty="0">
                <a:solidFill>
                  <a:srgbClr val="FFFFFF"/>
                </a:solidFill>
                <a:latin typeface="+mn-lt"/>
                <a:ea typeface="宋体" panose="02010600030101010101" pitchFamily="2" charset="-122"/>
              </a:rPr>
              <a:t>构件是调用芯片基础构件而制作完成的，符合软件工程封装规范的，面向实际应用硬件模块的驱动构件。其特点是面向实际应用硬件模块，以模块独立性为准则进行封装。例如</a:t>
            </a:r>
            <a:r>
              <a:rPr lang="en-US" altLang="zh-CN" sz="2000" dirty="0">
                <a:solidFill>
                  <a:srgbClr val="FFFFFF"/>
                </a:solidFill>
                <a:latin typeface="+mn-lt"/>
                <a:ea typeface="宋体" panose="02010600030101010101" pitchFamily="2" charset="-122"/>
              </a:rPr>
              <a:t>LCD</a:t>
            </a:r>
            <a:r>
              <a:rPr lang="zh-CN" altLang="en-US" sz="2000" dirty="0">
                <a:solidFill>
                  <a:srgbClr val="FFFFFF"/>
                </a:solidFill>
                <a:latin typeface="+mn-lt"/>
                <a:ea typeface="宋体" panose="02010600030101010101" pitchFamily="2" charset="-122"/>
              </a:rPr>
              <a:t>构件调用基础构件</a:t>
            </a:r>
            <a:r>
              <a:rPr lang="en-US" altLang="zh-CN" sz="2000" dirty="0">
                <a:solidFill>
                  <a:srgbClr val="FFFFFF"/>
                </a:solidFill>
                <a:latin typeface="+mn-lt"/>
                <a:ea typeface="宋体" panose="02010600030101010101" pitchFamily="2" charset="-122"/>
              </a:rPr>
              <a:t>SPI</a:t>
            </a:r>
            <a:r>
              <a:rPr lang="zh-CN" altLang="en-US" sz="2000" dirty="0">
                <a:solidFill>
                  <a:srgbClr val="FFFFFF"/>
                </a:solidFill>
                <a:latin typeface="+mn-lt"/>
                <a:ea typeface="宋体" panose="02010600030101010101" pitchFamily="2" charset="-122"/>
              </a:rPr>
              <a:t>，完成对</a:t>
            </a:r>
            <a:r>
              <a:rPr lang="en-US" altLang="zh-CN" sz="2000" dirty="0">
                <a:solidFill>
                  <a:srgbClr val="FFFFFF"/>
                </a:solidFill>
                <a:latin typeface="+mn-lt"/>
                <a:ea typeface="宋体" panose="02010600030101010101" pitchFamily="2" charset="-122"/>
              </a:rPr>
              <a:t>LCD</a:t>
            </a:r>
            <a:r>
              <a:rPr lang="zh-CN" altLang="en-US" sz="2000" dirty="0">
                <a:solidFill>
                  <a:srgbClr val="FFFFFF"/>
                </a:solidFill>
                <a:latin typeface="+mn-lt"/>
                <a:ea typeface="宋体" panose="02010600030101010101" pitchFamily="2" charset="-122"/>
              </a:rPr>
              <a:t>显示屏控制的封装。</a:t>
            </a:r>
            <a:endParaRPr lang="zh-CN" altLang="en-US" sz="2000" dirty="0">
              <a:solidFill>
                <a:srgbClr val="FFFFFF"/>
              </a:solidFill>
              <a:latin typeface="+mn-lt"/>
              <a:ea typeface="宋体" panose="02010600030101010101" pitchFamily="2" charset="-122"/>
            </a:endParaRPr>
          </a:p>
          <a:p>
            <a:pPr lvl="0" eaLnBrk="1"/>
            <a:r>
              <a:rPr lang="zh-CN" altLang="en-US" sz="2000" dirty="0" smtClean="0">
                <a:solidFill>
                  <a:srgbClr val="FFFFFF"/>
                </a:solidFill>
                <a:latin typeface="+mn-lt"/>
                <a:ea typeface="宋体" panose="02010600030101010101" pitchFamily="2" charset="-122"/>
              </a:rPr>
              <a:t>        软件</a:t>
            </a:r>
            <a:r>
              <a:rPr lang="zh-CN" altLang="en-US" sz="2000" dirty="0">
                <a:solidFill>
                  <a:srgbClr val="FFFFFF"/>
                </a:solidFill>
                <a:latin typeface="+mn-lt"/>
                <a:ea typeface="宋体" panose="02010600030101010101" pitchFamily="2" charset="-122"/>
              </a:rPr>
              <a:t>构件是一个面向对象的、具有规范接口和确定的上下文依赖的组装单元，它能够被独立使用或被其他构件调用。它是不直接与硬件相关的、符合软件工程封装规范的，实现一组完整功能的函数。其特点是面向实际算法，以功能独立性为准则进行封装，具有底层硬件无关性。例如排序算法、队列操作、链表操作及人工智能的一些算法等。</a:t>
            </a:r>
            <a:endParaRPr lang="zh-CN" altLang="en-US" sz="2000" dirty="0">
              <a:solidFill>
                <a:srgbClr val="FFFFFF"/>
              </a:solidFill>
              <a:latin typeface="+mn-lt"/>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839470" y="1031875"/>
            <a:ext cx="481139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构件的基本概念</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839416" y="1883372"/>
            <a:ext cx="10657184" cy="376196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eaLnBrk="1">
              <a:spcAft>
                <a:spcPts val="0"/>
              </a:spcAft>
            </a:pP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构件（</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component</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广义上的理解是：可复用的成分，这里的构件主要是指软件构件。软件构件是一种组装单元，它具有规范的接口规约和显式的语境依赖。软件构件可以被独立地部署并</a:t>
            </a:r>
            <a:r>
              <a:rPr lang="zh-CN"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由第三方任意地组装</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。它既包括了技术因素，例如独立性、合约接口、组装，也包括了市场因素，例如第三方和部署。</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eaLnBrk="1">
              <a:spcAft>
                <a:spcPts val="0"/>
              </a:spcAf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美国卡内基梅隆大学软件工程研究所（</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Carnegie-Mellon University/Software Engineering Institute</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CMU/SEI</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）给出的软件构件的定义： 构件是一个不透明的功能实体， </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能够被第三方组织</a:t>
            </a:r>
            <a:r>
              <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且符合一个构件模型。</a:t>
            </a:r>
            <a:endParaRPr lang="zh-CN" altLang="en-US"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51815" y="1031875"/>
            <a:ext cx="597598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5.1.3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嵌入式开发中构件分类</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551180" y="1950287"/>
            <a:ext cx="10887000" cy="37620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dirty="0">
                <a:solidFill>
                  <a:schemeClr val="bg1"/>
                </a:solidFill>
                <a:latin typeface="+mn-lt"/>
                <a:ea typeface="宋体" panose="02010600030101010101" pitchFamily="2" charset="-122"/>
              </a:rPr>
              <a:t> </a:t>
            </a:r>
            <a:r>
              <a:rPr lang="en-US" altLang="zh-CN" dirty="0" smtClean="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为了便于理解与应用，可以把嵌入式软件构件分为基础构件、应用构件与软件构件三种类型。</a:t>
            </a:r>
            <a:endParaRPr lang="en-US" altLang="zh-CN" dirty="0">
              <a:solidFill>
                <a:schemeClr val="bg1"/>
              </a:solidFill>
              <a:latin typeface="+mn-lt"/>
              <a:ea typeface="宋体" panose="02010600030101010101" pitchFamily="2" charset="-122"/>
            </a:endParaRPr>
          </a:p>
          <a:p>
            <a:pPr indent="266700" algn="just">
              <a:spcAft>
                <a:spcPts val="0"/>
              </a:spcAft>
            </a:pPr>
            <a:r>
              <a:rPr lang="en-US" altLang="zh-CN" dirty="0">
                <a:solidFill>
                  <a:schemeClr val="bg1"/>
                </a:solidFill>
                <a:latin typeface="+mn-lt"/>
                <a:ea typeface="宋体" panose="02010600030101010101" pitchFamily="2" charset="-122"/>
                <a:cs typeface="Times New Roman" panose="02020603050405020304" pitchFamily="18" charset="0"/>
              </a:rPr>
              <a:t>  </a:t>
            </a:r>
            <a:r>
              <a:rPr lang="en-US" altLang="zh-CN" dirty="0" smtClean="0">
                <a:solidFill>
                  <a:schemeClr val="bg1"/>
                </a:solidFill>
                <a:latin typeface="+mn-lt"/>
                <a:ea typeface="宋体" panose="02010600030101010101" pitchFamily="2" charset="-122"/>
                <a:cs typeface="Times New Roman" panose="02020603050405020304" pitchFamily="18" charset="0"/>
              </a:rPr>
              <a:t> </a:t>
            </a:r>
            <a:r>
              <a:rPr lang="en-US" altLang="zh-CN"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en-US" altLang="zh-CN" dirty="0" smtClean="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dirty="0">
                <a:solidFill>
                  <a:srgbClr val="FFFF00"/>
                </a:solidFill>
                <a:latin typeface="黑体" panose="02010609060101010101" pitchFamily="49" charset="-122"/>
                <a:ea typeface="黑体" panose="02010609060101010101" pitchFamily="49" charset="-122"/>
                <a:cs typeface="黑体" panose="02010609060101010101" pitchFamily="49" charset="-122"/>
              </a:rPr>
              <a:t>．基础构件</a:t>
            </a:r>
            <a:r>
              <a:rPr lang="zh-CN" altLang="en-US" dirty="0">
                <a:solidFill>
                  <a:schemeClr val="bg1"/>
                </a:solidFill>
                <a:latin typeface="+mn-lt"/>
                <a:ea typeface="宋体" panose="02010600030101010101" pitchFamily="2" charset="-122"/>
                <a:cs typeface="Times New Roman" panose="02020603050405020304" pitchFamily="18" charset="0"/>
              </a:rPr>
              <a:t>：基础构件是根据</a:t>
            </a:r>
            <a:r>
              <a:rPr lang="en-US" altLang="zh-CN" dirty="0">
                <a:solidFill>
                  <a:schemeClr val="bg1"/>
                </a:solidFill>
                <a:latin typeface="+mn-lt"/>
                <a:ea typeface="宋体" panose="02010600030101010101" pitchFamily="2" charset="-122"/>
                <a:cs typeface="Times New Roman" panose="02020603050405020304" pitchFamily="18" charset="0"/>
              </a:rPr>
              <a:t>MCU</a:t>
            </a:r>
            <a:r>
              <a:rPr lang="zh-CN" altLang="en-US" dirty="0">
                <a:solidFill>
                  <a:schemeClr val="bg1"/>
                </a:solidFill>
                <a:latin typeface="+mn-lt"/>
                <a:ea typeface="宋体" panose="02010600030101010101" pitchFamily="2" charset="-122"/>
                <a:cs typeface="Times New Roman" panose="02020603050405020304" pitchFamily="18" charset="0"/>
              </a:rPr>
              <a:t>内部功能模块的基本知识要素，针对</a:t>
            </a:r>
            <a:r>
              <a:rPr lang="en-US" altLang="zh-CN" dirty="0">
                <a:solidFill>
                  <a:schemeClr val="bg1"/>
                </a:solidFill>
                <a:latin typeface="+mn-lt"/>
                <a:ea typeface="宋体" panose="02010600030101010101" pitchFamily="2" charset="-122"/>
                <a:cs typeface="Times New Roman" panose="02020603050405020304" pitchFamily="18" charset="0"/>
              </a:rPr>
              <a:t>MCU</a:t>
            </a:r>
            <a:r>
              <a:rPr lang="zh-CN" altLang="en-US" dirty="0">
                <a:solidFill>
                  <a:schemeClr val="bg1"/>
                </a:solidFill>
                <a:latin typeface="+mn-lt"/>
                <a:ea typeface="宋体" panose="02010600030101010101" pitchFamily="2" charset="-122"/>
                <a:cs typeface="Times New Roman" panose="02020603050405020304" pitchFamily="18" charset="0"/>
              </a:rPr>
              <a:t>引脚功能或</a:t>
            </a:r>
            <a:r>
              <a:rPr lang="en-US" altLang="zh-CN" dirty="0">
                <a:solidFill>
                  <a:schemeClr val="bg1"/>
                </a:solidFill>
                <a:latin typeface="+mn-lt"/>
                <a:ea typeface="宋体" panose="02010600030101010101" pitchFamily="2" charset="-122"/>
                <a:cs typeface="Times New Roman" panose="02020603050405020304" pitchFamily="18" charset="0"/>
              </a:rPr>
              <a:t>MCU</a:t>
            </a:r>
            <a:r>
              <a:rPr lang="zh-CN" altLang="en-US" dirty="0">
                <a:solidFill>
                  <a:schemeClr val="bg1"/>
                </a:solidFill>
                <a:latin typeface="+mn-lt"/>
                <a:ea typeface="宋体" panose="02010600030101010101" pitchFamily="2" charset="-122"/>
                <a:cs typeface="Times New Roman" panose="02020603050405020304" pitchFamily="18" charset="0"/>
              </a:rPr>
              <a:t>内部功能，利用</a:t>
            </a:r>
            <a:r>
              <a:rPr lang="en-US" altLang="zh-CN" dirty="0">
                <a:solidFill>
                  <a:schemeClr val="bg1"/>
                </a:solidFill>
                <a:latin typeface="+mn-lt"/>
                <a:ea typeface="宋体" panose="02010600030101010101" pitchFamily="2" charset="-122"/>
                <a:cs typeface="Times New Roman" panose="02020603050405020304" pitchFamily="18" charset="0"/>
              </a:rPr>
              <a:t>MCU</a:t>
            </a:r>
            <a:r>
              <a:rPr lang="zh-CN" altLang="en-US" dirty="0">
                <a:solidFill>
                  <a:schemeClr val="bg1"/>
                </a:solidFill>
                <a:latin typeface="+mn-lt"/>
                <a:ea typeface="宋体" panose="02010600030101010101" pitchFamily="2" charset="-122"/>
                <a:cs typeface="Times New Roman" panose="02020603050405020304" pitchFamily="18" charset="0"/>
              </a:rPr>
              <a:t>内部寄存器所制作的直接干预硬件的构件。</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pPr>
            <a:r>
              <a:rPr lang="en-US" altLang="zh-CN" dirty="0">
                <a:solidFill>
                  <a:schemeClr val="bg1"/>
                </a:solidFill>
                <a:latin typeface="+mn-lt"/>
                <a:ea typeface="宋体" panose="02010600030101010101" pitchFamily="2" charset="-122"/>
                <a:cs typeface="Times New Roman" panose="02020603050405020304" pitchFamily="18" charset="0"/>
              </a:rPr>
              <a:t> </a:t>
            </a:r>
            <a:r>
              <a:rPr lang="en-US" altLang="zh-CN" dirty="0" smtClean="0">
                <a:solidFill>
                  <a:schemeClr val="bg1"/>
                </a:solidFill>
                <a:latin typeface="+mn-lt"/>
                <a:ea typeface="宋体" panose="02010600030101010101" pitchFamily="2" charset="-122"/>
                <a:cs typeface="Times New Roman" panose="02020603050405020304" pitchFamily="18" charset="0"/>
              </a:rPr>
              <a:t>   </a:t>
            </a:r>
            <a:r>
              <a:rPr lang="en-US" altLang="zh-CN" dirty="0" smtClean="0">
                <a:solidFill>
                  <a:srgbClr val="FFFF00"/>
                </a:solidFill>
                <a:latin typeface="+mn-lt"/>
                <a:ea typeface="宋体" panose="02010600030101010101" pitchFamily="2" charset="-122"/>
                <a:cs typeface="Times New Roman" panose="02020603050405020304" pitchFamily="18" charset="0"/>
              </a:rPr>
              <a:t> </a:t>
            </a:r>
            <a:r>
              <a:rPr lang="en-US" altLang="zh-CN"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dirty="0">
                <a:solidFill>
                  <a:srgbClr val="FFFF00"/>
                </a:solidFill>
                <a:latin typeface="黑体" panose="02010609060101010101" pitchFamily="49" charset="-122"/>
                <a:ea typeface="黑体" panose="02010609060101010101" pitchFamily="49" charset="-122"/>
                <a:cs typeface="黑体" panose="02010609060101010101" pitchFamily="49" charset="-122"/>
              </a:rPr>
              <a:t>．应用构件</a:t>
            </a:r>
            <a:r>
              <a:rPr lang="zh-CN" altLang="en-US" dirty="0">
                <a:solidFill>
                  <a:schemeClr val="bg1"/>
                </a:solidFill>
                <a:latin typeface="+mn-lt"/>
                <a:ea typeface="宋体" panose="02010600030101010101" pitchFamily="2" charset="-122"/>
                <a:cs typeface="Times New Roman" panose="02020603050405020304" pitchFamily="18" charset="0"/>
              </a:rPr>
              <a:t>：应用构件是调用芯片基础构件而制作完成的，符合软件工程封装规范的，面向实际应用硬件模块的驱动构件。</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266700" algn="just">
              <a:spcAft>
                <a:spcPts val="0"/>
              </a:spcAft>
            </a:pPr>
            <a:r>
              <a:rPr lang="en-US" altLang="zh-CN" dirty="0" smtClean="0">
                <a:solidFill>
                  <a:schemeClr val="bg1"/>
                </a:solidFill>
                <a:latin typeface="+mn-lt"/>
                <a:ea typeface="宋体" panose="02010600030101010101" pitchFamily="2" charset="-122"/>
                <a:cs typeface="Times New Roman" panose="02020603050405020304" pitchFamily="18" charset="0"/>
              </a:rPr>
              <a:t>     </a:t>
            </a:r>
            <a:r>
              <a:rPr lang="en-US" altLang="zh-CN" dirty="0">
                <a:solidFill>
                  <a:srgbClr val="FFFF00"/>
                </a:solidFill>
                <a:latin typeface="黑体" panose="02010609060101010101" pitchFamily="49" charset="-122"/>
                <a:ea typeface="黑体" panose="02010609060101010101" pitchFamily="49" charset="-122"/>
                <a:cs typeface="黑体" panose="02010609060101010101" pitchFamily="49" charset="-122"/>
              </a:rPr>
              <a:t>3</a:t>
            </a:r>
            <a:r>
              <a:rPr lang="zh-CN" altLang="en-US" dirty="0">
                <a:solidFill>
                  <a:srgbClr val="FFFF00"/>
                </a:solidFill>
                <a:latin typeface="黑体" panose="02010609060101010101" pitchFamily="49" charset="-122"/>
                <a:ea typeface="黑体" panose="02010609060101010101" pitchFamily="49" charset="-122"/>
                <a:cs typeface="黑体" panose="02010609060101010101" pitchFamily="49" charset="-122"/>
              </a:rPr>
              <a:t>．软件构件</a:t>
            </a:r>
            <a:r>
              <a:rPr lang="zh-CN" altLang="en-US" dirty="0">
                <a:solidFill>
                  <a:schemeClr val="bg1"/>
                </a:solidFill>
                <a:latin typeface="+mn-lt"/>
                <a:ea typeface="宋体" panose="02010600030101010101" pitchFamily="2" charset="-122"/>
                <a:cs typeface="Times New Roman" panose="02020603050405020304" pitchFamily="18" charset="0"/>
              </a:rPr>
              <a:t>：软件构件是一个面向对象的、具有规范接口和确定的上下文依赖的组装单元，它能够被独立使用或被其他构件调用。</a:t>
            </a:r>
            <a:endParaRPr lang="zh-CN" altLang="en-US" dirty="0">
              <a:solidFill>
                <a:schemeClr val="bg1"/>
              </a:solidFill>
              <a:latin typeface="+mn-lt"/>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43230" y="981075"/>
            <a:ext cx="619252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5.1.4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构件的基本特征与</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表现形式</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443372" y="1677644"/>
            <a:ext cx="11269252" cy="485344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在嵌入式软件领域中，软件与硬件紧密联系，良好的底层驱动构件具备如下特性：</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封装性</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。在内部封装实现细节，采用独立的内部结构以减少对外部环境的依赖。</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描述性</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。构件必须提供规范的函数名称、清晰的接口信息、参数含义与范围、必要的注意事项等描述。</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3</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可移植性</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。是指同样功能的构件，如何做到不改动或少改动，而方便地移植到同系列及不同系列芯片内</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4</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dirty="0">
                <a:solidFill>
                  <a:srgbClr val="FFFF00"/>
                </a:solidFill>
                <a:latin typeface="宋体" panose="02010600030101010101" pitchFamily="2" charset="-122"/>
                <a:ea typeface="宋体" panose="02010600030101010101" pitchFamily="2" charset="-122"/>
                <a:cs typeface="Times New Roman" panose="02020603050405020304" pitchFamily="18" charset="0"/>
              </a:rPr>
              <a:t>可复用性</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。在满足一定使用要求时，构件不经过任何修改就可以直接使用。</a:t>
            </a:r>
            <a:endPar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43439" y="1032104"/>
            <a:ext cx="6192688"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smtClean="0">
                <a:latin typeface="Times New Roman" panose="02020603050405020304" pitchFamily="18" charset="0"/>
                <a:ea typeface="黑体" panose="02010609060101010101" pitchFamily="49" charset="-122"/>
                <a:cs typeface="Times New Roman" panose="02020603050405020304" pitchFamily="18" charset="0"/>
              </a:rPr>
              <a:t>5.1.4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构件的基本特征与表达形式</a:t>
            </a:r>
            <a:endPar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圆角矩形 10"/>
          <p:cNvSpPr/>
          <p:nvPr/>
        </p:nvSpPr>
        <p:spPr bwMode="auto">
          <a:xfrm>
            <a:off x="443230" y="1677670"/>
            <a:ext cx="11305540" cy="476186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宋体" panose="02010600030101010101" pitchFamily="2" charset="-122"/>
                <a:ea typeface="宋体" panose="02010600030101010101" pitchFamily="2" charset="-122"/>
              </a:rPr>
              <a:t>底层</a:t>
            </a:r>
            <a:r>
              <a:rPr lang="zh-CN" altLang="en-US" sz="2800" dirty="0" smtClean="0">
                <a:solidFill>
                  <a:schemeClr val="bg1"/>
                </a:solidFill>
                <a:latin typeface="宋体" panose="02010600030101010101" pitchFamily="2" charset="-122"/>
                <a:ea typeface="宋体" panose="02010600030101010101" pitchFamily="2" charset="-122"/>
              </a:rPr>
              <a:t>构件即基础构件，是与硬件</a:t>
            </a:r>
            <a:r>
              <a:rPr lang="zh-CN" altLang="en-US" sz="2800" dirty="0">
                <a:solidFill>
                  <a:schemeClr val="bg1"/>
                </a:solidFill>
                <a:latin typeface="宋体" panose="02010600030101010101" pitchFamily="2" charset="-122"/>
                <a:ea typeface="宋体" panose="02010600030101010101" pitchFamily="2" charset="-122"/>
              </a:rPr>
              <a:t>直接打交道的软件，它被组织成具有一定独立性的功能模块，由头文件和源程序文件两部分组成。</a:t>
            </a:r>
            <a:r>
              <a:rPr lang="zh-CN" altLang="en-US" sz="2800" dirty="0">
                <a:solidFill>
                  <a:srgbClr val="FF0000"/>
                </a:solidFill>
                <a:latin typeface="宋体" panose="02010600030101010101" pitchFamily="2" charset="-122"/>
                <a:ea typeface="宋体" panose="02010600030101010101" pitchFamily="2" charset="-122"/>
              </a:rPr>
              <a:t>构件的头文件名和源程序文件名一致，且为构件名。</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构件的头文件中，主要包含必要的引用文件、描述构件功能特性的宏定义语句以及声明对外接口函数。</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构件的源程序文件中包含构件的头文件、内部函数的声明、对外接口函数的实现。</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将构件分为头文件与源程序文件两个独立的部分，意义在于，</a:t>
            </a:r>
            <a:r>
              <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头文件中包含对构件的使用信息的完整描述，调用者通过构件对外接口获取服务，而不必关心服务函数的具体实现细节。</a:t>
            </a:r>
            <a:endParaRPr lang="zh-CN" altLang="en-US"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563245" y="2066925"/>
            <a:ext cx="625284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.2.1</a:t>
            </a:r>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设计的基本原则</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86910"/>
            <a:ext cx="12192000" cy="745236"/>
          </a:xfrm>
          <a:prstGeom prst="rect">
            <a:avLst/>
          </a:prstGeom>
        </p:spPr>
      </p:pic>
      <p:sp>
        <p:nvSpPr>
          <p:cNvPr id="3" name="圆角矩形 2"/>
          <p:cNvSpPr/>
          <p:nvPr/>
        </p:nvSpPr>
        <p:spPr bwMode="auto">
          <a:xfrm>
            <a:off x="563880" y="2936477"/>
            <a:ext cx="11040110"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chemeClr val="bg1"/>
                </a:solidFill>
                <a:latin typeface="+mn-ea"/>
                <a:ea typeface="+mn-ea"/>
              </a:rPr>
              <a:t>   </a:t>
            </a:r>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在</a:t>
            </a:r>
            <a:r>
              <a:rPr lang="zh-CN" altLang="zh-CN"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设计</a:t>
            </a:r>
            <a:r>
              <a:rPr lang="zh-CN" altLang="en-US"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基础</a:t>
            </a:r>
            <a:r>
              <a:rPr lang="zh-CN" altLang="zh-CN"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构件</a:t>
            </a:r>
            <a:r>
              <a:rPr lang="zh-CN"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时，最关键的工作是要对构件的共性和个性进行分析，设计出合理的、必要的对外接口函数及其形参。</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rPr>
              <a:t>尽量做到：当一</a:t>
            </a:r>
            <a:r>
              <a:rPr lang="zh-CN" altLang="zh-CN" sz="28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个</a:t>
            </a:r>
            <a:r>
              <a:rPr lang="zh-CN" altLang="en-US" sz="28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基础</a:t>
            </a:r>
            <a:r>
              <a:rPr lang="zh-CN" altLang="zh-CN" sz="28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构件</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rPr>
              <a:t>应用到不同系统中时，仅需修改构件的头文件，对于构件的源程序文件则不必修改或改动很小。</a:t>
            </a:r>
            <a:endPar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en-US"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根据构件的封装性、描述性、可移植性、可复用性的基本特征</a:t>
            </a:r>
            <a:r>
              <a:rPr lang="zh-CN" altLang="zh-CN"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zh-CN" altLang="en-US"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基础</a:t>
            </a:r>
            <a:r>
              <a:rPr lang="zh-CN" altLang="zh-CN" sz="2800" dirty="0" smtClean="0">
                <a:solidFill>
                  <a:schemeClr val="bg1"/>
                </a:solidFill>
                <a:latin typeface="宋体" panose="02010600030101010101" pitchFamily="2" charset="-122"/>
                <a:ea typeface="宋体" panose="02010600030101010101" pitchFamily="2" charset="-122"/>
                <a:cs typeface="宋体" panose="02010600030101010101" pitchFamily="2" charset="-122"/>
              </a:rPr>
              <a:t>构件</a:t>
            </a:r>
            <a:r>
              <a:rPr lang="zh-CN"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rPr>
              <a:t>的开发，应遵循层次化、易用性、鲁棒性及对内存的可靠使用原则。</a:t>
            </a:r>
            <a:endParaRPr lang="zh-CN" altLang="zh-CN" sz="2800" dirty="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nvSpPr>
        <p:spPr bwMode="auto">
          <a:xfrm>
            <a:off x="563245" y="1052830"/>
            <a:ext cx="11041380"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b="0" dirty="0" smtClean="0">
                <a:solidFill>
                  <a:schemeClr val="accent6"/>
                </a:solidFill>
                <a:latin typeface="+mn-lt"/>
                <a:ea typeface="黑体" panose="02010609060101010101" pitchFamily="49" charset="-122"/>
              </a:rPr>
              <a:t>5.2 </a:t>
            </a:r>
            <a:r>
              <a:rPr lang="zh-CN" altLang="en-US" sz="3600" b="0" dirty="0" smtClean="0">
                <a:solidFill>
                  <a:schemeClr val="accent6"/>
                </a:solidFill>
                <a:latin typeface="+mn-lt"/>
                <a:ea typeface="黑体" panose="02010609060101010101" pitchFamily="49" charset="-122"/>
              </a:rPr>
              <a:t>基础构件</a:t>
            </a:r>
            <a:r>
              <a:rPr lang="zh-CN" altLang="en-US" sz="3600" b="0" dirty="0">
                <a:solidFill>
                  <a:schemeClr val="accent6"/>
                </a:solidFill>
                <a:latin typeface="+mn-lt"/>
                <a:ea typeface="黑体" panose="02010609060101010101" pitchFamily="49" charset="-122"/>
              </a:rPr>
              <a:t>设计原则与方法</a:t>
            </a:r>
            <a:r>
              <a:rPr lang="zh-CN" altLang="en-US" sz="3600" b="0" dirty="0">
                <a:solidFill>
                  <a:srgbClr val="FF0000"/>
                </a:solidFill>
                <a:latin typeface="+mn-lt"/>
                <a:ea typeface="黑体" panose="02010609060101010101" pitchFamily="49" charset="-122"/>
              </a:rPr>
              <a:t>（重点、难点）</a:t>
            </a:r>
            <a:endParaRPr lang="zh-CN" altLang="en-US" sz="3600" b="0" dirty="0">
              <a:solidFill>
                <a:srgbClr val="FF0000"/>
              </a:solidFill>
              <a:latin typeface="+mn-lt"/>
              <a:ea typeface="黑体" panose="02010609060101010101" pitchFamily="49"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152" y="46927"/>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07670" y="764540"/>
            <a:ext cx="640842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5</a:t>
            </a:r>
            <a:r>
              <a:rPr sz="2800" b="0" kern="100" dirty="0" smtClean="0">
                <a:latin typeface="Times New Roman" panose="02020603050405020304" pitchFamily="18" charset="0"/>
                <a:ea typeface="黑体" panose="02010609060101010101" pitchFamily="49" charset="-122"/>
                <a:cs typeface="Times New Roman" panose="02020603050405020304" pitchFamily="18" charset="0"/>
              </a:rPr>
              <a:t>.2.</a:t>
            </a:r>
            <a:r>
              <a:rPr lang="en-US" sz="2800" b="0" kern="100"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800" b="0" kern="100" dirty="0" smtClean="0">
                <a:latin typeface="Times New Roman" panose="02020603050405020304" pitchFamily="18" charset="0"/>
                <a:ea typeface="黑体" panose="02010609060101010101" pitchFamily="49" charset="-122"/>
                <a:cs typeface="Times New Roman" panose="02020603050405020304" pitchFamily="18" charset="0"/>
              </a:rPr>
              <a:t>基础构件</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设计的基本原则</a:t>
            </a:r>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0" y="214902"/>
            <a:ext cx="12192000" cy="745236"/>
          </a:xfrm>
          <a:prstGeom prst="rect">
            <a:avLst/>
          </a:prstGeom>
        </p:spPr>
      </p:pic>
      <p:sp>
        <p:nvSpPr>
          <p:cNvPr id="3" name="圆角矩形 2"/>
          <p:cNvSpPr/>
          <p:nvPr/>
        </p:nvSpPr>
        <p:spPr bwMode="auto">
          <a:xfrm>
            <a:off x="407670" y="1412875"/>
            <a:ext cx="11521440" cy="49682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1</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．层次化原则</a:t>
            </a:r>
            <a:r>
              <a:rPr lang="zh-CN" altLang="en-US" sz="2800" dirty="0">
                <a:solidFill>
                  <a:schemeClr val="bg1"/>
                </a:solidFill>
                <a:latin typeface="宋体" panose="02010600030101010101" pitchFamily="2" charset="-122"/>
                <a:ea typeface="宋体" panose="02010600030101010101" pitchFamily="2" charset="-122"/>
              </a:rPr>
              <a:t>：针对应用场景和服务对象，</a:t>
            </a:r>
            <a:r>
              <a:rPr lang="zh-CN" altLang="en-US" sz="2800" dirty="0">
                <a:solidFill>
                  <a:srgbClr val="FF0000"/>
                </a:solidFill>
                <a:latin typeface="宋体" panose="02010600030101010101" pitchFamily="2" charset="-122"/>
                <a:ea typeface="宋体" panose="02010600030101010101" pitchFamily="2" charset="-122"/>
              </a:rPr>
              <a:t>分层组织构件</a:t>
            </a:r>
            <a:r>
              <a:rPr lang="zh-CN" altLang="en-US" sz="2800" dirty="0">
                <a:solidFill>
                  <a:schemeClr val="bg1"/>
                </a:solidFill>
                <a:latin typeface="宋体" panose="02010600030101010101" pitchFamily="2" charset="-122"/>
                <a:ea typeface="宋体" panose="02010600030101010101" pitchFamily="2" charset="-122"/>
              </a:rPr>
              <a:t>。在构件的层次模型中，上层构件可以调用下层构件提供的服务，同一层次的构件不存在相互依赖关系，不能相互调用。</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．易用性原则</a:t>
            </a:r>
            <a:r>
              <a:rPr lang="zh-CN" altLang="en-US" sz="2800" dirty="0">
                <a:solidFill>
                  <a:schemeClr val="bg1"/>
                </a:solidFill>
                <a:latin typeface="宋体" panose="02010600030101010101" pitchFamily="2" charset="-122"/>
                <a:ea typeface="宋体" panose="02010600030101010101" pitchFamily="2" charset="-122"/>
              </a:rPr>
              <a:t>：函数名简洁且达意；接口参数清晰，范围明确；使用说明语言精炼规范，</a:t>
            </a:r>
            <a:r>
              <a:rPr lang="zh-CN" altLang="en-US" sz="2800" dirty="0">
                <a:solidFill>
                  <a:srgbClr val="FF0000"/>
                </a:solidFill>
                <a:latin typeface="宋体" panose="02010600030101010101" pitchFamily="2" charset="-122"/>
                <a:ea typeface="宋体" panose="02010600030101010101" pitchFamily="2" charset="-122"/>
              </a:rPr>
              <a:t>避免二义性</a:t>
            </a:r>
            <a:r>
              <a:rPr lang="zh-CN" altLang="en-US" sz="2800" dirty="0">
                <a:solidFill>
                  <a:schemeClr val="bg1"/>
                </a:solidFill>
                <a:latin typeface="宋体" panose="02010600030101010101" pitchFamily="2" charset="-122"/>
                <a:ea typeface="宋体" panose="02010600030101010101" pitchFamily="2" charset="-122"/>
              </a:rPr>
              <a:t>。</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3</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．鲁棒性原则</a:t>
            </a:r>
            <a:r>
              <a:rPr lang="zh-CN" altLang="en-US" sz="2800" dirty="0">
                <a:solidFill>
                  <a:schemeClr val="bg1"/>
                </a:solidFill>
                <a:latin typeface="宋体" panose="02010600030101010101" pitchFamily="2" charset="-122"/>
                <a:ea typeface="宋体" panose="02010600030101010101" pitchFamily="2" charset="-122"/>
              </a:rPr>
              <a:t>：在明确函数输入输出的取值范围、提供清晰接口描述的同时，在函数实现的内部要有对</a:t>
            </a:r>
            <a:r>
              <a:rPr lang="zh-CN" altLang="en-US" sz="2800" dirty="0">
                <a:solidFill>
                  <a:srgbClr val="FF0000"/>
                </a:solidFill>
                <a:latin typeface="宋体" panose="02010600030101010101" pitchFamily="2" charset="-122"/>
                <a:ea typeface="宋体" panose="02010600030101010101" pitchFamily="2" charset="-122"/>
              </a:rPr>
              <a:t>输入参数检测</a:t>
            </a:r>
            <a:r>
              <a:rPr lang="zh-CN" altLang="en-US" sz="2800" dirty="0">
                <a:solidFill>
                  <a:schemeClr val="bg1"/>
                </a:solidFill>
                <a:latin typeface="宋体" panose="02010600030101010101" pitchFamily="2" charset="-122"/>
                <a:ea typeface="宋体" panose="02010600030101010101" pitchFamily="2" charset="-122"/>
              </a:rPr>
              <a:t>，对超出合法范围的输入参数进行必要的处理。</a:t>
            </a:r>
            <a:endParaRPr lang="en-US" altLang="zh-CN" sz="2800" dirty="0">
              <a:solidFill>
                <a:schemeClr val="bg1"/>
              </a:solidFill>
              <a:latin typeface="宋体" panose="02010600030101010101" pitchFamily="2" charset="-122"/>
              <a:ea typeface="宋体" panose="02010600030101010101" pitchFamily="2" charset="-122"/>
            </a:endParaRPr>
          </a:p>
          <a:p>
            <a:pPr indent="266700" algn="just">
              <a:spcAft>
                <a:spcPts val="0"/>
              </a:spcAft>
            </a:pPr>
            <a:r>
              <a:rPr lang="en-US" altLang="zh-CN" sz="2800" dirty="0">
                <a:solidFill>
                  <a:srgbClr val="FFFF00"/>
                </a:solidFill>
                <a:latin typeface="黑体" panose="02010609060101010101" pitchFamily="49" charset="-122"/>
                <a:ea typeface="黑体" panose="02010609060101010101" pitchFamily="49" charset="-122"/>
                <a:cs typeface="黑体" panose="02010609060101010101" pitchFamily="49" charset="-122"/>
              </a:rPr>
              <a:t>4</a:t>
            </a:r>
            <a:r>
              <a:rPr lang="zh-CN" altLang="en-US" sz="2800" dirty="0">
                <a:solidFill>
                  <a:srgbClr val="FFFF00"/>
                </a:solidFill>
                <a:latin typeface="黑体" panose="02010609060101010101" pitchFamily="49" charset="-122"/>
                <a:ea typeface="黑体" panose="02010609060101010101" pitchFamily="49" charset="-122"/>
                <a:cs typeface="黑体" panose="02010609060101010101" pitchFamily="49" charset="-122"/>
              </a:rPr>
              <a:t>．内存可靠使用原则</a:t>
            </a:r>
            <a:r>
              <a:rPr lang="zh-CN" altLang="en-US" sz="2800" dirty="0">
                <a:solidFill>
                  <a:schemeClr val="bg1"/>
                </a:solidFill>
                <a:latin typeface="宋体" panose="02010600030101010101" pitchFamily="2" charset="-122"/>
                <a:ea typeface="宋体" panose="02010600030101010101" pitchFamily="2" charset="-122"/>
              </a:rPr>
              <a:t>：优先使用静态分配内存、谨慎地使用变量、检测空指针、检测缓冲区溢出，并为内存中的缓冲区</a:t>
            </a:r>
            <a:r>
              <a:rPr lang="zh-CN" altLang="en-US" sz="2800" dirty="0">
                <a:solidFill>
                  <a:srgbClr val="FF0000"/>
                </a:solidFill>
                <a:latin typeface="宋体" panose="02010600030101010101" pitchFamily="2" charset="-122"/>
                <a:ea typeface="宋体" panose="02010600030101010101" pitchFamily="2" charset="-122"/>
              </a:rPr>
              <a:t>预留不小于</a:t>
            </a:r>
            <a:r>
              <a:rPr lang="en-US" altLang="zh-CN" sz="2800" dirty="0">
                <a:solidFill>
                  <a:srgbClr val="FF0000"/>
                </a:solidFill>
                <a:latin typeface="宋体" panose="02010600030101010101" pitchFamily="2" charset="-122"/>
                <a:ea typeface="宋体" panose="02010600030101010101" pitchFamily="2" charset="-122"/>
              </a:rPr>
              <a:t>20%</a:t>
            </a:r>
            <a:r>
              <a:rPr lang="zh-CN" altLang="en-US" sz="2800" dirty="0">
                <a:solidFill>
                  <a:srgbClr val="FF0000"/>
                </a:solidFill>
                <a:latin typeface="宋体" panose="02010600030101010101" pitchFamily="2" charset="-122"/>
                <a:ea typeface="宋体" panose="02010600030101010101" pitchFamily="2" charset="-122"/>
              </a:rPr>
              <a:t>的冗余</a:t>
            </a:r>
            <a:r>
              <a:rPr lang="zh-CN" altLang="en-US" sz="2800" dirty="0">
                <a:solidFill>
                  <a:schemeClr val="bg1"/>
                </a:solidFill>
                <a:latin typeface="宋体" panose="02010600030101010101" pitchFamily="2" charset="-122"/>
                <a:ea typeface="宋体" panose="02010600030101010101" pitchFamily="2" charset="-122"/>
              </a:rPr>
              <a:t>、对内存的使用情况进行评估。</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4"/>
          </p:nvPr>
        </p:nvSpPr>
        <p:spPr/>
        <p:txBody>
          <a:bodyPr/>
          <a:lstStyle/>
          <a:p>
            <a:r>
              <a:rPr lang="zh-CN" altLang="en-US" smtClean="0">
                <a:ea typeface="宋体" panose="02010600030101010101" pitchFamily="2" charset="-122"/>
              </a:rPr>
              <a:t>第</a:t>
            </a:r>
            <a:fld id="{7D9BB5D0-35E4-459D-AEF3-FE4D7C45CC19}" type="slidenum">
              <a:rPr lang="zh-CN" altLang="en-US" smtClean="0"/>
            </a:fld>
            <a:r>
              <a:rPr lang="zh-CN" altLang="en-US" smtClean="0">
                <a:ea typeface="宋体" panose="02010600030101010101" pitchFamily="2" charset="-122"/>
              </a:rPr>
              <a:t>页 共</a:t>
            </a:r>
            <a:r>
              <a:rPr lang="en-US" altLang="zh-CN" smtClean="0">
                <a:ea typeface="宋体" panose="02010600030101010101" pitchFamily="2" charset="-122"/>
              </a:rPr>
              <a:t>38</a:t>
            </a:r>
            <a:r>
              <a:rPr lang="zh-CN" altLang="en-US" smtClean="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TABLE_ENDDRAG_ORIGIN_RECT" val="800*340"/>
  <p:tag name="TABLE_ENDDRAG_RECT" val="50*160*800*340"/>
</p:tagLst>
</file>

<file path=ppt/tags/tag2.xml><?xml version="1.0" encoding="utf-8"?>
<p:tagLst xmlns:p="http://schemas.openxmlformats.org/presentationml/2006/main">
  <p:tag name="COMMONDATA" val="eyJoZGlkIjoiMjdkNDI2YmY4YWI5YmU1MTg2YmEyYTI5N2Q4MmMwM2QifQ=="/>
  <p:tag name="commondata" val="eyJoZGlkIjoiNDdmNzlmNzI5YjZiMTA0NmI4NTQwMjFjYzJjYWY5MzgifQ=="/>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anose="020B0600000101010101"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9165</Words>
  <Application>WPS 演示</Application>
  <PresentationFormat>宽屏</PresentationFormat>
  <Paragraphs>549</Paragraphs>
  <Slides>39</Slides>
  <Notes>39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Wingdings</vt:lpstr>
      <vt:lpstr>Copperplate Gothic Bold</vt:lpstr>
      <vt:lpstr>Segoe Print</vt:lpstr>
      <vt:lpstr>Gulim</vt:lpstr>
      <vt:lpstr>Malgun Gothic</vt:lpstr>
      <vt:lpstr>华文新魏</vt:lpstr>
      <vt:lpstr>Times New Roman</vt:lpstr>
      <vt:lpstr>黑体</vt:lpstr>
      <vt:lpstr>微软雅黑</vt:lpstr>
      <vt:lpstr>Arial Unicode MS</vt:lpstr>
      <vt:lpstr>Times New Roman</vt:lpstr>
      <vt:lpstr>1_模板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ztzz0034</cp:lastModifiedBy>
  <cp:revision>963</cp:revision>
  <cp:lastPrinted>1999-06-03T07:41:00Z</cp:lastPrinted>
  <dcterms:created xsi:type="dcterms:W3CDTF">2012-05-08T02:40:00Z</dcterms:created>
  <dcterms:modified xsi:type="dcterms:W3CDTF">2024-05-16T01:40:31Z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AD5F1D6F05B24EABA8FF366DF062A3A2</vt:lpwstr>
  </property>
</Properties>
</file>