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bookmarkIdSeed="3">
  <p:sldMasterIdLst>
    <p:sldMasterId id="2147483648" r:id="rId1"/>
  </p:sldMasterIdLst>
  <p:notesMasterIdLst>
    <p:notesMasterId r:id="rId100"/>
  </p:notesMasterIdLst>
  <p:handoutMasterIdLst>
    <p:handoutMasterId r:id="rId101"/>
  </p:handoutMasterIdLst>
  <p:sldIdLst>
    <p:sldId id="920" r:id="rId2"/>
    <p:sldId id="921" r:id="rId3"/>
    <p:sldId id="922" r:id="rId4"/>
    <p:sldId id="923" r:id="rId5"/>
    <p:sldId id="924" r:id="rId6"/>
    <p:sldId id="925" r:id="rId7"/>
    <p:sldId id="926" r:id="rId8"/>
    <p:sldId id="927" r:id="rId9"/>
    <p:sldId id="928" r:id="rId10"/>
    <p:sldId id="929" r:id="rId11"/>
    <p:sldId id="930" r:id="rId12"/>
    <p:sldId id="931" r:id="rId13"/>
    <p:sldId id="932" r:id="rId14"/>
    <p:sldId id="933" r:id="rId15"/>
    <p:sldId id="934" r:id="rId16"/>
    <p:sldId id="935" r:id="rId17"/>
    <p:sldId id="936" r:id="rId18"/>
    <p:sldId id="937" r:id="rId19"/>
    <p:sldId id="938" r:id="rId20"/>
    <p:sldId id="939" r:id="rId21"/>
    <p:sldId id="940" r:id="rId22"/>
    <p:sldId id="941" r:id="rId23"/>
    <p:sldId id="942" r:id="rId24"/>
    <p:sldId id="943" r:id="rId25"/>
    <p:sldId id="944" r:id="rId26"/>
    <p:sldId id="945" r:id="rId27"/>
    <p:sldId id="946" r:id="rId28"/>
    <p:sldId id="947" r:id="rId29"/>
    <p:sldId id="948" r:id="rId30"/>
    <p:sldId id="949" r:id="rId31"/>
    <p:sldId id="950" r:id="rId32"/>
    <p:sldId id="853" r:id="rId33"/>
    <p:sldId id="854" r:id="rId34"/>
    <p:sldId id="855" r:id="rId35"/>
    <p:sldId id="856" r:id="rId36"/>
    <p:sldId id="857" r:id="rId37"/>
    <p:sldId id="858" r:id="rId38"/>
    <p:sldId id="859" r:id="rId39"/>
    <p:sldId id="860" r:id="rId40"/>
    <p:sldId id="861" r:id="rId41"/>
    <p:sldId id="862" r:id="rId42"/>
    <p:sldId id="863" r:id="rId43"/>
    <p:sldId id="864" r:id="rId44"/>
    <p:sldId id="865" r:id="rId45"/>
    <p:sldId id="866" r:id="rId46"/>
    <p:sldId id="867" r:id="rId47"/>
    <p:sldId id="868" r:id="rId48"/>
    <p:sldId id="869" r:id="rId49"/>
    <p:sldId id="870" r:id="rId50"/>
    <p:sldId id="871" r:id="rId51"/>
    <p:sldId id="872" r:id="rId52"/>
    <p:sldId id="873" r:id="rId53"/>
    <p:sldId id="874" r:id="rId54"/>
    <p:sldId id="875" r:id="rId55"/>
    <p:sldId id="876" r:id="rId56"/>
    <p:sldId id="877" r:id="rId57"/>
    <p:sldId id="878" r:id="rId58"/>
    <p:sldId id="879" r:id="rId59"/>
    <p:sldId id="880" r:id="rId60"/>
    <p:sldId id="881" r:id="rId61"/>
    <p:sldId id="882" r:id="rId62"/>
    <p:sldId id="981" r:id="rId63"/>
    <p:sldId id="982" r:id="rId64"/>
    <p:sldId id="983" r:id="rId65"/>
    <p:sldId id="984" r:id="rId66"/>
    <p:sldId id="985" r:id="rId67"/>
    <p:sldId id="986" r:id="rId68"/>
    <p:sldId id="987" r:id="rId69"/>
    <p:sldId id="988" r:id="rId70"/>
    <p:sldId id="989" r:id="rId71"/>
    <p:sldId id="990" r:id="rId72"/>
    <p:sldId id="991" r:id="rId73"/>
    <p:sldId id="992" r:id="rId74"/>
    <p:sldId id="993" r:id="rId75"/>
    <p:sldId id="994" r:id="rId76"/>
    <p:sldId id="995" r:id="rId77"/>
    <p:sldId id="996" r:id="rId78"/>
    <p:sldId id="997" r:id="rId79"/>
    <p:sldId id="998" r:id="rId80"/>
    <p:sldId id="999" r:id="rId81"/>
    <p:sldId id="1000" r:id="rId82"/>
    <p:sldId id="1001" r:id="rId83"/>
    <p:sldId id="1002" r:id="rId84"/>
    <p:sldId id="1003" r:id="rId85"/>
    <p:sldId id="1004" r:id="rId86"/>
    <p:sldId id="1005" r:id="rId87"/>
    <p:sldId id="1006" r:id="rId88"/>
    <p:sldId id="1007" r:id="rId89"/>
    <p:sldId id="1008" r:id="rId90"/>
    <p:sldId id="1009" r:id="rId91"/>
    <p:sldId id="1010" r:id="rId92"/>
    <p:sldId id="1011" r:id="rId93"/>
    <p:sldId id="1012" r:id="rId94"/>
    <p:sldId id="1013" r:id="rId95"/>
    <p:sldId id="1014" r:id="rId96"/>
    <p:sldId id="1015" r:id="rId97"/>
    <p:sldId id="1016" r:id="rId98"/>
    <p:sldId id="1017" r:id="rId99"/>
  </p:sldIdLst>
  <p:sldSz cx="12192000" cy="6858000"/>
  <p:notesSz cx="6858000" cy="9144000"/>
  <p:custDataLst>
    <p:tags r:id="rId102"/>
  </p:custDataLst>
  <p:defaultTextStyle>
    <a:defPPr>
      <a:defRPr lang="zh-CN"/>
    </a:defPPr>
    <a:lvl1pPr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1pPr>
    <a:lvl2pPr marL="4572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2pPr>
    <a:lvl3pPr marL="9144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3pPr>
    <a:lvl4pPr marL="13716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4pPr>
    <a:lvl5pPr marL="1828800" algn="l" rtl="0" eaLnBrk="0" fontAlgn="base" hangingPunct="0">
      <a:spcBef>
        <a:spcPct val="0"/>
      </a:spcBef>
      <a:spcAft>
        <a:spcPct val="0"/>
      </a:spcAft>
      <a:defRPr sz="2400" b="1" kern="1200">
        <a:solidFill>
          <a:schemeClr val="tx1"/>
        </a:solidFill>
        <a:latin typeface="Copperplate Gothic Bold" panose="020E0705020206020404" pitchFamily="34" charset="0"/>
        <a:ea typeface="Gulim" panose="020B0600000101010101" pitchFamily="34" charset="-127"/>
        <a:cs typeface="+mn-cs"/>
      </a:defRPr>
    </a:lvl5pPr>
    <a:lvl6pPr marL="22860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6pPr>
    <a:lvl7pPr marL="27432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7pPr>
    <a:lvl8pPr marL="32004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8pPr>
    <a:lvl9pPr marL="3657600" algn="l" defTabSz="914400" rtl="0" eaLnBrk="1" latinLnBrk="0" hangingPunct="1">
      <a:defRPr sz="2400" b="1" kern="1200">
        <a:solidFill>
          <a:schemeClr val="tx1"/>
        </a:solidFill>
        <a:latin typeface="Copperplate Gothic Bold" panose="020E0705020206020404" pitchFamily="34" charset="0"/>
        <a:ea typeface="Gulim" panose="020B0600000101010101" pitchFamily="34" charset="-127"/>
        <a:cs typeface="+mn-cs"/>
      </a:defRPr>
    </a:lvl9pPr>
  </p:defaultTextStyle>
  <p:extLst>
    <p:ext uri="{EFAFB233-063F-42B5-8137-9DF3F51BA10A}">
      <p15:sldGuideLst xmlns:p15="http://schemas.microsoft.com/office/powerpoint/2012/main">
        <p15:guide id="1" orient="horz" pos="2182" userDrawn="1">
          <p15:clr>
            <a:srgbClr val="A4A3A4"/>
          </p15:clr>
        </p15:guide>
        <p15:guide id="2" pos="3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施黎伟 施" initials="施黎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a:srgbClr val="D0CC34"/>
    <a:srgbClr val="9F231B"/>
    <a:srgbClr val="3C658E"/>
    <a:srgbClr val="024C89"/>
    <a:srgbClr val="1B4B7B"/>
    <a:srgbClr val="37618B"/>
    <a:srgbClr val="3D668E"/>
    <a:srgbClr val="406890"/>
    <a:srgbClr val="4E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2" autoAdjust="0"/>
    <p:restoredTop sz="85664" autoAdjust="0"/>
  </p:normalViewPr>
  <p:slideViewPr>
    <p:cSldViewPr showGuides="1">
      <p:cViewPr varScale="1">
        <p:scale>
          <a:sx n="97" d="100"/>
          <a:sy n="97" d="100"/>
        </p:scale>
        <p:origin x="846" y="72"/>
      </p:cViewPr>
      <p:guideLst>
        <p:guide orient="horz" pos="2182"/>
        <p:guide pos="385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gs" Target="tags/tag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04A7A861-DEED-4722-B1F1-502F1D837F5C}"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BB962C8B-B14F-4D97-AF65-F5344CB8AC3E}" type="datetime1">
              <a:rPr lang="zh-CN" altLang="zh-CN"/>
              <a:t>2024/5/16</a:t>
            </a:fld>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1" sz="1200" b="0">
                <a:effectLst/>
                <a:latin typeface="Times New Roman" panose="02020603050405020304" pitchFamily="18" charset="0"/>
                <a:ea typeface="宋体" panose="02010600030101010101"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1" sz="1200" b="0">
                <a:effectLst/>
                <a:latin typeface="Times New Roman" panose="02020603050405020304" pitchFamily="18" charset="0"/>
                <a:ea typeface="宋体" panose="02010600030101010101" pitchFamily="2" charset="-122"/>
              </a:defRPr>
            </a:lvl1pPr>
          </a:lstStyle>
          <a:p>
            <a:pPr>
              <a:defRPr/>
            </a:pPr>
            <a:fld id="{11885EC4-2E48-4EAD-BBD4-5D9010318CA2}" type="slidenum">
              <a:rPr lang="en-US" altLang="zh-CN"/>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10</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11</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14</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8F66220-688E-47F4-A4B7-87720CFD683C}" type="slidenum">
              <a:rPr lang="en-US" altLang="zh-CN" smtClean="0"/>
              <a:t>1</a:t>
            </a:fld>
            <a:endParaRPr lang="en-US" altLang="zh-CN" dirty="0"/>
          </a:p>
        </p:txBody>
      </p:sp>
      <p:sp>
        <p:nvSpPr>
          <p:cNvPr id="36867" name="Rectangle 2"/>
          <p:cNvSpPr>
            <a:spLocks noGrp="1" noRot="1" noChangeAspect="1" noChangeArrowheads="1" noTextEdit="1"/>
          </p:cNvSpPr>
          <p:nvPr>
            <p:ph type="sldImg"/>
          </p:nvPr>
        </p:nvSpPr>
        <p:spPr>
          <a:xfrm>
            <a:off x="381000" y="685800"/>
            <a:ext cx="6096000" cy="3429000"/>
          </a:xfrm>
        </p:spPr>
      </p:sp>
      <p:sp>
        <p:nvSpPr>
          <p:cNvPr id="36868" name="Rectangle 3"/>
          <p:cNvSpPr>
            <a:spLocks noGrp="1" noChangeArrowheads="1"/>
          </p:cNvSpPr>
          <p:nvPr>
            <p:ph type="body" idx="1"/>
          </p:nvPr>
        </p:nvSpPr>
        <p:spPr>
          <a:noFill/>
        </p:spPr>
        <p:txBody>
          <a:bodyPr/>
          <a:lstStyle/>
          <a:p>
            <a:pPr eaLnBrk="1" hangingPunct="1"/>
            <a:r>
              <a:rPr lang="zh-CN" altLang="en-US" dirty="0"/>
              <a:t>标题封面</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19</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20</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23</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24</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26</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27</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29</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30</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31</a:t>
            </a:fld>
            <a:endParaRPr lang="en-US" altLang="zh-CN"/>
          </a:p>
        </p:txBody>
      </p:sp>
    </p:spTree>
    <p:extLst>
      <p:ext uri="{BB962C8B-B14F-4D97-AF65-F5344CB8AC3E}">
        <p14:creationId xmlns:p14="http://schemas.microsoft.com/office/powerpoint/2010/main" val="30012306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32</a:t>
            </a:fld>
            <a:endParaRPr lang="en-US" altLang="zh-CN"/>
          </a:p>
        </p:txBody>
      </p:sp>
    </p:spTree>
    <p:extLst>
      <p:ext uri="{BB962C8B-B14F-4D97-AF65-F5344CB8AC3E}">
        <p14:creationId xmlns:p14="http://schemas.microsoft.com/office/powerpoint/2010/main" val="301021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33</a:t>
            </a:fld>
            <a:endParaRPr lang="en-US" altLang="zh-CN"/>
          </a:p>
        </p:txBody>
      </p:sp>
    </p:spTree>
    <p:extLst>
      <p:ext uri="{BB962C8B-B14F-4D97-AF65-F5344CB8AC3E}">
        <p14:creationId xmlns:p14="http://schemas.microsoft.com/office/powerpoint/2010/main" val="1235048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34</a:t>
            </a:fld>
            <a:endParaRPr lang="en-US" altLang="zh-CN"/>
          </a:p>
        </p:txBody>
      </p:sp>
    </p:spTree>
    <p:extLst>
      <p:ext uri="{BB962C8B-B14F-4D97-AF65-F5344CB8AC3E}">
        <p14:creationId xmlns:p14="http://schemas.microsoft.com/office/powerpoint/2010/main" val="3817376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35</a:t>
            </a:fld>
            <a:endParaRPr lang="en-US" altLang="zh-CN"/>
          </a:p>
        </p:txBody>
      </p:sp>
    </p:spTree>
    <p:extLst>
      <p:ext uri="{BB962C8B-B14F-4D97-AF65-F5344CB8AC3E}">
        <p14:creationId xmlns:p14="http://schemas.microsoft.com/office/powerpoint/2010/main" val="419239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36</a:t>
            </a:fld>
            <a:endParaRPr lang="en-US" altLang="zh-CN"/>
          </a:p>
        </p:txBody>
      </p:sp>
    </p:spTree>
    <p:extLst>
      <p:ext uri="{BB962C8B-B14F-4D97-AF65-F5344CB8AC3E}">
        <p14:creationId xmlns:p14="http://schemas.microsoft.com/office/powerpoint/2010/main" val="1190524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37</a:t>
            </a:fld>
            <a:endParaRPr lang="en-US" altLang="zh-CN"/>
          </a:p>
        </p:txBody>
      </p:sp>
    </p:spTree>
    <p:extLst>
      <p:ext uri="{BB962C8B-B14F-4D97-AF65-F5344CB8AC3E}">
        <p14:creationId xmlns:p14="http://schemas.microsoft.com/office/powerpoint/2010/main" val="10871593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38</a:t>
            </a:fld>
            <a:endParaRPr lang="en-US" altLang="zh-CN"/>
          </a:p>
        </p:txBody>
      </p:sp>
    </p:spTree>
    <p:extLst>
      <p:ext uri="{BB962C8B-B14F-4D97-AF65-F5344CB8AC3E}">
        <p14:creationId xmlns:p14="http://schemas.microsoft.com/office/powerpoint/2010/main" val="87975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1885EC4-2E48-4EAD-BBD4-5D9010318CA2}" type="slidenum">
              <a:rPr kumimoji="1" lang="en-US" altLang="zh-CN"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t>3</a:t>
            </a:fld>
            <a:endParaRPr kumimoji="1"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39</a:t>
            </a:fld>
            <a:endParaRPr lang="en-US" altLang="zh-CN"/>
          </a:p>
        </p:txBody>
      </p:sp>
    </p:spTree>
    <p:extLst>
      <p:ext uri="{BB962C8B-B14F-4D97-AF65-F5344CB8AC3E}">
        <p14:creationId xmlns:p14="http://schemas.microsoft.com/office/powerpoint/2010/main" val="1147186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40</a:t>
            </a:fld>
            <a:endParaRPr lang="en-US" altLang="zh-CN"/>
          </a:p>
        </p:txBody>
      </p:sp>
    </p:spTree>
    <p:extLst>
      <p:ext uri="{BB962C8B-B14F-4D97-AF65-F5344CB8AC3E}">
        <p14:creationId xmlns:p14="http://schemas.microsoft.com/office/powerpoint/2010/main" val="16151473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41</a:t>
            </a:fld>
            <a:endParaRPr lang="en-US" altLang="zh-CN"/>
          </a:p>
        </p:txBody>
      </p:sp>
    </p:spTree>
    <p:extLst>
      <p:ext uri="{BB962C8B-B14F-4D97-AF65-F5344CB8AC3E}">
        <p14:creationId xmlns:p14="http://schemas.microsoft.com/office/powerpoint/2010/main" val="10081354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42</a:t>
            </a:fld>
            <a:endParaRPr lang="en-US" altLang="zh-CN"/>
          </a:p>
        </p:txBody>
      </p:sp>
    </p:spTree>
    <p:extLst>
      <p:ext uri="{BB962C8B-B14F-4D97-AF65-F5344CB8AC3E}">
        <p14:creationId xmlns:p14="http://schemas.microsoft.com/office/powerpoint/2010/main" val="300772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43</a:t>
            </a:fld>
            <a:endParaRPr lang="en-US" altLang="zh-CN"/>
          </a:p>
        </p:txBody>
      </p:sp>
    </p:spTree>
    <p:extLst>
      <p:ext uri="{BB962C8B-B14F-4D97-AF65-F5344CB8AC3E}">
        <p14:creationId xmlns:p14="http://schemas.microsoft.com/office/powerpoint/2010/main" val="4192305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44</a:t>
            </a:fld>
            <a:endParaRPr lang="en-US" altLang="zh-CN"/>
          </a:p>
        </p:txBody>
      </p:sp>
    </p:spTree>
    <p:extLst>
      <p:ext uri="{BB962C8B-B14F-4D97-AF65-F5344CB8AC3E}">
        <p14:creationId xmlns:p14="http://schemas.microsoft.com/office/powerpoint/2010/main" val="42643441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45</a:t>
            </a:fld>
            <a:endParaRPr lang="en-US" altLang="zh-CN"/>
          </a:p>
        </p:txBody>
      </p:sp>
    </p:spTree>
    <p:extLst>
      <p:ext uri="{BB962C8B-B14F-4D97-AF65-F5344CB8AC3E}">
        <p14:creationId xmlns:p14="http://schemas.microsoft.com/office/powerpoint/2010/main" val="28660453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46</a:t>
            </a:fld>
            <a:endParaRPr lang="en-US" altLang="zh-CN"/>
          </a:p>
        </p:txBody>
      </p:sp>
    </p:spTree>
    <p:extLst>
      <p:ext uri="{BB962C8B-B14F-4D97-AF65-F5344CB8AC3E}">
        <p14:creationId xmlns:p14="http://schemas.microsoft.com/office/powerpoint/2010/main" val="14474194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47</a:t>
            </a:fld>
            <a:endParaRPr lang="en-US" altLang="zh-CN"/>
          </a:p>
        </p:txBody>
      </p:sp>
    </p:spTree>
    <p:extLst>
      <p:ext uri="{BB962C8B-B14F-4D97-AF65-F5344CB8AC3E}">
        <p14:creationId xmlns:p14="http://schemas.microsoft.com/office/powerpoint/2010/main" val="24001896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48</a:t>
            </a:fld>
            <a:endParaRPr lang="en-US" altLang="zh-CN"/>
          </a:p>
        </p:txBody>
      </p:sp>
    </p:spTree>
    <p:extLst>
      <p:ext uri="{BB962C8B-B14F-4D97-AF65-F5344CB8AC3E}">
        <p14:creationId xmlns:p14="http://schemas.microsoft.com/office/powerpoint/2010/main" val="1852190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a:t>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49</a:t>
            </a:fld>
            <a:endParaRPr lang="en-US" altLang="zh-CN"/>
          </a:p>
        </p:txBody>
      </p:sp>
    </p:spTree>
    <p:extLst>
      <p:ext uri="{BB962C8B-B14F-4D97-AF65-F5344CB8AC3E}">
        <p14:creationId xmlns:p14="http://schemas.microsoft.com/office/powerpoint/2010/main" val="585457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50</a:t>
            </a:fld>
            <a:endParaRPr lang="en-US" altLang="zh-CN"/>
          </a:p>
        </p:txBody>
      </p:sp>
    </p:spTree>
    <p:extLst>
      <p:ext uri="{BB962C8B-B14F-4D97-AF65-F5344CB8AC3E}">
        <p14:creationId xmlns:p14="http://schemas.microsoft.com/office/powerpoint/2010/main" val="19706935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51</a:t>
            </a:fld>
            <a:endParaRPr lang="en-US" altLang="zh-CN"/>
          </a:p>
        </p:txBody>
      </p:sp>
    </p:spTree>
    <p:extLst>
      <p:ext uri="{BB962C8B-B14F-4D97-AF65-F5344CB8AC3E}">
        <p14:creationId xmlns:p14="http://schemas.microsoft.com/office/powerpoint/2010/main" val="8673844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52</a:t>
            </a:fld>
            <a:endParaRPr lang="en-US" altLang="zh-CN"/>
          </a:p>
        </p:txBody>
      </p:sp>
    </p:spTree>
    <p:extLst>
      <p:ext uri="{BB962C8B-B14F-4D97-AF65-F5344CB8AC3E}">
        <p14:creationId xmlns:p14="http://schemas.microsoft.com/office/powerpoint/2010/main" val="24959073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53</a:t>
            </a:fld>
            <a:endParaRPr lang="en-US" altLang="zh-CN"/>
          </a:p>
        </p:txBody>
      </p:sp>
    </p:spTree>
    <p:extLst>
      <p:ext uri="{BB962C8B-B14F-4D97-AF65-F5344CB8AC3E}">
        <p14:creationId xmlns:p14="http://schemas.microsoft.com/office/powerpoint/2010/main" val="26969358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54</a:t>
            </a:fld>
            <a:endParaRPr lang="en-US" altLang="zh-CN"/>
          </a:p>
        </p:txBody>
      </p:sp>
    </p:spTree>
    <p:extLst>
      <p:ext uri="{BB962C8B-B14F-4D97-AF65-F5344CB8AC3E}">
        <p14:creationId xmlns:p14="http://schemas.microsoft.com/office/powerpoint/2010/main" val="10912553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55</a:t>
            </a:fld>
            <a:endParaRPr lang="en-US" altLang="zh-CN"/>
          </a:p>
        </p:txBody>
      </p:sp>
    </p:spTree>
    <p:extLst>
      <p:ext uri="{BB962C8B-B14F-4D97-AF65-F5344CB8AC3E}">
        <p14:creationId xmlns:p14="http://schemas.microsoft.com/office/powerpoint/2010/main" val="101937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56</a:t>
            </a:fld>
            <a:endParaRPr lang="en-US" altLang="zh-CN"/>
          </a:p>
        </p:txBody>
      </p:sp>
    </p:spTree>
    <p:extLst>
      <p:ext uri="{BB962C8B-B14F-4D97-AF65-F5344CB8AC3E}">
        <p14:creationId xmlns:p14="http://schemas.microsoft.com/office/powerpoint/2010/main" val="18497862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57</a:t>
            </a:fld>
            <a:endParaRPr lang="en-US" altLang="zh-CN"/>
          </a:p>
        </p:txBody>
      </p:sp>
    </p:spTree>
    <p:extLst>
      <p:ext uri="{BB962C8B-B14F-4D97-AF65-F5344CB8AC3E}">
        <p14:creationId xmlns:p14="http://schemas.microsoft.com/office/powerpoint/2010/main" val="24017798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58</a:t>
            </a:fld>
            <a:endParaRPr lang="en-US" altLang="zh-CN"/>
          </a:p>
        </p:txBody>
      </p:sp>
    </p:spTree>
    <p:extLst>
      <p:ext uri="{BB962C8B-B14F-4D97-AF65-F5344CB8AC3E}">
        <p14:creationId xmlns:p14="http://schemas.microsoft.com/office/powerpoint/2010/main" val="2390613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a:t>
            </a:fld>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59</a:t>
            </a:fld>
            <a:endParaRPr lang="en-US" altLang="zh-CN"/>
          </a:p>
        </p:txBody>
      </p:sp>
    </p:spTree>
    <p:extLst>
      <p:ext uri="{BB962C8B-B14F-4D97-AF65-F5344CB8AC3E}">
        <p14:creationId xmlns:p14="http://schemas.microsoft.com/office/powerpoint/2010/main" val="35768461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60</a:t>
            </a:fld>
            <a:endParaRPr lang="en-US" altLang="zh-CN"/>
          </a:p>
        </p:txBody>
      </p:sp>
    </p:spTree>
    <p:extLst>
      <p:ext uri="{BB962C8B-B14F-4D97-AF65-F5344CB8AC3E}">
        <p14:creationId xmlns:p14="http://schemas.microsoft.com/office/powerpoint/2010/main" val="7333117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61</a:t>
            </a:fld>
            <a:endParaRPr lang="en-US" altLang="zh-C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62</a:t>
            </a:fld>
            <a:endParaRPr lang="en-US" altLang="zh-C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63</a:t>
            </a:fld>
            <a:endParaRPr lang="en-US" altLang="zh-C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64</a:t>
            </a:fld>
            <a:endParaRPr lang="en-US" altLang="zh-C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65</a:t>
            </a:fld>
            <a:endParaRPr lang="en-US" altLang="zh-C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66</a:t>
            </a:fld>
            <a:endParaRPr lang="en-US" altLang="zh-CN"/>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67</a:t>
            </a:fld>
            <a:endParaRPr lang="en-US" altLang="zh-CN"/>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68</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a:t>
            </a:fld>
            <a:endParaRPr lang="en-US" altLang="zh-CN"/>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69</a:t>
            </a:fld>
            <a:endParaRPr lang="en-US" altLang="zh-CN"/>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70</a:t>
            </a:fld>
            <a:endParaRPr lang="en-US"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71</a:t>
            </a:fld>
            <a:endParaRPr lang="en-US" altLang="zh-CN"/>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72</a:t>
            </a:fld>
            <a:endParaRPr lang="en-US" altLang="zh-CN"/>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1885EC4-2E48-4EAD-BBD4-5D9010318CA2}" type="slidenum">
              <a:rPr kumimoji="1" lang="en-US" altLang="zh-CN"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t>73</a:t>
            </a:fld>
            <a:endParaRPr kumimoji="1"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1885EC4-2E48-4EAD-BBD4-5D9010318CA2}" type="slidenum">
              <a:rPr kumimoji="1" lang="en-US" altLang="zh-CN"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t>74</a:t>
            </a:fld>
            <a:endParaRPr kumimoji="1"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1885EC4-2E48-4EAD-BBD4-5D9010318CA2}" type="slidenum">
              <a:rPr kumimoji="1" lang="en-US" altLang="zh-CN"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t>75</a:t>
            </a:fld>
            <a:endParaRPr kumimoji="1"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76</a:t>
            </a:fld>
            <a:endParaRPr lang="en-US" altLang="zh-CN"/>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77</a:t>
            </a:fld>
            <a:endParaRPr lang="en-US" altLang="zh-CN"/>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a:t>
            </a:fld>
            <a:endParaRPr lang="en-US" altLang="zh-CN"/>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79</a:t>
            </a:fld>
            <a:endParaRPr lang="en-US" altLang="zh-CN"/>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80</a:t>
            </a:fld>
            <a:endParaRPr lang="en-US" altLang="zh-CN"/>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81</a:t>
            </a:fld>
            <a:endParaRPr lang="en-US" altLang="zh-CN"/>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82</a:t>
            </a:fld>
            <a:endParaRPr lang="en-US" altLang="zh-CN"/>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83</a:t>
            </a:fld>
            <a:endParaRPr lang="en-US" altLang="zh-CN"/>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84</a:t>
            </a:fld>
            <a:endParaRPr lang="en-US" altLang="zh-CN"/>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85</a:t>
            </a:fld>
            <a:endParaRPr lang="en-US" altLang="zh-CN"/>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86</a:t>
            </a:fld>
            <a:endParaRPr lang="en-US" altLang="zh-CN"/>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87</a:t>
            </a:fld>
            <a:endParaRPr lang="en-US" altLang="zh-CN"/>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a:t>
            </a:fld>
            <a:endParaRPr lang="en-US" altLang="zh-CN"/>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89</a:t>
            </a:fld>
            <a:endParaRPr lang="en-US" altLang="zh-CN"/>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90</a:t>
            </a:fld>
            <a:endParaRPr lang="en-US" altLang="zh-CN"/>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91</a:t>
            </a:fld>
            <a:endParaRPr lang="en-US" altLang="zh-CN"/>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92</a:t>
            </a:fld>
            <a:endParaRPr lang="en-US" altLang="zh-CN"/>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93</a:t>
            </a:fld>
            <a:endParaRPr lang="en-US" altLang="zh-CN"/>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94</a:t>
            </a:fld>
            <a:endParaRPr lang="en-US" altLang="zh-CN"/>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95</a:t>
            </a:fld>
            <a:endParaRPr lang="en-US" altLang="zh-CN"/>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96</a:t>
            </a:fld>
            <a:endParaRPr lang="en-US" altLang="zh-CN"/>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文字说明</a:t>
            </a:r>
          </a:p>
        </p:txBody>
      </p:sp>
      <p:sp>
        <p:nvSpPr>
          <p:cNvPr id="4" name="灯片编号占位符 3"/>
          <p:cNvSpPr>
            <a:spLocks noGrp="1"/>
          </p:cNvSpPr>
          <p:nvPr>
            <p:ph type="sldNum" sz="quarter" idx="10"/>
          </p:nvPr>
        </p:nvSpPr>
        <p:spPr/>
        <p:txBody>
          <a:bodyPr/>
          <a:lstStyle/>
          <a:p>
            <a:pPr>
              <a:defRPr/>
            </a:pPr>
            <a:fld id="{11885EC4-2E48-4EAD-BBD4-5D9010318CA2}" type="slidenum">
              <a:rPr lang="en-US" altLang="zh-CN" smtClean="0"/>
              <a:t>97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256240" y="6492875"/>
            <a:ext cx="2743200" cy="365125"/>
          </a:xfrm>
          <a:prstGeom prst="rect">
            <a:avLst/>
          </a:prstGeom>
        </p:spPr>
        <p:txBody>
          <a:bodyPr vert="horz" lIns="91440" tIns="45720" rIns="91440" bIns="45720" rtlCol="0" anchor="ctr"/>
          <a:lstStyle>
            <a:lvl1pPr algn="r">
              <a:defRPr sz="1800" b="1">
                <a:solidFill>
                  <a:schemeClr val="bg1"/>
                </a:solidFill>
                <a:latin typeface="+mn-lt"/>
                <a:cs typeface="+mn-lt"/>
              </a:defRPr>
            </a:lvl1pPr>
          </a:lstStyle>
          <a:p>
            <a:r>
              <a:rPr lang="zh-CN" altLang="en-US" dirty="0">
                <a:ea typeface="宋体" panose="02010600030101010101" pitchFamily="2" charset="-122"/>
              </a:rPr>
              <a:t>第</a:t>
            </a:r>
            <a:fld id="{7D9BB5D0-35E4-459D-AEF3-FE4D7C45CC19}" type="slidenum">
              <a:rPr lang="zh-CN" altLang="en-US" smtClean="0"/>
              <a:t>‹#›</a:t>
            </a:fld>
            <a:r>
              <a:rPr lang="zh-CN" altLang="en-US" dirty="0">
                <a:ea typeface="宋体" panose="02010600030101010101" pitchFamily="2" charset="-122"/>
              </a:rPr>
              <a:t>页 共</a:t>
            </a:r>
            <a:r>
              <a:rPr lang="en-US" altLang="zh-CN" dirty="0">
                <a:ea typeface="宋体" panose="02010600030101010101" pitchFamily="2" charset="-122"/>
              </a:rPr>
              <a:t>97</a:t>
            </a:r>
            <a:r>
              <a:rPr lang="zh-CN" altLang="en-US" dirty="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ctr" rtl="0" fontAlgn="base">
        <a:spcBef>
          <a:spcPct val="0"/>
        </a:spcBef>
        <a:spcAft>
          <a:spcPct val="0"/>
        </a:spcAft>
        <a:defRPr sz="4400" b="1">
          <a:solidFill>
            <a:schemeClr val="accent2"/>
          </a:solidFill>
          <a:latin typeface="+mj-lt"/>
          <a:ea typeface="+mj-ea"/>
          <a:cs typeface="+mj-cs"/>
        </a:defRPr>
      </a:lvl1pPr>
      <a:lvl2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2pPr>
      <a:lvl3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3pPr>
      <a:lvl4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4pPr>
      <a:lvl5pPr algn="ctr" rtl="0" fontAlgn="base">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5pPr>
      <a:lvl6pPr marL="4572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6pPr>
      <a:lvl7pPr marL="9144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7pPr>
      <a:lvl8pPr marL="13716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8pPr>
      <a:lvl9pPr marL="1828800" algn="ctr" rtl="0" eaLnBrk="1" fontAlgn="base" hangingPunct="1">
        <a:spcBef>
          <a:spcPct val="0"/>
        </a:spcBef>
        <a:spcAft>
          <a:spcPct val="0"/>
        </a:spcAft>
        <a:defRPr sz="4400" b="1">
          <a:solidFill>
            <a:schemeClr val="accent2"/>
          </a:solidFill>
          <a:latin typeface="华文新魏" panose="02010800040101010101" pitchFamily="2" charset="-122"/>
          <a:ea typeface="华文新魏" panose="0201080004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emf"/></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1.emf"/></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emf"/></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5.emf"/></Relationships>
</file>

<file path=ppt/slides/_rels/slide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3.emf"/></Relationships>
</file>

<file path=ppt/slides/_rels/slide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oleObject" Target="../embeddings/oleObject1.bin"/><Relationship Id="rId4" Type="http://schemas.openxmlformats.org/officeDocument/2006/relationships/image" Target="../media/image3.emf"/></Relationships>
</file>

<file path=ppt/slides/_rels/slide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7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8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8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8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0.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29.png"/><Relationship Id="rId5" Type="http://schemas.openxmlformats.org/officeDocument/2006/relationships/oleObject" Target="../embeddings/oleObject2.bin"/><Relationship Id="rId4" Type="http://schemas.openxmlformats.org/officeDocument/2006/relationships/image" Target="../media/image3.emf"/></Relationships>
</file>

<file path=ppt/slides/_rels/slide9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9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2" name="圆角矩形 1"/>
          <p:cNvSpPr/>
          <p:nvPr/>
        </p:nvSpPr>
        <p:spPr bwMode="auto">
          <a:xfrm>
            <a:off x="669332" y="2204864"/>
            <a:ext cx="10890885" cy="331276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11200" algn="just" eaLnBrk="1" latinLnBrk="0">
              <a:extLst>
                <a:ext uri="{35155182-B16C-46BC-9424-99874614C6A1}">
                  <wpsdc:indentchars xmlns="" xmlns:wpsdc="http://www.wps.cn/officeDocument/2017/drawingmlCustomData" val="200" checksum="3773799597"/>
                </a:ext>
              </a:extLst>
            </a:pPr>
            <a:r>
              <a:rPr lang="zh-CN" altLang="en-US" sz="2800" dirty="0">
                <a:solidFill>
                  <a:srgbClr val="FFFF00"/>
                </a:solidFill>
                <a:latin typeface="宋体" panose="02010600030101010101" pitchFamily="2" charset="-122"/>
                <a:ea typeface="宋体" panose="02010600030101010101" pitchFamily="2" charset="-122"/>
                <a:sym typeface="+mn-ea"/>
              </a:rPr>
              <a:t>本章导引</a:t>
            </a:r>
            <a:r>
              <a:rPr lang="en-US" altLang="zh-CN" sz="2800" dirty="0">
                <a:solidFill>
                  <a:srgbClr val="FFFF00"/>
                </a:solidFill>
                <a:latin typeface="宋体" panose="02010600030101010101" pitchFamily="2" charset="-122"/>
                <a:ea typeface="宋体" panose="02010600030101010101" pitchFamily="2" charset="-122"/>
                <a:sym typeface="+mn-ea"/>
              </a:rPr>
              <a:t>:</a:t>
            </a:r>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marL="0" indent="711200" algn="just" eaLnBrk="1" latinLnBrk="0">
              <a:extLst>
                <a:ext uri="{35155182-B16C-46BC-9424-99874614C6A1}">
                  <wpsdc:indentchars xmlns="" xmlns:wpsdc="http://www.wps.cn/officeDocument/2017/drawingmlCustomData"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俗话说，知其然，还要知其所以然，即不仅要学会在</a:t>
            </a:r>
            <a:r>
              <a:rPr lang="en-US" altLang="zh-CN" sz="2800" dirty="0">
                <a:solidFill>
                  <a:srgbClr val="FFFFFF"/>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下进行应用程序的开发，还要理解</a:t>
            </a:r>
            <a:r>
              <a:rPr lang="en-US" altLang="zh-CN" sz="2800" dirty="0">
                <a:solidFill>
                  <a:srgbClr val="FFFFFF"/>
                </a:solidFill>
                <a:latin typeface="Times New Roman" panose="02020603050405020304" pitchFamily="18" charset="0"/>
                <a:ea typeface="宋体" panose="02010600030101010101" pitchFamily="2" charset="-122"/>
              </a:rPr>
              <a:t>RTOS</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的工作原理。若能理解原理，对应用编程肯定有益处，但不能陷入原理，而忽视应用编程。基于本书目标定位在应用编程，所以在原理层面，则把目标确定为“知其然且</a:t>
            </a:r>
            <a:r>
              <a:rPr lang="zh-CN" altLang="zh-CN" sz="2800" dirty="0">
                <a:solidFill>
                  <a:srgbClr val="FF0000"/>
                </a:solidFill>
                <a:latin typeface="宋体" panose="02010600030101010101" pitchFamily="2" charset="-122"/>
                <a:ea typeface="宋体" panose="02010600030101010101" pitchFamily="2" charset="-122"/>
              </a:rPr>
              <a:t>了解</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其所以然”，原理服务于应用。这里用一章篇幅，高度概括</a:t>
            </a:r>
            <a:r>
              <a:rPr lang="en-US" altLang="zh-CN" sz="2800" dirty="0">
                <a:solidFill>
                  <a:srgbClr val="FFFFFF"/>
                </a:solidFill>
                <a:latin typeface="Times New Roman" panose="02020603050405020304" pitchFamily="18" charset="0"/>
                <a:ea typeface="宋体" panose="02010600030101010101" pitchFamily="2" charset="-122"/>
              </a:rPr>
              <a:t>RT-Thread</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的基本原理，为应用编程提供理论基础。</a:t>
            </a:r>
          </a:p>
        </p:txBody>
      </p:sp>
      <p:pic>
        <p:nvPicPr>
          <p:cNvPr id="9" name="图片 8"/>
          <p:cNvPicPr>
            <a:picLocks noChangeAspect="1"/>
          </p:cNvPicPr>
          <p:nvPr/>
        </p:nvPicPr>
        <p:blipFill>
          <a:blip r:embed="rId3"/>
          <a:stretch>
            <a:fillRect/>
          </a:stretch>
        </p:blipFill>
        <p:spPr>
          <a:xfrm>
            <a:off x="600" y="286910"/>
            <a:ext cx="12192000" cy="745236"/>
          </a:xfrm>
          <a:prstGeom prst="rect">
            <a:avLst/>
          </a:prstGeom>
        </p:spPr>
      </p:pic>
      <p:sp>
        <p:nvSpPr>
          <p:cNvPr id="11" name="圆角矩形 10"/>
          <p:cNvSpPr/>
          <p:nvPr/>
        </p:nvSpPr>
        <p:spPr bwMode="auto">
          <a:xfrm>
            <a:off x="668655" y="1080135"/>
            <a:ext cx="10891520" cy="74422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wrap="none"/>
          <a:lstStyle/>
          <a:p>
            <a:pPr algn="ctr" defTabSz="914400" eaLnBrk="0" hangingPunct="0">
              <a:defRPr/>
            </a:pPr>
            <a:r>
              <a:rPr lang="zh-CN" altLang="en-US" sz="3600" b="0" dirty="0">
                <a:solidFill>
                  <a:srgbClr val="FFFF00"/>
                </a:solidFill>
                <a:latin typeface="+mn-lt"/>
                <a:ea typeface="黑体" panose="02010609060101010101" pitchFamily="49" charset="-122"/>
                <a:sym typeface="+mn-ea"/>
              </a:rPr>
              <a:t>第</a:t>
            </a:r>
            <a:r>
              <a:rPr lang="en-US" altLang="zh-CN" sz="3600" b="0" dirty="0">
                <a:solidFill>
                  <a:srgbClr val="FFFF00"/>
                </a:solidFill>
                <a:latin typeface="+mn-lt"/>
                <a:ea typeface="黑体" panose="02010609060101010101" pitchFamily="49" charset="-122"/>
                <a:sym typeface="+mn-ea"/>
              </a:rPr>
              <a:t>9</a:t>
            </a:r>
            <a:r>
              <a:rPr lang="zh-CN" altLang="en-US" sz="3600" b="0" dirty="0">
                <a:solidFill>
                  <a:srgbClr val="FFFF00"/>
                </a:solidFill>
                <a:latin typeface="+mn-lt"/>
                <a:ea typeface="黑体" panose="02010609060101010101" pitchFamily="49" charset="-122"/>
                <a:sym typeface="+mn-ea"/>
              </a:rPr>
              <a:t>章 </a:t>
            </a:r>
            <a:r>
              <a:rPr lang="en-US" altLang="zh-CN" sz="3600" b="0" dirty="0">
                <a:solidFill>
                  <a:srgbClr val="FFFF00"/>
                </a:solidFill>
                <a:latin typeface="+mn-lt"/>
                <a:ea typeface="黑体" panose="02010609060101010101" pitchFamily="49" charset="-122"/>
                <a:sym typeface="+mn-ea"/>
              </a:rPr>
              <a:t> </a:t>
            </a:r>
            <a:r>
              <a:rPr lang="zh-CN" altLang="zh-CN" sz="3600" b="0" dirty="0">
                <a:solidFill>
                  <a:srgbClr val="FFFF00"/>
                </a:solidFill>
                <a:latin typeface="+mn-lt"/>
                <a:ea typeface="黑体" panose="02010609060101010101" pitchFamily="49" charset="-122"/>
                <a:sym typeface="+mn-ea"/>
              </a:rPr>
              <a:t>初步理解</a:t>
            </a:r>
            <a:r>
              <a:rPr lang="en-US" altLang="zh-CN" sz="3600" b="0" dirty="0">
                <a:solidFill>
                  <a:srgbClr val="FFFF00"/>
                </a:solidFill>
                <a:latin typeface="Times New Roman" panose="02020603050405020304"/>
                <a:ea typeface="黑体" panose="02010609060101010101" pitchFamily="49" charset="-122"/>
                <a:sym typeface="+mn-ea"/>
              </a:rPr>
              <a:t>RT-Thread</a:t>
            </a:r>
            <a:r>
              <a:rPr lang="zh-CN" altLang="zh-CN" sz="3600" b="0" dirty="0">
                <a:solidFill>
                  <a:srgbClr val="FFFF00"/>
                </a:solidFill>
                <a:latin typeface="+mn-lt"/>
                <a:ea typeface="黑体" panose="02010609060101010101" pitchFamily="49" charset="-122"/>
                <a:sym typeface="+mn-ea"/>
              </a:rPr>
              <a:t>的调度原理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767889" y="908452"/>
            <a:ext cx="5328592"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9.1.2 </a:t>
            </a:r>
            <a:r>
              <a:rPr altLang="zh-CN" sz="2800" b="0" kern="100" dirty="0">
                <a:latin typeface="Times New Roman" panose="02020603050405020304" pitchFamily="18" charset="0"/>
                <a:ea typeface="黑体" panose="02010609060101010101" pitchFamily="49" charset="-122"/>
                <a:cs typeface="Times New Roman" panose="02020603050405020304" pitchFamily="18" charset="0"/>
              </a:rPr>
              <a:t>C语言概述</a:t>
            </a:r>
          </a:p>
        </p:txBody>
      </p:sp>
      <p:sp>
        <p:nvSpPr>
          <p:cNvPr id="11" name="圆角矩形 10"/>
          <p:cNvSpPr/>
          <p:nvPr/>
        </p:nvSpPr>
        <p:spPr bwMode="auto">
          <a:xfrm>
            <a:off x="767577" y="1629420"/>
            <a:ext cx="10585175"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dirty="0">
                <a:solidFill>
                  <a:schemeClr val="bg1"/>
                </a:solidFill>
                <a:latin typeface="宋体" panose="02010600030101010101" pitchFamily="2" charset="-122"/>
                <a:ea typeface="宋体" panose="02010600030101010101" pitchFamily="2" charset="-122"/>
              </a:rPr>
              <a:t>语言是在</a:t>
            </a: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70</a:t>
            </a:r>
            <a:r>
              <a:rPr altLang="zh-CN" sz="2800" dirty="0">
                <a:solidFill>
                  <a:schemeClr val="bg1"/>
                </a:solidFill>
                <a:latin typeface="宋体" panose="02010600030101010101" pitchFamily="2" charset="-122"/>
                <a:ea typeface="宋体" panose="02010600030101010101" pitchFamily="2" charset="-122"/>
              </a:rPr>
              <a:t>年代初问世的。</a:t>
            </a: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1978</a:t>
            </a:r>
            <a:r>
              <a:rPr altLang="zh-CN" sz="2800" dirty="0">
                <a:solidFill>
                  <a:schemeClr val="bg1"/>
                </a:solidFill>
                <a:latin typeface="宋体" panose="02010600030101010101" pitchFamily="2" charset="-122"/>
                <a:ea typeface="宋体" panose="02010600030101010101" pitchFamily="2" charset="-122"/>
              </a:rPr>
              <a:t>年美国电话电报公司（</a:t>
            </a: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AT&amp;T</a:t>
            </a:r>
            <a:r>
              <a:rPr altLang="zh-CN" sz="2800" dirty="0">
                <a:solidFill>
                  <a:schemeClr val="bg1"/>
                </a:solidFill>
                <a:latin typeface="宋体" panose="02010600030101010101" pitchFamily="2" charset="-122"/>
                <a:ea typeface="宋体" panose="02010600030101010101" pitchFamily="2" charset="-122"/>
              </a:rPr>
              <a:t>）贝尔实验室正式发表了</a:t>
            </a: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dirty="0">
                <a:solidFill>
                  <a:schemeClr val="bg1"/>
                </a:solidFill>
                <a:latin typeface="宋体" panose="02010600030101010101" pitchFamily="2" charset="-122"/>
                <a:ea typeface="宋体" panose="02010600030101010101" pitchFamily="2" charset="-122"/>
              </a:rPr>
              <a:t>语言。</a:t>
            </a:r>
          </a:p>
          <a:p>
            <a:pPr indent="711200" algn="just" eaLnBrk="1" latinLnBrk="0">
              <a:spcAft>
                <a:spcPts val="0"/>
              </a:spcAft>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rPr>
              <a:t>1．基本数据类型</a:t>
            </a: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a:p>
            <a:pPr indent="711200" algn="just" eaLnBrk="1" latinLnBrk="0">
              <a:spcAft>
                <a:spcPts val="0"/>
              </a:spcAft>
              <a:extLst>
                <a:ext uri="{35155182-B16C-46BC-9424-99874614C6A1}">
                  <wpsdc:indentchars xmlns="" xmlns:wpsdc="http://www.wps.cn/officeDocument/2017/drawingmlCustomData" val="200" checksum="3773799597"/>
                </a:ext>
              </a:extLst>
            </a:pPr>
            <a:endParaRPr altLang="zh-CN" sz="2800" dirty="0">
              <a:solidFill>
                <a:schemeClr val="bg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4"/>
          <a:stretch>
            <a:fillRect/>
          </a:stretch>
        </p:blipFill>
        <p:spPr>
          <a:xfrm>
            <a:off x="600" y="286910"/>
            <a:ext cx="12192000" cy="745236"/>
          </a:xfrm>
          <a:prstGeom prst="rect">
            <a:avLst/>
          </a:prstGeom>
        </p:spPr>
      </p:pic>
      <p:pic>
        <p:nvPicPr>
          <p:cNvPr id="2" name="图片 1"/>
          <p:cNvPicPr>
            <a:picLocks noChangeAspect="1"/>
          </p:cNvPicPr>
          <p:nvPr>
            <p:custDataLst>
              <p:tags r:id="rId1"/>
            </p:custDataLst>
          </p:nvPr>
        </p:nvPicPr>
        <p:blipFill>
          <a:blip r:embed="rId5"/>
          <a:stretch>
            <a:fillRect/>
          </a:stretch>
        </p:blipFill>
        <p:spPr>
          <a:xfrm>
            <a:off x="1904330" y="3285490"/>
            <a:ext cx="8420100" cy="302133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00355" y="1051560"/>
            <a:ext cx="11579860" cy="53752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cs typeface="+mn-lt"/>
              </a:rPr>
              <a:t>C</a:t>
            </a:r>
            <a:r>
              <a:rPr lang="zh-CN" altLang="zh-CN" sz="2800" dirty="0">
                <a:solidFill>
                  <a:schemeClr val="bg1"/>
                </a:solidFill>
                <a:latin typeface="宋体" panose="02010600030101010101" pitchFamily="2" charset="-122"/>
                <a:ea typeface="宋体" panose="02010600030101010101" pitchFamily="2" charset="-122"/>
              </a:rPr>
              <a:t>语言</a:t>
            </a:r>
            <a:r>
              <a:rPr altLang="zh-CN" sz="2800">
                <a:solidFill>
                  <a:srgbClr val="FFFF00"/>
                </a:solidFill>
                <a:latin typeface="宋体" panose="02010600030101010101" pitchFamily="2" charset="-122"/>
                <a:ea typeface="宋体" panose="02010600030101010101" pitchFamily="2" charset="-122"/>
              </a:rPr>
              <a:t>构造类型</a:t>
            </a:r>
            <a:r>
              <a:rPr altLang="zh-CN" sz="2800">
                <a:solidFill>
                  <a:schemeClr val="bg1"/>
                </a:solidFill>
                <a:latin typeface="宋体" panose="02010600030101010101" pitchFamily="2" charset="-122"/>
                <a:ea typeface="宋体" panose="02010600030101010101" pitchFamily="2" charset="-122"/>
              </a:rPr>
              <a:t>有数组、结构、联合、枚举、指针和空类型。结构和联合是基本数据类型的组合。枚举是一个被命名为整型常量的集合。空类型字节长度为0，主要有两个用途：一是明确地表示一个函数不返回任何值；二是产生一个同一类型指针（可根据需要动态地分配给其内存）。</a:t>
            </a:r>
          </a:p>
          <a:p>
            <a:pPr indent="711200" algn="just" eaLnBrk="1" latinLnBrk="0">
              <a:spcAft>
                <a:spcPts val="0"/>
              </a:spcAft>
              <a:extLst>
                <a:ext uri="{35155182-B16C-46BC-9424-99874614C6A1}">
                  <wpsdc:indentchars xmlns="" xmlns:wpsdc="http://www.wps.cn/officeDocument/2017/drawingmlCustomData" val="200" checksum="3773799597"/>
                </a:ext>
              </a:extLst>
            </a:pPr>
            <a:r>
              <a:rPr altLang="zh-CN" sz="2800">
                <a:solidFill>
                  <a:schemeClr val="bg1"/>
                </a:solidFill>
                <a:latin typeface="宋体" panose="02010600030101010101" pitchFamily="2" charset="-122"/>
                <a:ea typeface="宋体" panose="02010600030101010101" pitchFamily="2" charset="-122"/>
              </a:rPr>
              <a:t>为提高执行效率，</a:t>
            </a:r>
            <a:r>
              <a:rPr lang="en-US" altLang="zh-CN" sz="2800" dirty="0">
                <a:solidFill>
                  <a:schemeClr val="bg1"/>
                </a:solidFill>
                <a:latin typeface="+mn-lt"/>
                <a:ea typeface="宋体" panose="02010600030101010101" pitchFamily="2" charset="-122"/>
                <a:cs typeface="+mn-lt"/>
              </a:rPr>
              <a:t>C</a:t>
            </a:r>
            <a:r>
              <a:rPr altLang="zh-CN" sz="2800">
                <a:solidFill>
                  <a:schemeClr val="bg1"/>
                </a:solidFill>
                <a:latin typeface="宋体" panose="02010600030101010101" pitchFamily="2" charset="-122"/>
                <a:ea typeface="宋体" panose="02010600030101010101" pitchFamily="2" charset="-122"/>
              </a:rPr>
              <a:t>语言允许使用关键字“</a:t>
            </a:r>
            <a:r>
              <a:rPr lang="en-US" altLang="zh-CN" sz="2800" b="0" dirty="0">
                <a:solidFill>
                  <a:schemeClr val="bg1"/>
                </a:solidFill>
                <a:latin typeface="+mn-lt"/>
                <a:ea typeface="宋体" panose="02010600030101010101" pitchFamily="2" charset="-122"/>
                <a:cs typeface="+mn-lt"/>
              </a:rPr>
              <a:t>register</a:t>
            </a:r>
            <a:r>
              <a:rPr altLang="zh-CN" sz="2800">
                <a:solidFill>
                  <a:schemeClr val="bg1"/>
                </a:solidFill>
                <a:latin typeface="宋体" panose="02010600030101010101" pitchFamily="2" charset="-122"/>
                <a:ea typeface="宋体" panose="02010600030101010101" pitchFamily="2" charset="-122"/>
              </a:rPr>
              <a:t>”声明，将局部变量的值放在</a:t>
            </a:r>
            <a:r>
              <a:rPr lang="en-US" altLang="zh-CN" sz="2800" b="0" dirty="0">
                <a:solidFill>
                  <a:schemeClr val="bg1"/>
                </a:solidFill>
                <a:latin typeface="+mn-lt"/>
                <a:ea typeface="宋体" panose="02010600030101010101" pitchFamily="2" charset="-122"/>
                <a:cs typeface="+mn-lt"/>
              </a:rPr>
              <a:t>CPU</a:t>
            </a:r>
            <a:r>
              <a:rPr altLang="zh-CN" sz="2800">
                <a:solidFill>
                  <a:schemeClr val="bg1"/>
                </a:solidFill>
                <a:latin typeface="宋体" panose="02010600030101010101" pitchFamily="2" charset="-122"/>
                <a:ea typeface="宋体" panose="02010600030101010101" pitchFamily="2" charset="-122"/>
              </a:rPr>
              <a:t>中的寄存器中，需要用时直接从寄存器取出参加运算，不必再到内存中存取。关于</a:t>
            </a:r>
            <a:r>
              <a:rPr lang="en-US" altLang="zh-CN" sz="2800" b="0" dirty="0">
                <a:solidFill>
                  <a:schemeClr val="bg1"/>
                </a:solidFill>
                <a:latin typeface="+mn-lt"/>
                <a:ea typeface="宋体" panose="02010600030101010101" pitchFamily="2" charset="-122"/>
                <a:cs typeface="+mn-lt"/>
              </a:rPr>
              <a:t>register</a:t>
            </a:r>
            <a:r>
              <a:rPr altLang="zh-CN" sz="2800">
                <a:solidFill>
                  <a:schemeClr val="bg1"/>
                </a:solidFill>
                <a:latin typeface="宋体" panose="02010600030101010101" pitchFamily="2" charset="-122"/>
                <a:ea typeface="宋体" panose="02010600030101010101" pitchFamily="2" charset="-122"/>
              </a:rPr>
              <a:t>类型变量的使用需注意：</a:t>
            </a:r>
          </a:p>
          <a:p>
            <a:pPr indent="609600" algn="just" eaLnBrk="1" latinLnBrk="0">
              <a:spcAft>
                <a:spcPts val="0"/>
              </a:spcAft>
              <a:extLst>
                <a:ext uri="{35155182-B16C-46BC-9424-99874614C6A1}">
                  <wpsdc:indentchars xmlns="" xmlns:wpsdc="http://www.wps.cn/officeDocument/2017/drawingmlCustomData" val="200" checksum="4158780845"/>
                </a:ext>
              </a:extLst>
            </a:pPr>
            <a:r>
              <a:rPr altLang="zh-CN">
                <a:solidFill>
                  <a:schemeClr val="bg1"/>
                </a:solidFill>
                <a:latin typeface="宋体" panose="02010600030101010101" pitchFamily="2" charset="-122"/>
                <a:ea typeface="宋体" panose="02010600030101010101" pitchFamily="2" charset="-122"/>
              </a:rPr>
              <a:t>（1）</a:t>
            </a:r>
            <a:r>
              <a:rPr altLang="zh-CN">
                <a:solidFill>
                  <a:srgbClr val="FF0000"/>
                </a:solidFill>
                <a:latin typeface="宋体" panose="02010600030101010101" pitchFamily="2" charset="-122"/>
                <a:ea typeface="宋体" panose="02010600030101010101" pitchFamily="2" charset="-122"/>
              </a:rPr>
              <a:t>只有局部变量和形式参数</a:t>
            </a:r>
            <a:r>
              <a:rPr altLang="zh-CN">
                <a:solidFill>
                  <a:schemeClr val="bg1"/>
                </a:solidFill>
                <a:latin typeface="宋体" panose="02010600030101010101" pitchFamily="2" charset="-122"/>
                <a:ea typeface="宋体" panose="02010600030101010101" pitchFamily="2" charset="-122"/>
              </a:rPr>
              <a:t>可以使用寄存器变量，其他（如全局变量、静态变量）不能使用</a:t>
            </a:r>
            <a:r>
              <a:rPr lang="en-US" altLang="zh-CN" sz="2800" b="0" dirty="0">
                <a:solidFill>
                  <a:schemeClr val="bg1"/>
                </a:solidFill>
                <a:latin typeface="+mn-lt"/>
                <a:ea typeface="宋体" panose="02010600030101010101" pitchFamily="2" charset="-122"/>
                <a:cs typeface="+mn-lt"/>
              </a:rPr>
              <a:t>register</a:t>
            </a:r>
            <a:r>
              <a:rPr altLang="zh-CN">
                <a:solidFill>
                  <a:schemeClr val="bg1"/>
                </a:solidFill>
                <a:latin typeface="宋体" panose="02010600030101010101" pitchFamily="2" charset="-122"/>
                <a:ea typeface="宋体" panose="02010600030101010101" pitchFamily="2" charset="-122"/>
              </a:rPr>
              <a:t>类型变量。</a:t>
            </a:r>
          </a:p>
          <a:p>
            <a:pPr indent="609600" algn="just" eaLnBrk="1" latinLnBrk="0">
              <a:spcAft>
                <a:spcPts val="0"/>
              </a:spcAft>
              <a:extLst>
                <a:ext uri="{35155182-B16C-46BC-9424-99874614C6A1}">
                  <wpsdc:indentchars xmlns="" xmlns:wpsdc="http://www.wps.cn/officeDocument/2017/drawingmlCustomData" val="200" checksum="4158780845"/>
                </a:ext>
              </a:extLst>
            </a:pPr>
            <a:r>
              <a:rPr altLang="zh-CN">
                <a:solidFill>
                  <a:schemeClr val="bg1"/>
                </a:solidFill>
                <a:latin typeface="宋体" panose="02010600030101010101" pitchFamily="2" charset="-122"/>
                <a:ea typeface="宋体" panose="02010600030101010101" pitchFamily="2" charset="-122"/>
              </a:rPr>
              <a:t>（2）一个计算机系统中的寄存器数目是</a:t>
            </a:r>
            <a:r>
              <a:rPr altLang="zh-CN">
                <a:solidFill>
                  <a:srgbClr val="FF0000"/>
                </a:solidFill>
                <a:latin typeface="宋体" panose="02010600030101010101" pitchFamily="2" charset="-122"/>
                <a:ea typeface="宋体" panose="02010600030101010101" pitchFamily="2" charset="-122"/>
              </a:rPr>
              <a:t>有限</a:t>
            </a:r>
            <a:r>
              <a:rPr altLang="zh-CN">
                <a:solidFill>
                  <a:schemeClr val="bg1"/>
                </a:solidFill>
                <a:latin typeface="宋体" panose="02010600030101010101" pitchFamily="2" charset="-122"/>
                <a:ea typeface="宋体" panose="02010600030101010101" pitchFamily="2" charset="-122"/>
              </a:rPr>
              <a:t>的，不能定义任意多个寄存器变量。</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480025" y="1090295"/>
            <a:ext cx="11135360" cy="151085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latinLnBrk="0">
              <a:spcAft>
                <a:spcPts val="0"/>
              </a:spcAft>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rPr>
              <a:t>2．运算符</a:t>
            </a:r>
          </a:p>
          <a:p>
            <a:pPr indent="711200" algn="just" eaLnBrk="1" latinLnBrk="0">
              <a:spcAft>
                <a:spcPts val="0"/>
              </a:spcAft>
              <a:extLst>
                <a:ext uri="{35155182-B16C-46BC-9424-99874614C6A1}">
                  <wpsdc:indentchars xmlns="" xmlns:wpsdc="http://www.wps.cn/officeDocument/2017/drawingmlCustomData" val="200" checksum="3773799597"/>
                </a:ext>
              </a:extLst>
            </a:pPr>
            <a:r>
              <a:rPr altLang="zh-CN" sz="2800" dirty="0" err="1">
                <a:solidFill>
                  <a:schemeClr val="bg1"/>
                </a:solidFill>
                <a:latin typeface="+mn-lt"/>
                <a:ea typeface="宋体" panose="02010600030101010101" pitchFamily="2" charset="-122"/>
                <a:cs typeface="+mn-lt"/>
              </a:rPr>
              <a:t>C</a:t>
            </a:r>
            <a:r>
              <a:rPr altLang="zh-CN" sz="2800" dirty="0" err="1">
                <a:solidFill>
                  <a:schemeClr val="bg1"/>
                </a:solidFill>
                <a:latin typeface="宋体" panose="02010600030101010101" pitchFamily="2" charset="-122"/>
                <a:ea typeface="宋体" panose="02010600030101010101" pitchFamily="2" charset="-122"/>
              </a:rPr>
              <a:t>语言的运算符分为算术、逻辑、关系和位运算及一些特殊的操作符</a:t>
            </a:r>
            <a:r>
              <a:rPr altLang="zh-CN" sz="2800" dirty="0">
                <a:solidFill>
                  <a:schemeClr val="bg1"/>
                </a:solidFill>
                <a:latin typeface="宋体" panose="02010600030101010101" pitchFamily="2" charset="-122"/>
                <a:ea typeface="宋体" panose="02010600030101010101" pitchFamily="2" charset="-122"/>
              </a:rPr>
              <a:t>。</a:t>
            </a:r>
            <a:r>
              <a:rPr lang="zh-CN" sz="2800" dirty="0">
                <a:solidFill>
                  <a:schemeClr val="bg1"/>
                </a:solidFill>
                <a:latin typeface="宋体" panose="02010600030101010101" pitchFamily="2" charset="-122"/>
                <a:ea typeface="宋体" panose="02010600030101010101" pitchFamily="2" charset="-122"/>
              </a:rPr>
              <a:t>下表</a:t>
            </a:r>
            <a:r>
              <a:rPr altLang="zh-CN" sz="2800" dirty="0" err="1">
                <a:solidFill>
                  <a:schemeClr val="bg1"/>
                </a:solidFill>
                <a:latin typeface="宋体" panose="02010600030101010101" pitchFamily="2" charset="-122"/>
                <a:ea typeface="宋体" panose="02010600030101010101" pitchFamily="2" charset="-122"/>
              </a:rPr>
              <a:t>列出了</a:t>
            </a:r>
            <a:r>
              <a:rPr altLang="zh-CN" sz="2800" dirty="0" err="1">
                <a:solidFill>
                  <a:schemeClr val="bg1"/>
                </a:solidFill>
                <a:latin typeface="+mn-lt"/>
                <a:ea typeface="宋体" panose="02010600030101010101" pitchFamily="2" charset="-122"/>
                <a:cs typeface="+mn-lt"/>
              </a:rPr>
              <a:t>C</a:t>
            </a:r>
            <a:r>
              <a:rPr altLang="zh-CN" sz="2800" dirty="0" err="1">
                <a:solidFill>
                  <a:schemeClr val="bg1"/>
                </a:solidFill>
                <a:latin typeface="宋体" panose="02010600030101010101" pitchFamily="2" charset="-122"/>
                <a:ea typeface="宋体" panose="02010600030101010101" pitchFamily="2" charset="-122"/>
              </a:rPr>
              <a:t>语言的常用运算符及使用方法举例</a:t>
            </a:r>
            <a:r>
              <a:rPr altLang="zh-CN" sz="2800" dirty="0">
                <a:solidFill>
                  <a:schemeClr val="bg1"/>
                </a:solidFill>
                <a:latin typeface="宋体" panose="02010600030101010101" pitchFamily="2" charset="-122"/>
                <a:ea typeface="宋体" panose="02010600030101010101" pitchFamily="2" charset="-122"/>
              </a:rPr>
              <a:t>。</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3" name="图片 2"/>
          <p:cNvPicPr>
            <a:picLocks noChangeAspect="1"/>
          </p:cNvPicPr>
          <p:nvPr/>
        </p:nvPicPr>
        <p:blipFill>
          <a:blip r:embed="rId4"/>
          <a:stretch>
            <a:fillRect/>
          </a:stretch>
        </p:blipFill>
        <p:spPr>
          <a:xfrm>
            <a:off x="2423795" y="2693670"/>
            <a:ext cx="6562725" cy="402209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2" name="图片 1"/>
          <p:cNvPicPr>
            <a:picLocks noChangeAspect="1"/>
          </p:cNvPicPr>
          <p:nvPr/>
        </p:nvPicPr>
        <p:blipFill>
          <a:blip r:embed="rId4"/>
          <a:stretch>
            <a:fillRect/>
          </a:stretch>
        </p:blipFill>
        <p:spPr>
          <a:xfrm>
            <a:off x="1920205" y="1031875"/>
            <a:ext cx="8322310" cy="540258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912659" y="1397526"/>
            <a:ext cx="10585175" cy="389861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3．流程控制</a:t>
            </a:r>
          </a:p>
          <a:p>
            <a:pPr indent="711200" eaLnBrk="1" latinLnBrk="0">
              <a:extLst>
                <a:ext uri="{35155182-B16C-46BC-9424-99874614C6A1}">
                  <wpsdc:indentchars xmlns="" xmlns:wpsdc="http://www.wps.cn/officeDocument/2017/drawingmlCustomData" val="200" checksum="3773799597"/>
                </a:ext>
              </a:extLst>
            </a:pP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在程序设计中主要有三种基本控制结构：顺序结构、选择结构和循环结构</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just" eaLnBrk="1">
              <a:spcAft>
                <a:spcPts val="0"/>
              </a:spcAft>
              <a:defRPr/>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（1）顺序结构</a:t>
            </a:r>
          </a:p>
          <a:p>
            <a:pPr indent="711200" eaLnBrk="1" latinLnBrk="0">
              <a:extLst>
                <a:ext uri="{35155182-B16C-46BC-9424-99874614C6A1}">
                  <wpsdc:indentchars xmlns="" xmlns:wpsdc="http://www.wps.cn/officeDocument/2017/drawingmlCustomData" val="200" checksum="3773799597"/>
                </a:ext>
              </a:extLst>
            </a:pP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顺序结构就是</a:t>
            </a:r>
            <a:r>
              <a:rPr altLang="zh-CN" sz="2800" dirty="0" err="1">
                <a:solidFill>
                  <a:srgbClr val="FFFF00"/>
                </a:solidFill>
                <a:latin typeface="Times New Roman" panose="02020603050405020304" pitchFamily="18" charset="0"/>
                <a:ea typeface="宋体" panose="02010600030101010101" pitchFamily="2" charset="-122"/>
                <a:cs typeface="Times New Roman" panose="02020603050405020304" pitchFamily="18" charset="0"/>
              </a:rPr>
              <a:t>从前向后依次执行</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语句。从整体上看，所有程序的基本结构都是顺序结构，中间的某个过程可以是选择结构或循环结构</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endPar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96595" y="1031875"/>
            <a:ext cx="10585450" cy="57302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algn="just" eaLnBrk="1">
              <a:spcAft>
                <a:spcPts val="0"/>
              </a:spcAft>
              <a:defRPr/>
              <a:extLst>
                <a:ext uri="{35155182-B16C-46BC-9424-99874614C6A1}">
                  <wpsdc:indentchars xmlns="" xmlns:wpsdc="http://www.wps.cn/officeDocument/2017/drawingmlCustomData" val="200" checksum="3773799597"/>
                </a:ext>
              </a:extLst>
            </a:pP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（2）选择结构</a:t>
            </a: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在大多数程序中都会包含选择结构。其作用是，根据所指定的条件是否满足，决定执行哪些语句。在</a:t>
            </a:r>
            <a:r>
              <a:rPr altLang="zh-CN" sz="2800" dirty="0">
                <a:solidFill>
                  <a:schemeClr val="bg1"/>
                </a:solidFill>
                <a:latin typeface="+mn-lt"/>
                <a:ea typeface="宋体" panose="02010600030101010101" pitchFamily="2" charset="-122"/>
                <a:cs typeface="+mn-lt"/>
              </a:rPr>
              <a:t>C</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语言中主要有</a:t>
            </a:r>
            <a:r>
              <a:rPr altLang="zh-CN" sz="2800" dirty="0">
                <a:solidFill>
                  <a:schemeClr val="bg1"/>
                </a:solidFill>
                <a:latin typeface="+mn-lt"/>
                <a:ea typeface="宋体" panose="02010600030101010101" pitchFamily="2" charset="-122"/>
                <a:cs typeface="+mn-lt"/>
              </a:rPr>
              <a:t>if</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a:t>
            </a:r>
            <a:r>
              <a:rPr altLang="zh-CN" sz="2800" dirty="0">
                <a:solidFill>
                  <a:schemeClr val="bg1"/>
                </a:solidFill>
                <a:latin typeface="+mn-lt"/>
                <a:ea typeface="宋体" panose="02010600030101010101" pitchFamily="2" charset="-122"/>
                <a:cs typeface="+mn-lt"/>
              </a:rPr>
              <a:t>switch</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两种选择结构。</a:t>
            </a:r>
          </a:p>
        </p:txBody>
      </p:sp>
      <p:sp>
        <p:nvSpPr>
          <p:cNvPr id="2" name="圆角矩形 1"/>
          <p:cNvSpPr/>
          <p:nvPr/>
        </p:nvSpPr>
        <p:spPr bwMode="auto">
          <a:xfrm>
            <a:off x="1199480" y="3068955"/>
            <a:ext cx="4275455" cy="34239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altLang="zh-CN" sz="2800">
                <a:solidFill>
                  <a:schemeClr val="bg1"/>
                </a:solidFill>
                <a:latin typeface="+mn-lt"/>
                <a:ea typeface="宋体" panose="02010600030101010101" pitchFamily="2" charset="-122"/>
                <a:cs typeface="+mn-lt"/>
              </a:rPr>
              <a:t>if</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mn-lt"/>
                <a:ea typeface="宋体" panose="02010600030101010101" pitchFamily="2" charset="-122"/>
                <a:cs typeface="+mn-lt"/>
              </a:rPr>
              <a:t>if</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(表达式) 语句项; </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或</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i</a:t>
            </a:r>
            <a:r>
              <a:rPr altLang="zh-CN" sz="2800">
                <a:solidFill>
                  <a:schemeClr val="bg1"/>
                </a:solidFill>
                <a:latin typeface="+mn-lt"/>
                <a:ea typeface="宋体" panose="02010600030101010101" pitchFamily="2" charset="-122"/>
                <a:cs typeface="+mn-lt"/>
              </a:rPr>
              <a:t>f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语句项;</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else</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语句项;</a:t>
            </a:r>
          </a:p>
        </p:txBody>
      </p:sp>
      <p:sp>
        <p:nvSpPr>
          <p:cNvPr id="4" name="圆角矩形 3"/>
          <p:cNvSpPr/>
          <p:nvPr/>
        </p:nvSpPr>
        <p:spPr bwMode="auto">
          <a:xfrm>
            <a:off x="5736555" y="3059430"/>
            <a:ext cx="5290820" cy="343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457200" eaLnBrk="1" latinLnBrk="0">
              <a:extLst>
                <a:ext uri="{35155182-B16C-46BC-9424-99874614C6A1}">
                  <wpsdc:indentchars xmlns="" xmlns:wpsdc="http://www.wps.cn/officeDocument/2017/drawingmlCustomData" val="200" checksum="59296752"/>
                </a:ext>
              </a:extLst>
            </a:pPr>
            <a:r>
              <a:rPr lang="en-US"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1800" dirty="0">
                <a:solidFill>
                  <a:schemeClr val="bg1"/>
                </a:solidFill>
                <a:latin typeface="+mn-lt"/>
                <a:ea typeface="宋体" panose="02010600030101010101" pitchFamily="2" charset="-122"/>
                <a:cs typeface="+mn-lt"/>
              </a:rPr>
              <a:t>switch</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1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1800" dirty="0">
                <a:solidFill>
                  <a:schemeClr val="bg1"/>
                </a:solidFill>
                <a:latin typeface="+mn-lt"/>
                <a:ea typeface="宋体" panose="02010600030101010101" pitchFamily="2" charset="-122"/>
                <a:cs typeface="+mn-lt"/>
              </a:rPr>
              <a:t>ase</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常数1:</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语句项1;</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mn-lt"/>
                <a:ea typeface="宋体" panose="02010600030101010101" pitchFamily="2" charset="-122"/>
                <a:cs typeface="+mn-lt"/>
              </a:rPr>
              <a:t>break</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mn-lt"/>
                <a:ea typeface="宋体" panose="02010600030101010101" pitchFamily="2" charset="-122"/>
                <a:cs typeface="+mn-lt"/>
              </a:rPr>
              <a:t>case</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常数2:</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语句项2;</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break;</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default:</a:t>
            </a:r>
          </a:p>
          <a:p>
            <a:pPr indent="457200" eaLnBrk="1" latinLnBrk="0">
              <a:extLst>
                <a:ext uri="{35155182-B16C-46BC-9424-99874614C6A1}">
                  <wpsdc:indentchars xmlns="" xmlns:wpsdc="http://www.wps.cn/officeDocument/2017/drawingmlCustomData" val="200" checksum="59296752"/>
                </a:ext>
              </a:extLst>
            </a:pPr>
            <a:r>
              <a:rPr altLang="zh-CN" sz="1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语句项</a:t>
            </a: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457200" eaLnBrk="1" latinLnBrk="0">
              <a:extLst>
                <a:ext uri="{35155182-B16C-46BC-9424-99874614C6A1}">
                  <wpsdc:indentchars xmlns="" xmlns:wpsdc="http://www.wps.cn/officeDocument/2017/drawingmlCustomData" val="200" checksum="59296752"/>
                </a:ext>
              </a:extLst>
            </a:pPr>
            <a:r>
              <a:rPr altLang="zh-CN" sz="1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8" name="灯片编号占位符 7"/>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437515" y="1051560"/>
            <a:ext cx="11467465" cy="56534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（3）循环结构</a:t>
            </a:r>
          </a:p>
          <a:p>
            <a:pPr indent="711200" eaLnBrk="1" latinLnBrk="0">
              <a:extLst>
                <a:ext uri="{35155182-B16C-46BC-9424-99874614C6A1}">
                  <wpsdc:indentchars xmlns="" xmlns:wpsdc="http://www.wps.cn/officeDocument/2017/drawingmlCustomData" val="200" checksum="3773799597"/>
                </a:ext>
              </a:extLs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语言中的循环结构常用</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for</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while</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循环与</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do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while</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for</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a:t>
            </a:r>
          </a:p>
          <a:p>
            <a:pPr marL="457200" lvl="1"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for</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(初始化表达式；条件表达式；修正表达式)</a:t>
            </a:r>
          </a:p>
          <a:p>
            <a:pPr marL="914400" lvl="2"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{循环体}</a:t>
            </a:r>
          </a:p>
          <a:p>
            <a:pPr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while</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while</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(条件表达式)</a:t>
            </a:r>
          </a:p>
          <a:p>
            <a:pPr marL="914400" lvl="2"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{循环体}</a:t>
            </a:r>
          </a:p>
          <a:p>
            <a:pPr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do....while</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a:t>
            </a:r>
          </a:p>
          <a:p>
            <a:pPr marL="457200" lvl="1"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do</a:t>
            </a:r>
            <a:endPar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marL="914400" lvl="2" indent="711200" eaLnBrk="1" latinLnBrk="0">
              <a:extLst>
                <a:ext uri="{35155182-B16C-46BC-9424-99874614C6A1}">
                  <wpsdc:indentchars xmlns="" xmlns:wpsdc="http://www.wps.cn/officeDocument/2017/drawingmlCustomData" val="200" checksum="3773799597"/>
                </a:ext>
              </a:extLst>
            </a:pP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{循环体}</a:t>
            </a:r>
          </a:p>
          <a:p>
            <a:pPr marL="457200" lvl="1"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while</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(条件表达式);</a:t>
            </a:r>
          </a:p>
          <a:p>
            <a:pPr indent="711200" eaLnBrk="1" latinLnBrk="0">
              <a:extLst>
                <a:ext uri="{35155182-B16C-46BC-9424-99874614C6A1}">
                  <wpsdc:indentchars xmlns="" xmlns:wpsdc="http://www.wps.cn/officeDocument/2017/drawingmlCustomData" val="200" checksum="3773799597"/>
                </a:ext>
              </a:extLst>
            </a:pPr>
            <a:endPar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a:xfrm>
            <a:off x="8256240" y="6492875"/>
            <a:ext cx="2743200" cy="365125"/>
          </a:xfrm>
        </p:spPr>
        <p:txBody>
          <a:bodyPr/>
          <a:lstStyle/>
          <a:p>
            <a:r>
              <a:rPr lang="zh-CN" altLang="en-US">
                <a:ea typeface="宋体" panose="02010600030101010101" pitchFamily="2" charset="-122"/>
              </a:rPr>
              <a:t>第</a:t>
            </a:r>
            <a:fld id="{7D9BB5D0-35E4-459D-AEF3-FE4D7C45CC19}" type="slidenum">
              <a:rPr lang="zh-CN" altLang="en-US" smtClean="0"/>
              <a:t>15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118200" y="1556385"/>
            <a:ext cx="10102850" cy="33451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break</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continue</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语句在循环中的应用</a:t>
            </a: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在循环中常常使用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break</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continue</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语句，这两个语句都会改变循环的执行情况。</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break</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语句用来从循环体中强行跳出循环，</a:t>
            </a:r>
            <a:r>
              <a:rPr alt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终止整个循环</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continue</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语句使其后语句不再被执行</a:t>
            </a:r>
            <a:r>
              <a:rPr 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终止本次循环</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进行新的一次循环（可以形象地理解为返回循环开始处执行</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17820" y="1196975"/>
            <a:ext cx="11303000" cy="43763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4．函数</a:t>
            </a: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所谓函数，即子程序，也就是“语句的集合”，就是说把经常使用的语句群定义成函数，供其他程序调用，函数的编写与使用要遵循软件工程的基本规范。</a:t>
            </a: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使用函数要注意：函数定义时要同时声明其类型；调用函数前要先声明该函数；传给函数的参数值，其类型要与函数原定义一致；接收函数返回值的变量，其类型也要与函数类型一致等。</a:t>
            </a:r>
          </a:p>
          <a:p>
            <a:pPr indent="711200" eaLnBrk="1" latinLnBrk="0">
              <a:extLst>
                <a:ext uri="{35155182-B16C-46BC-9424-99874614C6A1}">
                  <wpsdc:indentchars xmlns="" xmlns:wpsdc="http://www.wps.cn/officeDocument/2017/drawingmlCustomData" val="200" checksum="3773799597"/>
                </a:ext>
              </a:extLst>
            </a:pP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函数的返回值：</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return</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return</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语句用来立即结束函数，并返回一确定值给调用程序</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19980" y="1022350"/>
            <a:ext cx="11852275" cy="58090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5．数组</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中，数组是一个构造类型的数据，是由基本类型数据按照一定的规则组成的。构造类型还包括结构体类型，共用体类型。数组是有序数据的集合，数组中的每一个元素都属于同一个数据类型。用一个统一的数组名和下标唯一地确定数组中的元素。</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（1）一维数组的定义和引用</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定义方式为：类型说明符 数组名[常量表达式]；</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其中，数组名的命名规则和变量相同。定义数组的时候，需要指定数组中元素的个数，即常量表达式需要明确设定，不可包含变量。</a:t>
            </a:r>
            <a:r>
              <a:rPr 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a</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[10];    //定义一个整型数组，数组名为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，有10个元素，下标0-9 </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数组必须先定义，然后才能使用。而且只能通过下标一个一个的访问。形如：数组名[下标]。</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bwMode="auto">
          <a:xfrm>
            <a:off x="624408" y="1951381"/>
            <a:ext cx="10980679"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9.1 </a:t>
            </a:r>
            <a:r>
              <a:rPr lang="zh-CN" altLang="en-US" sz="3200" b="0" dirty="0">
                <a:solidFill>
                  <a:schemeClr val="accent6"/>
                </a:solidFill>
                <a:latin typeface="Times New Roman" panose="02020603050405020304" pitchFamily="18" charset="0"/>
                <a:ea typeface="黑体" panose="02010609060101010101" pitchFamily="49" charset="-122"/>
              </a:rPr>
              <a:t>理解</a:t>
            </a:r>
            <a:r>
              <a:rPr lang="en-US" altLang="zh-CN" sz="3200" b="0" noProof="0" dirty="0">
                <a:ln>
                  <a:noFill/>
                </a:ln>
                <a:solidFill>
                  <a:srgbClr val="2D2DB9"/>
                </a:solidFill>
                <a:effectLst/>
                <a:uLnTx/>
                <a:uFillTx/>
                <a:latin typeface="Times New Roman" panose="02020603050405020304"/>
                <a:ea typeface="黑体" panose="02010609060101010101" pitchFamily="49" charset="-122"/>
              </a:rPr>
              <a:t>RTOS</a:t>
            </a:r>
            <a:r>
              <a:rPr lang="zh-CN" altLang="en-US" sz="3200" b="0" dirty="0">
                <a:solidFill>
                  <a:schemeClr val="accent6"/>
                </a:solidFill>
                <a:latin typeface="Times New Roman" panose="02020603050405020304" pitchFamily="18" charset="0"/>
                <a:ea typeface="黑体" panose="02010609060101010101" pitchFamily="49" charset="-122"/>
              </a:rPr>
              <a:t>所需要的相关基础知识</a:t>
            </a:r>
          </a:p>
        </p:txBody>
      </p:sp>
      <p:sp>
        <p:nvSpPr>
          <p:cNvPr id="10" name="圆角矩形 9"/>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Times New Roman" panose="02020603050405020304" pitchFamily="18" charset="0"/>
                <a:ea typeface="黑体" panose="02010609060101010101" pitchFamily="49" charset="-122"/>
              </a:rPr>
              <a:t>RTOS</a:t>
            </a:r>
          </a:p>
        </p:txBody>
      </p:sp>
      <p:sp>
        <p:nvSpPr>
          <p:cNvPr id="12" name="圆角矩形 11"/>
          <p:cNvSpPr/>
          <p:nvPr/>
        </p:nvSpPr>
        <p:spPr bwMode="auto">
          <a:xfrm>
            <a:off x="645363" y="2707996"/>
            <a:ext cx="10980678"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9.2 </a:t>
            </a:r>
            <a:r>
              <a:rPr lang="en-US" altLang="zh-CN" sz="3200" b="0" noProof="0" dirty="0">
                <a:ln>
                  <a:noFill/>
                </a:ln>
                <a:solidFill>
                  <a:srgbClr val="2D2DB9"/>
                </a:solidFill>
                <a:effectLst/>
                <a:uLnTx/>
                <a:uFillTx/>
                <a:latin typeface="Times New Roman" panose="02020603050405020304"/>
                <a:ea typeface="黑体" panose="02010609060101010101" pitchFamily="49" charset="-122"/>
              </a:rPr>
              <a:t>RT-Thread</a:t>
            </a:r>
            <a:r>
              <a:rPr sz="3200" b="0" dirty="0">
                <a:solidFill>
                  <a:schemeClr val="accent6"/>
                </a:solidFill>
                <a:latin typeface="Times New Roman" panose="02020603050405020304" pitchFamily="18" charset="0"/>
                <a:ea typeface="黑体" panose="02010609060101010101" pitchFamily="49" charset="-122"/>
              </a:rPr>
              <a:t>的启动流程分析</a:t>
            </a:r>
          </a:p>
        </p:txBody>
      </p:sp>
      <p:sp>
        <p:nvSpPr>
          <p:cNvPr id="13" name="圆角矩形 12"/>
          <p:cNvSpPr/>
          <p:nvPr/>
        </p:nvSpPr>
        <p:spPr bwMode="auto">
          <a:xfrm>
            <a:off x="625043" y="3464635"/>
            <a:ext cx="10980679"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9.3 </a:t>
            </a:r>
            <a:r>
              <a:rPr lang="en-US" altLang="zh-CN" sz="3200" b="0" noProof="0" dirty="0">
                <a:ln>
                  <a:noFill/>
                </a:ln>
                <a:solidFill>
                  <a:srgbClr val="2D2DB9"/>
                </a:solidFill>
                <a:effectLst/>
                <a:uLnTx/>
                <a:uFillTx/>
                <a:latin typeface="Times New Roman" panose="02020603050405020304"/>
                <a:ea typeface="黑体" panose="02010609060101010101" pitchFamily="49" charset="-122"/>
              </a:rPr>
              <a:t>RT-Thread</a:t>
            </a:r>
            <a:r>
              <a:rPr sz="3200" b="0" dirty="0">
                <a:solidFill>
                  <a:schemeClr val="accent6"/>
                </a:solidFill>
                <a:latin typeface="Times New Roman" panose="02020603050405020304" pitchFamily="18" charset="0"/>
                <a:ea typeface="黑体" panose="02010609060101010101" pitchFamily="49" charset="-122"/>
              </a:rPr>
              <a:t>中的时钟嘀嗒剖析</a:t>
            </a:r>
          </a:p>
        </p:txBody>
      </p:sp>
      <p:pic>
        <p:nvPicPr>
          <p:cNvPr id="31" name="图片 30"/>
          <p:cNvPicPr>
            <a:picLocks noChangeAspect="1"/>
          </p:cNvPicPr>
          <p:nvPr/>
        </p:nvPicPr>
        <p:blipFill>
          <a:blip r:embed="rId4"/>
          <a:stretch>
            <a:fillRect/>
          </a:stretch>
        </p:blipFill>
        <p:spPr>
          <a:xfrm>
            <a:off x="600" y="286910"/>
            <a:ext cx="12192000" cy="745236"/>
          </a:xfrm>
          <a:prstGeom prst="rect">
            <a:avLst/>
          </a:prstGeom>
        </p:spPr>
      </p:pic>
      <p:sp>
        <p:nvSpPr>
          <p:cNvPr id="9" name="圆角矩形 12"/>
          <p:cNvSpPr/>
          <p:nvPr/>
        </p:nvSpPr>
        <p:spPr bwMode="auto">
          <a:xfrm>
            <a:off x="624408" y="4220615"/>
            <a:ext cx="10980679"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9.4 </a:t>
            </a:r>
            <a:r>
              <a:rPr lang="en-US" altLang="zh-CN" sz="3200" b="0" noProof="0" dirty="0">
                <a:ln>
                  <a:noFill/>
                </a:ln>
                <a:solidFill>
                  <a:srgbClr val="2D2DB9"/>
                </a:solidFill>
                <a:effectLst/>
                <a:uLnTx/>
                <a:uFillTx/>
                <a:latin typeface="Times New Roman" panose="02020603050405020304"/>
                <a:ea typeface="黑体" panose="02010609060101010101" pitchFamily="49" charset="-122"/>
              </a:rPr>
              <a:t>RT-Thread</a:t>
            </a:r>
            <a:r>
              <a:rPr sz="3200" b="0" dirty="0">
                <a:solidFill>
                  <a:schemeClr val="accent6"/>
                </a:solidFill>
                <a:latin typeface="Times New Roman" panose="02020603050405020304" pitchFamily="18" charset="0"/>
                <a:ea typeface="黑体" panose="02010609060101010101" pitchFamily="49" charset="-122"/>
              </a:rPr>
              <a:t>中的事件与消息队列的触发过程分析</a:t>
            </a:r>
          </a:p>
        </p:txBody>
      </p:sp>
      <p:sp>
        <p:nvSpPr>
          <p:cNvPr id="14" name="圆角矩形 12"/>
          <p:cNvSpPr/>
          <p:nvPr/>
        </p:nvSpPr>
        <p:spPr bwMode="auto">
          <a:xfrm>
            <a:off x="624408" y="4941035"/>
            <a:ext cx="10980679"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9.5</a:t>
            </a:r>
            <a:r>
              <a:rPr lang="zh-CN" altLang="en-US" sz="3200" b="0" dirty="0">
                <a:solidFill>
                  <a:schemeClr val="accent6"/>
                </a:solidFill>
                <a:latin typeface="Times New Roman" panose="02020603050405020304" pitchFamily="18" charset="0"/>
                <a:ea typeface="黑体" panose="02010609060101010101" pitchFamily="49" charset="-122"/>
              </a:rPr>
              <a:t> </a:t>
            </a:r>
            <a:r>
              <a:rPr lang="en-US" altLang="zh-CN" sz="3200" b="0" noProof="0" dirty="0">
                <a:ln>
                  <a:noFill/>
                </a:ln>
                <a:solidFill>
                  <a:srgbClr val="2D2DB9"/>
                </a:solidFill>
                <a:effectLst/>
                <a:uLnTx/>
                <a:uFillTx/>
                <a:latin typeface="Times New Roman" panose="02020603050405020304"/>
                <a:ea typeface="黑体" panose="02010609060101010101" pitchFamily="49" charset="-122"/>
              </a:rPr>
              <a:t>RT-Thread</a:t>
            </a:r>
            <a:r>
              <a:rPr lang="zh-CN" altLang="en-US" sz="3200" b="0" dirty="0">
                <a:solidFill>
                  <a:schemeClr val="accent6"/>
                </a:solidFill>
                <a:latin typeface="Times New Roman" panose="02020603050405020304" pitchFamily="18" charset="0"/>
                <a:ea typeface="黑体" panose="02010609060101010101" pitchFamily="49" charset="-122"/>
              </a:rPr>
              <a:t>中的信号量与互斥量的触发过程分析</a:t>
            </a:r>
          </a:p>
        </p:txBody>
      </p:sp>
      <p:sp>
        <p:nvSpPr>
          <p:cNvPr id="15" name="圆角矩形 10"/>
          <p:cNvSpPr/>
          <p:nvPr/>
        </p:nvSpPr>
        <p:spPr bwMode="auto">
          <a:xfrm>
            <a:off x="624840" y="1090930"/>
            <a:ext cx="10981690" cy="717550"/>
          </a:xfrm>
          <a:prstGeom prst="roundRect">
            <a:avLst/>
          </a:prstGeom>
          <a:noFill/>
          <a:ln w="9525" cap="flat" cmpd="sng" algn="ctr">
            <a:solidFill>
              <a:srgbClr val="FFFF00"/>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ctr"/>
            <a:r>
              <a:rPr lang="zh-CN" altLang="en-US" sz="3600" b="0" dirty="0">
                <a:solidFill>
                  <a:srgbClr val="FFFF00"/>
                </a:solidFill>
                <a:latin typeface="Times New Roman" panose="02020603050405020304" pitchFamily="18" charset="0"/>
                <a:ea typeface="黑体" panose="02010609060101010101" pitchFamily="49" charset="-122"/>
              </a:rPr>
              <a:t>第</a:t>
            </a:r>
            <a:r>
              <a:rPr lang="en-US" altLang="zh-CN" sz="3600" b="0" dirty="0">
                <a:solidFill>
                  <a:srgbClr val="FFFF00"/>
                </a:solidFill>
                <a:latin typeface="Times New Roman" panose="02020603050405020304" pitchFamily="18" charset="0"/>
                <a:ea typeface="黑体" panose="02010609060101010101" pitchFamily="49" charset="-122"/>
              </a:rPr>
              <a:t>9</a:t>
            </a:r>
            <a:r>
              <a:rPr lang="zh-CN" altLang="en-US" sz="3600" b="0" dirty="0">
                <a:solidFill>
                  <a:srgbClr val="FFFF00"/>
                </a:solidFill>
                <a:latin typeface="Times New Roman" panose="02020603050405020304" pitchFamily="18" charset="0"/>
                <a:ea typeface="黑体" panose="02010609060101010101" pitchFamily="49" charset="-122"/>
              </a:rPr>
              <a:t>章 </a:t>
            </a:r>
            <a:r>
              <a:rPr lang="en-US" altLang="zh-CN" sz="3600" b="0" dirty="0">
                <a:solidFill>
                  <a:srgbClr val="FFFF00"/>
                </a:solidFill>
                <a:latin typeface="Times New Roman" panose="02020603050405020304" pitchFamily="18" charset="0"/>
                <a:ea typeface="黑体" panose="02010609060101010101" pitchFamily="49" charset="-122"/>
              </a:rPr>
              <a:t> </a:t>
            </a:r>
            <a:r>
              <a:rPr sz="3600" b="0" dirty="0">
                <a:solidFill>
                  <a:srgbClr val="FFFF00"/>
                </a:solidFill>
                <a:latin typeface="Times New Roman" panose="02020603050405020304" pitchFamily="18" charset="0"/>
                <a:ea typeface="黑体" panose="02010609060101010101" pitchFamily="49" charset="-122"/>
              </a:rPr>
              <a:t>初步理解RT-Thread的调度原理</a:t>
            </a:r>
          </a:p>
        </p:txBody>
      </p:sp>
      <p:sp>
        <p:nvSpPr>
          <p:cNvPr id="4" name="圆角矩形 12"/>
          <p:cNvSpPr/>
          <p:nvPr>
            <p:custDataLst>
              <p:tags r:id="rId1"/>
            </p:custDataLst>
          </p:nvPr>
        </p:nvSpPr>
        <p:spPr bwMode="auto">
          <a:xfrm>
            <a:off x="624408" y="5660490"/>
            <a:ext cx="10980679" cy="588381"/>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200" b="0" dirty="0">
                <a:solidFill>
                  <a:schemeClr val="accent6"/>
                </a:solidFill>
                <a:latin typeface="Times New Roman" panose="02020603050405020304" pitchFamily="18" charset="0"/>
                <a:ea typeface="黑体" panose="02010609060101010101" pitchFamily="49" charset="-122"/>
              </a:rPr>
              <a:t>9.6 </a:t>
            </a:r>
            <a:r>
              <a:rPr lang="zh-CN" altLang="en-US" sz="3200" b="0" dirty="0">
                <a:solidFill>
                  <a:schemeClr val="accent6"/>
                </a:solidFill>
                <a:latin typeface="Times New Roman" panose="02020603050405020304" pitchFamily="18" charset="0"/>
                <a:ea typeface="黑体" panose="02010609060101010101" pitchFamily="49" charset="-122"/>
              </a:rPr>
              <a:t>本章小结</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19980" y="1005840"/>
            <a:ext cx="11852275" cy="58090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（2）二维数组的定义和引用</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定义方式为：类型说明符 数组名[常量表达式][常量表达式]</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float  a[3][4];</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//定义3行4列的数组a，下标0-2，0-3 </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（3）字符数组</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用于存放字符数据（</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char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类型）的数组是字符数组。字符数组中的一个元素存放一个字符。例如：</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char  c[5];</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c[0] = ‘t’;c[1] = ‘a’; c[2] = ‘b’; c[3] = ‘l’; c[4] = ‘e’</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（4）动态数组</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动态数组是相对于静态数组而言。</a:t>
            </a:r>
            <a:r>
              <a:rPr 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动态数组大小可以随程序需要而</a:t>
            </a:r>
            <a:r>
              <a:rPr 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重新指定大小</a:t>
            </a:r>
            <a:r>
              <a:rPr 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。动态数组的内存空间是从堆（</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heap</a:t>
            </a:r>
            <a:r>
              <a:rPr 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）上分配（即动态分配）的，可以通过</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malloc，calloc</a:t>
            </a:r>
            <a:r>
              <a:rPr 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函数，进行内存空间的动态分配。</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19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96560" y="1340485"/>
            <a:ext cx="10910570"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（5）数组如何模拟指针的效果</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其实，数组名就是一个地址，一个指向这个数组元素集合的首地址。可以通过数组加位置的方式进行数组元素的引用。例如：</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a[5];</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//定义了一个整型数组，数组名为a，有5个元素，下标0-4</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访问到数组a的第3个元素方式有：方式一：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a[2]</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；方式二：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*(a+2)</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，关键是</a:t>
            </a:r>
            <a:r>
              <a:rPr alt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数组的名称本身就可以当做地址看待</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19980" y="1088390"/>
            <a:ext cx="11852275" cy="53312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6</a:t>
            </a: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．指针</a:t>
            </a:r>
            <a:r>
              <a:rPr lang="zh-CN" sz="28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（难点）</a:t>
            </a:r>
            <a:endParaRPr altLang="zh-CN" sz="28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指针是一种特殊的数据类型，在其它语言中一般没有。指针是指向变量的地址，实质上指针就是存储单元的地址。根据所指的变量类型不同，可以是整型指针（</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）、浮点型指针（</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float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）、字符型指针（</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char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）、结构指针（</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struct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）和联合指针（</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union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（1）指针变量的定义</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其一般形式为：类型说明符 * 变量名；</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其中，*表示这是一个指针变量，变量名即为定义的指针变量名，类型说明符表示本指针变量所指向的变量的数据类型。例如：</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*p1;</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//表示p1是指向整型数的指针变量，p1的值是整型变量的地址</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96560" y="1340485"/>
            <a:ext cx="10910570" cy="38985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（2）指针变量的赋值</a:t>
            </a: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指针变量同普通变量一样，使用之前不仅要进行声明，而且必须赋予具体的值。未经赋值的指针变量不能使用，否则将造成系统混乱，甚至死机。指针变量的赋值只能赋予地址。例如：</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a;</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a为整型数据变量</a:t>
            </a:r>
            <a:endPar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*p1; </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//声明p1是整型指针变量</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p1 =&amp;a;</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//将a的地址作为p1初值</a:t>
            </a:r>
          </a:p>
          <a:p>
            <a:pPr indent="711200" eaLnBrk="1" latinLnBrk="0">
              <a:extLst>
                <a:ext uri="{35155182-B16C-46BC-9424-99874614C6A1}">
                  <wpsdc:indentchars xmlns="" xmlns:wpsdc="http://www.wps.cn/officeDocument/2017/drawingmlCustomData" val="200" checksum="3773799597"/>
                </a:ext>
              </a:extLst>
            </a:pPr>
            <a:endPar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99390" y="1076325"/>
            <a:ext cx="11746865" cy="50977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（3）指针的运算</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1）取地址运算符&amp;：取地址运算符&amp;是单目运算符，其结合性为自右至左，其功能是取变量的地址。</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2）取内容运算符*：取内容运算符*是单目运算符，其结合性为自右至左，用来表示指针变量所指的变量。在*运算符之后跟的变量必须是指针变量。例如：</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a,b;          //a,b为整型数据变量</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*p1;         //声明p1是整型指针变量</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p1 =&amp;a;        //将a的地址作为p1初值</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a=80;</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b=*p1;         //运行结果:b=80，即为a的值</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3）指针的加减算术运算：对于指向数组的指针变量，可以加/减一个整数n（指针变量实质是地址，给地址加/减一个非整数就错</a:t>
            </a:r>
            <a:r>
              <a:rPr 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了</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60655" y="1076325"/>
            <a:ext cx="11926570" cy="55581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（4）void指针类型</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顾名思义，void *为“无类型指针”，即用来定义指针变量，不指定它是指向哪种类型数据，但可以把它强制转化成任何类型的指针。</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如果指针p1和p2的类型相同，那么可以直接在p1和p2间互相赋值；如果p1和p2指向不同的数据类型，则必须使用强制类型转换运算符把赋值运算符右边的指针类型转换为左边指针的类型。例如：</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float *p1;</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//声明p1为浮点型指针</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*p2;  </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//声明p2为整型指针</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p1 = (float *)p2; </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//强制转换整型指针p2为浮点型指针值给p1赋值</a:t>
            </a:r>
          </a:p>
          <a:p>
            <a:pPr indent="609600" eaLnBrk="1" latinLnBrk="0">
              <a:extLst>
                <a:ext uri="{35155182-B16C-46BC-9424-99874614C6A1}">
                  <wpsdc:indentchars xmlns="" xmlns:wpsdc="http://www.wps.cn/officeDocument/2017/drawingmlCustomData" val="200" checksum="4158780845"/>
                </a:ext>
              </a:extLst>
            </a:pP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而void *则不同，任何类型的指针都可以直接赋值给它，无需进行强制类型转换</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void *p1; </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//声明p1无类型指针</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 *p2; </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//声明p2为整型指针</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p1 = p2;</a:t>
            </a:r>
            <a:r>
              <a:rPr altLang="zh-CN">
                <a:solidFill>
                  <a:schemeClr val="bg1"/>
                </a:solidFill>
                <a:latin typeface="Times New Roman" panose="02020603050405020304" pitchFamily="18" charset="0"/>
                <a:ea typeface="宋体" panose="02010600030101010101" pitchFamily="2" charset="-122"/>
                <a:cs typeface="Times New Roman" panose="02020603050405020304" pitchFamily="18" charset="0"/>
              </a:rPr>
              <a:t>         //用整型指针p2的值给p1直接赋值</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19980" y="1088390"/>
            <a:ext cx="11852275" cy="48641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7</a:t>
            </a: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构造类型</a:t>
            </a:r>
            <a:endPar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语言提供了许多种基本的数据类型（如</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float</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double</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char</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等）供用户使用，但是由于程序需要处理的问题往往比较复杂，而且呈多样化，已有的数据类型显然不能满足使用要求。因此</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语言允许用户根据需要自己声明一些类型，用户可以自己声明的类型有结构体类型（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structure</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共用体类型（</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union</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枚举类型（</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enumeration</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）、类类型（</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class</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）等，这些类型将不同类型的数据组合成一个有机的整体，这些数据之间在整体内是相互联系的，这些类型称为构造类型。本书涉及的构造类型主要为结构体类型和枚举类型两种，下面对这两种类型进行介绍。</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61670" y="1268730"/>
            <a:ext cx="10922000" cy="43763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latinLnBrk="0">
              <a:extLst>
                <a:ext uri="{35155182-B16C-46BC-9424-99874614C6A1}">
                  <wpsdc:indentchars xmlns="" xmlns:wpsdc="http://www.wps.cn/officeDocument/2017/drawingmlCustomData" val="200" checksum="3773799597"/>
                </a:ext>
              </a:extLst>
            </a:pP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b="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zh-CN" sz="2800" b="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结构体类型</a:t>
            </a:r>
            <a:endParaRPr lang="zh-CN" altLang="zh-CN" sz="2800" b="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）结构体基本概念</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允许用户将一些不同类型（当然也可以相同）的元素组合在一起定义成一个新的类型，这种新类型就是结构体。</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其中的元素称为</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结构体的成员</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或者</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域</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声明一个结构体类型的一般形式为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struct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结构体类型名</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成员表列</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结构体的成员类型可以是另一个结构体类型，也就是说可以嵌套定义</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804074" y="1340758"/>
            <a:ext cx="10585175" cy="437633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chemeClr val="bg1"/>
                </a:solidFill>
                <a:latin typeface="宋体" panose="02010600030101010101" pitchFamily="2" charset="-122"/>
                <a:ea typeface="宋体" panose="02010600030101010101" pitchFamily="2" charset="-122"/>
              </a:rPr>
              <a:t>  </a:t>
            </a:r>
            <a:r>
              <a:rPr lang="en-US" altLang="zh-CN" dirty="0"/>
              <a:t>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）结构体变量的引用</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结构体变量成员引用格式：结构体变量名</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成员名 </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例如：</a:t>
            </a:r>
            <a:endParaRPr lang="en-US" altLang="zh-CN" sz="2800" dirty="0">
              <a:solidFill>
                <a:srgbClr val="FFC000"/>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zh-CN" sz="2800" dirty="0">
              <a:solidFill>
                <a:srgbClr val="FFC000"/>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”是成员运算符，它在所有运算符中优先级</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最高</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结构体变量成员和结构体变量本身都具有地址，且都可以被引用</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5" name="图片 4"/>
          <p:cNvPicPr>
            <a:picLocks noChangeAspect="1"/>
          </p:cNvPicPr>
          <p:nvPr/>
        </p:nvPicPr>
        <p:blipFill>
          <a:blip r:embed="rId4"/>
          <a:stretch>
            <a:fillRect/>
          </a:stretch>
        </p:blipFill>
        <p:spPr>
          <a:xfrm>
            <a:off x="552685" y="3140414"/>
            <a:ext cx="11467195" cy="1296144"/>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822489" y="1484903"/>
            <a:ext cx="10585175" cy="437633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r>
              <a:rPr lang="en-US" altLang="zh-CN" sz="2800" dirty="0">
                <a:solidFill>
                  <a:schemeClr val="bg1"/>
                </a:solidFill>
                <a:latin typeface="宋体" panose="02010600030101010101" pitchFamily="2" charset="-122"/>
                <a:ea typeface="宋体" panose="02010600030101010101" pitchFamily="2" charset="-122"/>
              </a:rPr>
              <a:t>  </a:t>
            </a:r>
            <a:r>
              <a:rPr lang="en-US" altLang="zh-CN" dirty="0"/>
              <a:t>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）结构体指针</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结构体指针是指存储一个结构体变量起始地址的指针变量。一旦一个结构体指针变量指向了某个结构体变量，那么就可以通过结构体指针对该结构体变量进行操作。如上例中结构体变量</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stu1</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，也可以通过指针变量来进行操作：</a:t>
            </a:r>
          </a:p>
          <a:p>
            <a:endParaRPr lang="zh-CN" altLang="zh-CN" sz="2800" dirty="0">
              <a:solidFill>
                <a:srgbClr val="FFC000"/>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4"/>
          <a:stretch>
            <a:fillRect/>
          </a:stretch>
        </p:blipFill>
        <p:spPr>
          <a:xfrm>
            <a:off x="1056292" y="4149328"/>
            <a:ext cx="9875509" cy="1850694"/>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480060" y="2064385"/>
            <a:ext cx="967422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9.1.1 </a:t>
            </a:r>
            <a:r>
              <a:rPr lang="en-US" altLang="zh-CN" sz="2800" b="0" kern="100" dirty="0" err="1">
                <a:latin typeface="Times New Roman" panose="02020603050405020304" pitchFamily="18" charset="0"/>
                <a:ea typeface="黑体" panose="02010609060101010101" pitchFamily="49" charset="-122"/>
                <a:cs typeface="Times New Roman" panose="02020603050405020304" pitchFamily="18" charset="0"/>
              </a:rPr>
              <a:t>CPU</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内部寄存器及</a:t>
            </a:r>
            <a:r>
              <a:rPr lang="en-US" altLang="zh-CN" sz="2800" b="0" kern="100" dirty="0" err="1">
                <a:latin typeface="Times New Roman" panose="02020603050405020304" pitchFamily="18" charset="0"/>
                <a:ea typeface="黑体" panose="02010609060101010101" pitchFamily="49" charset="-122"/>
                <a:cs typeface="Times New Roman" panose="02020603050405020304" pitchFamily="18" charset="0"/>
              </a:rPr>
              <a:t>ARM</a:t>
            </a:r>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 Cortex-</a:t>
            </a:r>
            <a:r>
              <a:rPr lang="en-US" altLang="zh-CN" sz="2800" b="0" kern="100" dirty="0" err="1">
                <a:latin typeface="Times New Roman" panose="02020603050405020304" pitchFamily="18" charset="0"/>
                <a:ea typeface="黑体" panose="02010609060101010101" pitchFamily="49" charset="-122"/>
                <a:cs typeface="Times New Roman" panose="02020603050405020304" pitchFamily="18" charset="0"/>
              </a:rPr>
              <a:t>M</a:t>
            </a:r>
            <a:r>
              <a:rPr sz="2800" b="0" kern="100" dirty="0" err="1">
                <a:latin typeface="Times New Roman" panose="02020603050405020304" pitchFamily="18" charset="0"/>
                <a:ea typeface="黑体" panose="02010609060101010101" pitchFamily="49" charset="-122"/>
                <a:cs typeface="Times New Roman" panose="02020603050405020304" pitchFamily="18" charset="0"/>
              </a:rPr>
              <a:t>中主要寄存器</a:t>
            </a:r>
            <a:r>
              <a:rPr lang="zh-CN"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480060" y="1112520"/>
            <a:ext cx="10852785" cy="72009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9.1 </a:t>
            </a:r>
            <a:r>
              <a:rPr altLang="zh-CN" sz="3600" b="0" dirty="0">
                <a:solidFill>
                  <a:schemeClr val="accent6"/>
                </a:solidFill>
                <a:latin typeface="+mn-lt"/>
                <a:ea typeface="黑体" panose="02010609060101010101" pitchFamily="49" charset="-122"/>
              </a:rPr>
              <a:t> 理解</a:t>
            </a:r>
            <a:r>
              <a:rPr lang="en-US" altLang="zh-CN" sz="3600" b="0" dirty="0">
                <a:solidFill>
                  <a:srgbClr val="2D2DB9"/>
                </a:solidFill>
                <a:latin typeface="Times New Roman" panose="02020603050405020304"/>
                <a:ea typeface="黑体" panose="02010609060101010101" pitchFamily="49" charset="-122"/>
              </a:rPr>
              <a:t>RTOS</a:t>
            </a:r>
            <a:r>
              <a:rPr altLang="zh-CN" sz="3600" b="0" dirty="0">
                <a:solidFill>
                  <a:schemeClr val="accent6"/>
                </a:solidFill>
                <a:latin typeface="+mn-lt"/>
                <a:ea typeface="黑体" panose="02010609060101010101" pitchFamily="49" charset="-122"/>
              </a:rPr>
              <a:t>所需要的相关基础知识</a:t>
            </a:r>
          </a:p>
        </p:txBody>
      </p:sp>
      <p:sp>
        <p:nvSpPr>
          <p:cNvPr id="11" name="圆角矩形 10"/>
          <p:cNvSpPr/>
          <p:nvPr/>
        </p:nvSpPr>
        <p:spPr bwMode="auto">
          <a:xfrm>
            <a:off x="480060" y="2943860"/>
            <a:ext cx="10852785" cy="29435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marL="0" indent="711200" eaLnBrk="1" latinLnBrk="0">
              <a:extLst>
                <a:ext uri="{35155182-B16C-46BC-9424-99874614C6A1}">
                  <wpsdc:indentchars xmlns="" xmlns:wpsdc="http://www.wps.cn/officeDocument/2017/drawingmlCustomData" val="200" checksum="3773799597"/>
                </a:ext>
              </a:extLst>
            </a:pPr>
            <a:r>
              <a:rPr lang="en-US" altLang="zh-CN" sz="2800" b="0" dirty="0">
                <a:solidFill>
                  <a:srgbClr val="FFFFFF"/>
                </a:solidFill>
                <a:latin typeface="Times New Roman" panose="02020603050405020304" pitchFamily="18" charset="0"/>
                <a:ea typeface="宋体" panose="02010600030101010101" pitchFamily="2" charset="-122"/>
              </a:rPr>
              <a:t>RTOS</a:t>
            </a:r>
            <a:r>
              <a:rPr sz="2800" dirty="0">
                <a:solidFill>
                  <a:schemeClr val="bg1"/>
                </a:solidFill>
                <a:latin typeface="Times New Roman" panose="02020603050405020304" pitchFamily="18" charset="0"/>
                <a:ea typeface="宋体" panose="02010600030101010101" pitchFamily="2" charset="-122"/>
              </a:rPr>
              <a:t>在运行过程中需要对</a:t>
            </a:r>
            <a:r>
              <a:rPr lang="en-US" altLang="zh-CN" sz="2800" b="0" dirty="0">
                <a:solidFill>
                  <a:srgbClr val="FFFFFF"/>
                </a:solidFill>
                <a:latin typeface="Times New Roman" panose="02020603050405020304" pitchFamily="18" charset="0"/>
                <a:ea typeface="宋体" panose="02010600030101010101" pitchFamily="2" charset="-122"/>
              </a:rPr>
              <a:t>CPU</a:t>
            </a:r>
            <a:r>
              <a:rPr sz="2800" dirty="0">
                <a:solidFill>
                  <a:schemeClr val="bg1"/>
                </a:solidFill>
                <a:latin typeface="Times New Roman" panose="02020603050405020304" pitchFamily="18" charset="0"/>
                <a:ea typeface="宋体" panose="02010600030101010101" pitchFamily="2" charset="-122"/>
              </a:rPr>
              <a:t>的寄存器频繁进行操作。本书采用的是基于</a:t>
            </a:r>
            <a:r>
              <a:rPr lang="en-US" altLang="zh-CN" sz="2800" b="0" dirty="0">
                <a:solidFill>
                  <a:srgbClr val="FFFFFF"/>
                </a:solidFill>
                <a:latin typeface="Times New Roman" panose="02020603050405020304" pitchFamily="18" charset="0"/>
                <a:ea typeface="宋体" panose="02010600030101010101" pitchFamily="2" charset="-122"/>
              </a:rPr>
              <a:t>ARM Cortex-M</a:t>
            </a:r>
            <a:r>
              <a:rPr sz="2800" dirty="0">
                <a:solidFill>
                  <a:schemeClr val="bg1"/>
                </a:solidFill>
                <a:latin typeface="Times New Roman" panose="02020603050405020304" pitchFamily="18" charset="0"/>
                <a:ea typeface="宋体" panose="02010600030101010101" pitchFamily="2" charset="-122"/>
              </a:rPr>
              <a:t>系列内核的微控制器，了解其</a:t>
            </a:r>
            <a:r>
              <a:rPr lang="en-US" altLang="zh-CN" sz="2800" b="0" dirty="0">
                <a:solidFill>
                  <a:srgbClr val="FFFFFF"/>
                </a:solidFill>
                <a:latin typeface="Times New Roman" panose="02020603050405020304" pitchFamily="18" charset="0"/>
                <a:ea typeface="宋体" panose="02010600030101010101" pitchFamily="2" charset="-122"/>
              </a:rPr>
              <a:t>CPU</a:t>
            </a:r>
            <a:r>
              <a:rPr sz="2800" dirty="0">
                <a:solidFill>
                  <a:schemeClr val="bg1"/>
                </a:solidFill>
                <a:latin typeface="Times New Roman" panose="02020603050405020304" pitchFamily="18" charset="0"/>
                <a:ea typeface="宋体" panose="02010600030101010101" pitchFamily="2" charset="-122"/>
              </a:rPr>
              <a:t>内部主要寄存器的作用是理解</a:t>
            </a:r>
            <a:r>
              <a:rPr lang="en-US" altLang="zh-CN" sz="2800" b="0" dirty="0">
                <a:solidFill>
                  <a:srgbClr val="FFFFFF"/>
                </a:solidFill>
                <a:latin typeface="Times New Roman" panose="02020603050405020304" pitchFamily="18" charset="0"/>
                <a:ea typeface="宋体" panose="02010600030101010101" pitchFamily="2" charset="-122"/>
              </a:rPr>
              <a:t>RTOS</a:t>
            </a:r>
            <a:r>
              <a:rPr sz="2800" dirty="0">
                <a:solidFill>
                  <a:schemeClr val="bg1"/>
                </a:solidFill>
                <a:latin typeface="Times New Roman" panose="02020603050405020304" pitchFamily="18" charset="0"/>
                <a:ea typeface="宋体" panose="02010600030101010101" pitchFamily="2" charset="-122"/>
              </a:rPr>
              <a:t>的基本原理的前提条件。计算机所有指令运行均由</a:t>
            </a:r>
            <a:r>
              <a:rPr lang="en-US" altLang="zh-CN" sz="2800" b="0" dirty="0">
                <a:solidFill>
                  <a:srgbClr val="FFFFFF"/>
                </a:solidFill>
                <a:latin typeface="Times New Roman" panose="02020603050405020304" pitchFamily="18" charset="0"/>
                <a:ea typeface="宋体" panose="02010600030101010101" pitchFamily="2" charset="-122"/>
              </a:rPr>
              <a:t>CPU</a:t>
            </a:r>
            <a:r>
              <a:rPr sz="2800" dirty="0">
                <a:solidFill>
                  <a:schemeClr val="bg1"/>
                </a:solidFill>
                <a:latin typeface="Times New Roman" panose="02020603050405020304" pitchFamily="18" charset="0"/>
                <a:ea typeface="宋体" panose="02010600030101010101" pitchFamily="2" charset="-122"/>
              </a:rPr>
              <a:t>完成，</a:t>
            </a:r>
            <a:r>
              <a:rPr lang="en-US" altLang="zh-CN" sz="2800" b="0" dirty="0">
                <a:solidFill>
                  <a:srgbClr val="FFFFFF"/>
                </a:solidFill>
                <a:latin typeface="Times New Roman" panose="02020603050405020304" pitchFamily="18" charset="0"/>
                <a:ea typeface="宋体" panose="02010600030101010101" pitchFamily="2" charset="-122"/>
              </a:rPr>
              <a:t>CPU</a:t>
            </a:r>
            <a:r>
              <a:rPr sz="2800" dirty="0">
                <a:solidFill>
                  <a:schemeClr val="bg1"/>
                </a:solidFill>
                <a:latin typeface="Times New Roman" panose="02020603050405020304" pitchFamily="18" charset="0"/>
                <a:ea typeface="宋体" panose="02010600030101010101" pitchFamily="2" charset="-122"/>
              </a:rPr>
              <a:t>内部寄存器负责信息暂存，其数量与处理能力直接影响</a:t>
            </a:r>
            <a:r>
              <a:rPr lang="en-US" altLang="zh-CN" sz="2800" b="0" dirty="0">
                <a:solidFill>
                  <a:srgbClr val="FFFFFF"/>
                </a:solidFill>
                <a:latin typeface="Times New Roman" panose="02020603050405020304" pitchFamily="18" charset="0"/>
                <a:ea typeface="宋体" panose="02010600030101010101" pitchFamily="2" charset="-122"/>
              </a:rPr>
              <a:t>CPU</a:t>
            </a:r>
            <a:r>
              <a:rPr sz="2800" dirty="0">
                <a:solidFill>
                  <a:schemeClr val="bg1"/>
                </a:solidFill>
                <a:latin typeface="Times New Roman" panose="02020603050405020304" pitchFamily="18" charset="0"/>
                <a:ea typeface="宋体" panose="02010600030101010101" pitchFamily="2" charset="-122"/>
              </a:rPr>
              <a:t>的性能，这里先从一般意义上阐述寄存器的基本分类，随后给出</a:t>
            </a:r>
            <a:r>
              <a:rPr lang="en-US" altLang="zh-CN" sz="2800" b="0" dirty="0">
                <a:solidFill>
                  <a:srgbClr val="FFFFFF"/>
                </a:solidFill>
                <a:latin typeface="Times New Roman" panose="02020603050405020304" pitchFamily="18" charset="0"/>
                <a:ea typeface="宋体" panose="02010600030101010101" pitchFamily="2" charset="-122"/>
              </a:rPr>
              <a:t>ARM</a:t>
            </a:r>
            <a:r>
              <a:rPr sz="2800" dirty="0">
                <a:solidFill>
                  <a:schemeClr val="bg1"/>
                </a:solidFill>
                <a:latin typeface="Times New Roman" panose="02020603050405020304" pitchFamily="18" charset="0"/>
                <a:ea typeface="宋体" panose="02010600030101010101" pitchFamily="2" charset="-122"/>
              </a:rPr>
              <a:t> </a:t>
            </a:r>
            <a:r>
              <a:rPr lang="en-US" altLang="zh-CN" sz="2800" b="0" dirty="0">
                <a:solidFill>
                  <a:srgbClr val="FFFFFF"/>
                </a:solidFill>
                <a:latin typeface="Times New Roman" panose="02020603050405020304" pitchFamily="18" charset="0"/>
                <a:ea typeface="宋体" panose="02010600030101010101" pitchFamily="2" charset="-122"/>
              </a:rPr>
              <a:t>Cortex-M4</a:t>
            </a:r>
            <a:r>
              <a:rPr sz="2800" dirty="0">
                <a:solidFill>
                  <a:schemeClr val="bg1"/>
                </a:solidFill>
                <a:latin typeface="Times New Roman" panose="02020603050405020304" pitchFamily="18" charset="0"/>
                <a:ea typeface="宋体" panose="02010600030101010101" pitchFamily="2" charset="-122"/>
              </a:rPr>
              <a:t>微处理器内部寄存器。</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0" name="圆角矩形 9"/>
          <p:cNvSpPr/>
          <p:nvPr/>
        </p:nvSpPr>
        <p:spPr bwMode="auto">
          <a:xfrm>
            <a:off x="912597" y="1412260"/>
            <a:ext cx="10585175" cy="389851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latinLnBrk="0">
              <a:extLst>
                <a:ext uri="{35155182-B16C-46BC-9424-99874614C6A1}">
                  <wpsdc:indentchars xmlns="" xmlns:wpsdc="http://www.wps.cn/officeDocument/2017/drawingmlCustomData" val="200" checksum="3773799597"/>
                </a:ext>
              </a:extLst>
            </a:pP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b="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枚举类型</a:t>
            </a:r>
          </a:p>
          <a:p>
            <a:pPr indent="711200" latinLnBrk="0">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枚举类型</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基本概念</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枚举类型是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语言另一种构造数据类型，它用于声明一组命名的常数，当一个变量有几种可能的取值时，可以将它定义为枚举类型。所谓“枚举”是指将变量的可能值一一列举出来，这些值也称为“</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枚举元素</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枚举常量</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711200" eaLnBrk="1" latinLnBrk="0">
              <a:extLst>
                <a:ext uri="{35155182-B16C-46BC-9424-99874614C6A1}">
                  <wpsdc:indentchars xmlns="" xmlns:wpsdc="http://www.wps.cn/officeDocument/2017/drawingmlCustomData" val="200" checksum="3773799597"/>
                </a:ext>
              </a:extLst>
            </a:pP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枚举的基本声明格式</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dirty="0">
              <a:solidFill>
                <a:srgbClr val="FFC0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enum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枚举类型名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枚举值表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29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420370" y="1093470"/>
            <a:ext cx="11408410" cy="568071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8</a:t>
            </a: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编译预处理</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语言允许在程序中使用几种特殊的命令（它们不是一般的</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编译系统对程序进行通常的编译（包括语法分析、代码生成、优化等）之前，先对程序中的这些特殊的命令进行“预处理”，然后将预处理的结果和源程序一起再进行常规的编译处理，以得到目标代码。</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提供的预处理功能主要有宏定义、条件编译和文件包含。</a:t>
            </a:r>
          </a:p>
          <a:p>
            <a:pPr indent="711200" eaLnBrk="1" latinLnBrk="0">
              <a:extLst>
                <a:ext uri="{35155182-B16C-46BC-9424-99874614C6A1}">
                  <wpsdc:indentchars xmlns="" xmlns:wpsdc="http://www.wps.cn/officeDocument/2017/drawingmlCustomData" val="200" checksum="3773799597"/>
                </a:ext>
              </a:extLst>
            </a:pPr>
            <a:r>
              <a:rPr alt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（1）宏定义</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#define</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 宏名 表达式</a:t>
            </a:r>
          </a:p>
          <a:p>
            <a:pPr indent="711200" eaLnBrk="1" latinLnBrk="0">
              <a:extLst>
                <a:ext uri="{35155182-B16C-46BC-9424-99874614C6A1}">
                  <wpsdc:indentchars xmlns="" xmlns:wpsdc="http://www.wps.cn/officeDocument/2017/drawingmlCustomData" val="200" checksum="3773799597"/>
                </a:ext>
              </a:extLst>
            </a:pP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表达式可以是数字、字符，也可以是若干条语句。在编译时，所有引用该宏的地方，都将自动被替换成宏所代表的表达式。</a:t>
            </a:r>
          </a:p>
          <a:p>
            <a:pPr indent="711200" eaLnBrk="1" latinLnBrk="0">
              <a:extLst>
                <a:ext uri="{35155182-B16C-46BC-9424-99874614C6A1}">
                  <wpsdc:indentchars xmlns="" xmlns:wpsdc="http://www.wps.cn/officeDocument/2017/drawingmlCustomData" val="200" checksum="3773799597"/>
                </a:ext>
              </a:extLst>
            </a:pPr>
            <a:r>
              <a:rPr altLang="zh-CN" sz="2800">
                <a:solidFill>
                  <a:srgbClr val="FFFF00"/>
                </a:solidFill>
                <a:latin typeface="Times New Roman" panose="02020603050405020304" pitchFamily="18" charset="0"/>
                <a:ea typeface="宋体" panose="02010600030101010101" pitchFamily="2" charset="-122"/>
                <a:cs typeface="Times New Roman" panose="02020603050405020304" pitchFamily="18" charset="0"/>
              </a:rPr>
              <a:t>（2）撤销宏定义</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#undef </a:t>
            </a:r>
            <a:r>
              <a:rPr altLang="zh-CN" sz="280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宏名</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30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552415" y="764540"/>
            <a:ext cx="11436985" cy="59410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（3）</a:t>
            </a:r>
            <a:r>
              <a:rPr altLang="zh-CN"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条件编译</a:t>
            </a:r>
          </a:p>
          <a:p>
            <a:pPr indent="45720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#if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a:t>
            </a:r>
          </a:p>
          <a:p>
            <a:pPr indent="45720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#else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表达式</a:t>
            </a:r>
          </a:p>
          <a:p>
            <a:pPr indent="45720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#endif</a:t>
            </a:r>
          </a:p>
          <a:p>
            <a:pPr indent="457200"/>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如果表达式成立，则编译</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#if</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下的程序，否则编译</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#else</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下的程序，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#endif</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为条件编译的结束标志。</a:t>
            </a:r>
          </a:p>
          <a:p>
            <a:pPr marL="457200" lvl="1" indent="45720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#ifdef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宏名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如果宏名称被定义过，则编译以下程序</a:t>
            </a:r>
          </a:p>
          <a:p>
            <a:pPr marL="457200" lvl="1" indent="457200"/>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#ifndef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宏名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如果宏名称未被定义过，则编译以下程序条件编译通常用来调试、保留程序（但不编译），或者在需要对两种状况做不同处理时使用。</a:t>
            </a:r>
          </a:p>
          <a:p>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rgbClr val="FFFF00"/>
                </a:solidFill>
                <a:latin typeface="黑体" panose="02010609060101010101" pitchFamily="49" charset="-122"/>
                <a:ea typeface="黑体" panose="02010609060101010101" pitchFamily="49" charset="-122"/>
                <a:cs typeface="Times New Roman" panose="02020603050405020304" pitchFamily="18" charset="0"/>
              </a:rPr>
              <a:t>“文件包含”处理</a:t>
            </a:r>
          </a:p>
          <a:p>
            <a:pPr indent="457200"/>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所谓“文件包含”是指一个源文件将另一个源文件的全部内容包含进来，其一般形式为：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#include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文件名”    </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7554795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92405" y="836295"/>
            <a:ext cx="11852275" cy="53117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9．</a:t>
            </a:r>
            <a:r>
              <a:rPr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用</a:t>
            </a:r>
            <a:r>
              <a:rPr sz="2800" b="0" dirty="0">
                <a:solidFill>
                  <a:srgbClr val="FFFF00"/>
                </a:solidFill>
                <a:latin typeface="+mn-lt"/>
                <a:ea typeface="黑体" panose="02010609060101010101" pitchFamily="49" charset="-122"/>
                <a:cs typeface="Times New Roman" panose="02020603050405020304" pitchFamily="18" charset="0"/>
                <a:sym typeface="+mn-ea"/>
              </a:rPr>
              <a:t>typedef</a:t>
            </a:r>
            <a:r>
              <a:rPr sz="2800" b="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定义类型</a:t>
            </a:r>
          </a:p>
          <a:p>
            <a:pPr indent="72009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rPr>
              <a:t>C</a:t>
            </a:r>
            <a:r>
              <a:rPr lang="zh-CN" altLang="en-US" sz="2800" dirty="0">
                <a:solidFill>
                  <a:schemeClr val="bg1"/>
                </a:solidFill>
                <a:latin typeface="+mn-lt"/>
                <a:ea typeface="宋体" panose="02010600030101010101" pitchFamily="2" charset="-122"/>
              </a:rPr>
              <a:t>语言允许使用</a:t>
            </a:r>
            <a:r>
              <a:rPr lang="en-US" altLang="zh-CN" sz="2800" dirty="0">
                <a:solidFill>
                  <a:schemeClr val="bg1"/>
                </a:solidFill>
                <a:latin typeface="+mn-lt"/>
                <a:ea typeface="宋体" panose="02010600030101010101" pitchFamily="2" charset="-122"/>
              </a:rPr>
              <a:t>typedef</a:t>
            </a:r>
            <a:r>
              <a:rPr lang="zh-CN" altLang="en-US" sz="2800" dirty="0">
                <a:solidFill>
                  <a:schemeClr val="bg1"/>
                </a:solidFill>
                <a:latin typeface="+mn-lt"/>
                <a:ea typeface="宋体" panose="02010600030101010101" pitchFamily="2" charset="-122"/>
              </a:rPr>
              <a:t>定义新的类型名来代替已有的类型名。例如：</a:t>
            </a:r>
          </a:p>
          <a:p>
            <a:pPr indent="72009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rPr>
              <a:t>typedef  unsigned  char  uint_8;</a:t>
            </a:r>
          </a:p>
          <a:p>
            <a:pPr indent="720090" algn="just" eaLnBrk="1" latinLnBrk="0">
              <a:spcAft>
                <a:spcPts val="0"/>
              </a:spcAft>
              <a:extLst>
                <a:ext uri="{35155182-B16C-46BC-9424-99874614C6A1}">
                  <wpsdc:indentchars xmlns="" xmlns:wpsdc="http://www.wps.cn/officeDocument/2017/drawingmlCustomData" val="200" checksum="3773799597"/>
                </a:ext>
              </a:extLst>
            </a:pPr>
            <a:r>
              <a:rPr lang="zh-CN" altLang="en-US" sz="2800" dirty="0">
                <a:solidFill>
                  <a:schemeClr val="bg1"/>
                </a:solidFill>
                <a:latin typeface="+mn-lt"/>
                <a:ea typeface="宋体" panose="02010600030101010101" pitchFamily="2" charset="-122"/>
              </a:rPr>
              <a:t>指定用</a:t>
            </a:r>
            <a:r>
              <a:rPr lang="en-US" altLang="zh-CN" sz="2800" dirty="0">
                <a:solidFill>
                  <a:schemeClr val="bg1"/>
                </a:solidFill>
                <a:latin typeface="+mn-lt"/>
                <a:ea typeface="宋体" panose="02010600030101010101" pitchFamily="2" charset="-122"/>
              </a:rPr>
              <a:t>INT8U</a:t>
            </a:r>
            <a:r>
              <a:rPr lang="zh-CN" altLang="en-US" sz="2800" dirty="0">
                <a:solidFill>
                  <a:schemeClr val="bg1"/>
                </a:solidFill>
                <a:latin typeface="+mn-lt"/>
                <a:ea typeface="宋体" panose="02010600030101010101" pitchFamily="2" charset="-122"/>
              </a:rPr>
              <a:t>代表</a:t>
            </a:r>
            <a:r>
              <a:rPr lang="en-US" altLang="zh-CN" sz="2800" dirty="0">
                <a:solidFill>
                  <a:schemeClr val="bg1"/>
                </a:solidFill>
                <a:latin typeface="+mn-lt"/>
                <a:ea typeface="宋体" panose="02010600030101010101" pitchFamily="2" charset="-122"/>
              </a:rPr>
              <a:t>unsigned char</a:t>
            </a:r>
            <a:r>
              <a:rPr lang="zh-CN" altLang="en-US" sz="2800" dirty="0">
                <a:solidFill>
                  <a:schemeClr val="bg1"/>
                </a:solidFill>
                <a:latin typeface="+mn-lt"/>
                <a:ea typeface="宋体" panose="02010600030101010101" pitchFamily="2" charset="-122"/>
              </a:rPr>
              <a:t>类型。这样下面的两个语句是等价的：</a:t>
            </a:r>
          </a:p>
          <a:p>
            <a:pPr indent="72009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rPr>
              <a:t>unsigned  char  n1;          </a:t>
            </a:r>
            <a:r>
              <a:rPr lang="zh-CN" altLang="en-US" sz="2800" dirty="0">
                <a:solidFill>
                  <a:schemeClr val="bg1"/>
                </a:solidFill>
                <a:latin typeface="+mn-lt"/>
                <a:ea typeface="宋体" panose="02010600030101010101" pitchFamily="2" charset="-122"/>
              </a:rPr>
              <a:t>等价于          </a:t>
            </a:r>
            <a:r>
              <a:rPr lang="en-US" altLang="zh-CN" sz="2800" dirty="0">
                <a:solidFill>
                  <a:schemeClr val="bg1"/>
                </a:solidFill>
                <a:latin typeface="+mn-lt"/>
                <a:ea typeface="宋体" panose="02010600030101010101" pitchFamily="2" charset="-122"/>
              </a:rPr>
              <a:t>uint_8  n1;</a:t>
            </a:r>
          </a:p>
          <a:p>
            <a:pPr indent="720090" algn="just" eaLnBrk="1" latinLnBrk="0">
              <a:spcAft>
                <a:spcPts val="0"/>
              </a:spcAft>
              <a:extLst>
                <a:ext uri="{35155182-B16C-46BC-9424-99874614C6A1}">
                  <wpsdc:indentchars xmlns="" xmlns:wpsdc="http://www.wps.cn/officeDocument/2017/drawingmlCustomData" val="200" checksum="3773799597"/>
                </a:ext>
              </a:extLst>
            </a:pPr>
            <a:r>
              <a:rPr lang="zh-CN" altLang="en-US" sz="2800" dirty="0">
                <a:solidFill>
                  <a:schemeClr val="bg1"/>
                </a:solidFill>
                <a:latin typeface="+mn-lt"/>
                <a:ea typeface="宋体" panose="02010600030101010101" pitchFamily="2" charset="-122"/>
              </a:rPr>
              <a:t>用法说明：</a:t>
            </a:r>
          </a:p>
          <a:p>
            <a:pPr indent="72009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rPr>
              <a:t>1</a:t>
            </a:r>
            <a:r>
              <a:rPr lang="zh-CN" altLang="en-US" sz="2800" dirty="0">
                <a:solidFill>
                  <a:schemeClr val="bg1"/>
                </a:solidFill>
                <a:latin typeface="+mn-lt"/>
                <a:ea typeface="宋体" panose="02010600030101010101" pitchFamily="2" charset="-122"/>
              </a:rPr>
              <a:t>）用</a:t>
            </a:r>
            <a:r>
              <a:rPr lang="en-US" altLang="zh-CN" sz="2800" dirty="0">
                <a:solidFill>
                  <a:schemeClr val="bg1"/>
                </a:solidFill>
                <a:latin typeface="+mn-lt"/>
                <a:ea typeface="宋体" panose="02010600030101010101" pitchFamily="2" charset="-122"/>
              </a:rPr>
              <a:t>typedef</a:t>
            </a:r>
            <a:r>
              <a:rPr lang="zh-CN" altLang="en-US" sz="2800" dirty="0">
                <a:solidFill>
                  <a:schemeClr val="bg1"/>
                </a:solidFill>
                <a:latin typeface="+mn-lt"/>
                <a:ea typeface="宋体" panose="02010600030101010101" pitchFamily="2" charset="-122"/>
              </a:rPr>
              <a:t>可以定义各种类型名，但不能用来定义变量。</a:t>
            </a:r>
          </a:p>
          <a:p>
            <a:pPr indent="720090" algn="just" eaLnBrk="1" latinLnBrk="0">
              <a:spcAft>
                <a:spcPts val="0"/>
              </a:spcAft>
              <a:extLst>
                <a:ext uri="{35155182-B16C-46BC-9424-99874614C6A1}">
                  <wpsdc:indentchars xmlns="" xmlns:wpsdc="http://www.wps.cn/officeDocument/2017/drawingmlCustomData" val="200" checksum="3773799597"/>
                </a:ext>
              </a:extLst>
            </a:pPr>
            <a:r>
              <a:rPr lang="en-US" altLang="zh-CN" sz="2800" dirty="0">
                <a:solidFill>
                  <a:schemeClr val="bg1"/>
                </a:solidFill>
                <a:latin typeface="+mn-lt"/>
                <a:ea typeface="宋体" panose="02010600030101010101" pitchFamily="2" charset="-122"/>
              </a:rPr>
              <a:t>2</a:t>
            </a:r>
            <a:r>
              <a:rPr lang="zh-CN" altLang="en-US" sz="2800" dirty="0">
                <a:solidFill>
                  <a:schemeClr val="bg1"/>
                </a:solidFill>
                <a:latin typeface="+mn-lt"/>
                <a:ea typeface="宋体" panose="02010600030101010101" pitchFamily="2" charset="-122"/>
              </a:rPr>
              <a:t>）用</a:t>
            </a:r>
            <a:r>
              <a:rPr lang="en-US" altLang="zh-CN" sz="2800" dirty="0">
                <a:solidFill>
                  <a:schemeClr val="bg1"/>
                </a:solidFill>
                <a:latin typeface="+mn-lt"/>
                <a:ea typeface="宋体" panose="02010600030101010101" pitchFamily="2" charset="-122"/>
              </a:rPr>
              <a:t>typedef</a:t>
            </a:r>
            <a:r>
              <a:rPr lang="zh-CN" altLang="en-US" sz="2800" dirty="0">
                <a:solidFill>
                  <a:schemeClr val="bg1"/>
                </a:solidFill>
                <a:latin typeface="+mn-lt"/>
                <a:ea typeface="宋体" panose="02010600030101010101" pitchFamily="2" charset="-122"/>
              </a:rPr>
              <a:t>只是对已经存在的类型增加一个类型别名，而没有创造新的类型。</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801088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92405" y="836295"/>
            <a:ext cx="11852275" cy="55372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3）typedef与#define有相似之处，如：</a:t>
            </a:r>
          </a:p>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typedef  unsigned  int  uint_16;</a:t>
            </a:r>
          </a:p>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#define  uint_16  unsigned  int;</a:t>
            </a:r>
          </a:p>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这两句的作用都是用uint_16代表unsigned </a:t>
            </a:r>
            <a:r>
              <a:rPr sz="2800" dirty="0" err="1">
                <a:solidFill>
                  <a:schemeClr val="bg1"/>
                </a:solidFill>
                <a:latin typeface="Times New Roman" panose="02020603050405020304" pitchFamily="18" charset="0"/>
                <a:ea typeface="宋体" panose="02010600030101010101" pitchFamily="2" charset="-122"/>
              </a:rPr>
              <a:t>int（注意顺序</a:t>
            </a:r>
            <a:r>
              <a:rPr sz="2800" dirty="0">
                <a:solidFill>
                  <a:schemeClr val="bg1"/>
                </a:solidFill>
                <a:latin typeface="Times New Roman" panose="02020603050405020304" pitchFamily="18" charset="0"/>
                <a:ea typeface="宋体" panose="02010600030101010101" pitchFamily="2" charset="-122"/>
              </a:rPr>
              <a:t>）。</a:t>
            </a:r>
            <a:r>
              <a:rPr sz="2800" dirty="0" err="1">
                <a:solidFill>
                  <a:schemeClr val="bg1"/>
                </a:solidFill>
                <a:latin typeface="Times New Roman" panose="02020603050405020304" pitchFamily="18" charset="0"/>
                <a:ea typeface="宋体" panose="02010600030101010101" pitchFamily="2" charset="-122"/>
              </a:rPr>
              <a:t>但事实上它们二者不同</a:t>
            </a:r>
            <a:r>
              <a:rPr sz="2800" dirty="0">
                <a:solidFill>
                  <a:schemeClr val="bg1"/>
                </a:solidFill>
                <a:latin typeface="Times New Roman" panose="02020603050405020304" pitchFamily="18" charset="0"/>
                <a:ea typeface="宋体" panose="02010600030101010101" pitchFamily="2" charset="-122"/>
              </a:rPr>
              <a:t>，#</a:t>
            </a:r>
            <a:r>
              <a:rPr sz="2800" dirty="0" err="1">
                <a:solidFill>
                  <a:schemeClr val="bg1"/>
                </a:solidFill>
                <a:latin typeface="Times New Roman" panose="02020603050405020304" pitchFamily="18" charset="0"/>
                <a:ea typeface="宋体" panose="02010600030101010101" pitchFamily="2" charset="-122"/>
              </a:rPr>
              <a:t>define是在预编译时处理，它只能做简单的字符串替代，而typedef是在编译时处理</a:t>
            </a:r>
            <a:r>
              <a:rPr sz="2800" dirty="0">
                <a:solidFill>
                  <a:schemeClr val="bg1"/>
                </a:solidFill>
                <a:latin typeface="Times New Roman" panose="02020603050405020304" pitchFamily="18" charset="0"/>
                <a:ea typeface="宋体" panose="02010600030101010101" pitchFamily="2" charset="-122"/>
              </a:rPr>
              <a:t>。</a:t>
            </a:r>
          </a:p>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4）当不同源文件中用到各种类型数据（尤其是像数组、指针、结构体、共用体等较复杂数据类型）时，常用typedef定义一些数据类型，并把它们单独存放在一个文件中，然后在需要用到它们时，用#include命令把该文件包含进来。</a:t>
            </a:r>
          </a:p>
          <a:p>
            <a:pPr indent="720090" algn="just" eaLnBrk="1" latinLnBrk="0">
              <a:spcAft>
                <a:spcPts val="0"/>
              </a:spcAft>
              <a:extLst>
                <a:ext uri="{35155182-B16C-46BC-9424-99874614C6A1}">
                  <wpsdc:indentchars xmlns="" xmlns:wpsdc="http://www.wps.cn/officeDocument/2017/drawingmlCustomData" val="200" checksum="3773799597"/>
                </a:ext>
              </a:extLst>
            </a:pPr>
            <a:r>
              <a:rPr sz="2800" dirty="0">
                <a:solidFill>
                  <a:schemeClr val="bg1"/>
                </a:solidFill>
                <a:latin typeface="Times New Roman" panose="02020603050405020304" pitchFamily="18" charset="0"/>
                <a:ea typeface="宋体" panose="02010600030101010101" pitchFamily="2" charset="-122"/>
              </a:rPr>
              <a:t>5）使用typedef有利于程序的通用与移植。特别是用typedef定义结构体类型，在嵌入式程序中常用到。</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675371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96395" y="912148"/>
            <a:ext cx="651446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9.1.3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RTOS内核的常用数据结构</a:t>
            </a:r>
            <a:r>
              <a:rPr lang="zh-CN" altLang="en-US" sz="2800" b="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（重点）</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6395" y="2276490"/>
            <a:ext cx="10801200" cy="246577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语言提供编译预处理的功能，允许在程序中使用几种特殊的命令（它们不是一般的</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语句），在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编译系统对程序进行通常的编译（包括语法分析、代码生成、优化等）之前，先对程序中的这些特殊的命令进行“预处理”，然后将预处理的结果和源程序一起再进行常规的编译处理，以得到目标代码。</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319268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27980" y="1925955"/>
            <a:ext cx="6136640" cy="43763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1. </a:t>
            </a:r>
            <a:r>
              <a:rPr lang="zh-CN" alt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栈与堆</a:t>
            </a:r>
            <a:endPar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在数据结构中，</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栈（</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stack</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是一种操作受限的线性表，只允许在表的一端进行插入和删除操作。在操作系统中，栈是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RAM</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中的存储单元。如右图所示。</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在数据结构中，</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堆（</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heap</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是一个特殊的完全二叉树。在操作系统中，堆是内存中的存储单元。</a:t>
            </a:r>
            <a:r>
              <a:rPr lang="en-US" altLang="zh-CN" dirty="0">
                <a:solidFill>
                  <a:srgbClr val="FFC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4" name="图片 13"/>
          <p:cNvPicPr/>
          <p:nvPr/>
        </p:nvPicPr>
        <p:blipFill>
          <a:blip r:embed="rId4">
            <a:extLst>
              <a:ext uri="{28A0092B-C50C-407E-A947-70E740481C1C}">
                <a14:useLocalDpi xmlns:a14="http://schemas.microsoft.com/office/drawing/2010/main" val="0"/>
              </a:ext>
            </a:extLst>
          </a:blip>
          <a:srcRect/>
          <a:stretch>
            <a:fillRect/>
          </a:stretch>
        </p:blipFill>
        <p:spPr bwMode="auto">
          <a:xfrm>
            <a:off x="7537013" y="2348885"/>
            <a:ext cx="3240360" cy="344769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圆角矩形 16"/>
          <p:cNvSpPr/>
          <p:nvPr/>
        </p:nvSpPr>
        <p:spPr bwMode="auto">
          <a:xfrm>
            <a:off x="627980" y="1032146"/>
            <a:ext cx="601662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9.1.3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RTOS内核的常用数据结构</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7226922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bwMode="auto">
          <a:xfrm>
            <a:off x="3992562" y="3933056"/>
            <a:ext cx="4490085" cy="193738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圆角矩形 19"/>
          <p:cNvSpPr/>
          <p:nvPr/>
        </p:nvSpPr>
        <p:spPr bwMode="auto">
          <a:xfrm>
            <a:off x="552450" y="1340485"/>
            <a:ext cx="11370310" cy="50780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队列</a:t>
            </a: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和栈相反，队列（queue）是一种先进先出（First In First Out，FIFO）的线性表，它只允许在表的一端插入，在另一端删除。允许插入的一端称为队尾（rear），允许删除的一端称为队头（front），如图9-3所示。</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2366153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20" name="圆角矩形 19"/>
          <p:cNvSpPr/>
          <p:nvPr/>
        </p:nvSpPr>
        <p:spPr bwMode="auto">
          <a:xfrm>
            <a:off x="840105" y="1124585"/>
            <a:ext cx="10648950" cy="524827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3. </a:t>
            </a:r>
            <a:r>
              <a:rPr lang="zh-CN" alt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链表</a:t>
            </a:r>
            <a:endPar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链表是一种物理存储单元上非连续、非顺序的存储结构，数据元素的逻辑顺序是通过链表中的指针链接次序实现的。链表由一系列</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结点</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组成，结点可以在运行时动态生成，每个结点包括两个部分：一是存储数据元素的数据域，一是存储后继结点（也可有存储前驱结点）地址的指针域。</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1188808" y="4581128"/>
            <a:ext cx="4211955" cy="6267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图片 1"/>
          <p:cNvPicPr>
            <a:picLocks noChangeAspect="1"/>
          </p:cNvPicPr>
          <p:nvPr/>
        </p:nvPicPr>
        <p:blipFill>
          <a:blip r:embed="rId5"/>
          <a:stretch>
            <a:fillRect/>
          </a:stretch>
        </p:blipFill>
        <p:spPr>
          <a:xfrm>
            <a:off x="5782979" y="4581128"/>
            <a:ext cx="5366385" cy="6267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文本框 12"/>
          <p:cNvSpPr txBox="1"/>
          <p:nvPr/>
        </p:nvSpPr>
        <p:spPr>
          <a:xfrm>
            <a:off x="1602597" y="5495879"/>
            <a:ext cx="3384376" cy="398780"/>
          </a:xfrm>
          <a:prstGeom prst="rect">
            <a:avLst/>
          </a:prstGeom>
          <a:noFill/>
        </p:spPr>
        <p:txBody>
          <a:bodyPr wrap="square" rtlCol="0">
            <a:spAutoFit/>
          </a:bodyPr>
          <a:lstStyle/>
          <a:p>
            <a:pPr algn="ct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 </a:t>
            </a:r>
            <a:r>
              <a:rPr lang="zh-CN" altLang="en-US"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单链表结构</a:t>
            </a:r>
          </a:p>
        </p:txBody>
      </p:sp>
      <p:sp>
        <p:nvSpPr>
          <p:cNvPr id="15" name="文本框 14"/>
          <p:cNvSpPr txBox="1"/>
          <p:nvPr/>
        </p:nvSpPr>
        <p:spPr>
          <a:xfrm>
            <a:off x="6773983" y="5495879"/>
            <a:ext cx="3384376" cy="398780"/>
          </a:xfrm>
          <a:prstGeom prst="rect">
            <a:avLst/>
          </a:prstGeom>
          <a:noFill/>
        </p:spPr>
        <p:txBody>
          <a:bodyPr wrap="square" rtlCol="0">
            <a:spAutoFit/>
          </a:bodyPr>
          <a:lstStyle/>
          <a:p>
            <a:pPr algn="ctr"/>
            <a:r>
              <a:rPr lang="en-US" altLang="zh-CN"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en-US" sz="20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双向链表结构</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0796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9" name="圆角矩形 8"/>
          <p:cNvSpPr/>
          <p:nvPr/>
        </p:nvSpPr>
        <p:spPr bwMode="auto">
          <a:xfrm>
            <a:off x="696395" y="989874"/>
            <a:ext cx="6264696"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9.1.4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汇编语言概述</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6395" y="2276490"/>
            <a:ext cx="10801200" cy="246562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能够在MCU内直接执行的指令序列是机器语言，用助记符号来表示机器指令便于记忆，这就形成了汇编语言。因此，用汇编语言写成的程序不能直接放入MCU的程序存储器中去执行，必须先转为机器语言。把用汇编语言写成的源程序“翻译”成机器语言的工具叫汇编程序或汇编器（Assembler），以下统一称作</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汇编器</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303107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rPr>
              <a:t>RTOS</a:t>
            </a:r>
            <a:endParaRPr kumimoji="0" lang="zh-CN" altLang="en-US"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endParaRPr>
          </a:p>
        </p:txBody>
      </p:sp>
      <p:sp>
        <p:nvSpPr>
          <p:cNvPr id="11" name="圆角矩形 10"/>
          <p:cNvSpPr/>
          <p:nvPr/>
        </p:nvSpPr>
        <p:spPr bwMode="auto">
          <a:xfrm>
            <a:off x="623570" y="1088390"/>
            <a:ext cx="10987405" cy="55543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marR="0" lvl="0" indent="711200" algn="just" defTabSz="914400" rtl="0" eaLnBrk="1" latinLnBrk="0">
              <a:lnSpc>
                <a:spcPct val="100000"/>
              </a:lnSpc>
              <a:spcBef>
                <a:spcPct val="0"/>
              </a:spcBef>
              <a:spcAft>
                <a:spcPts val="0"/>
              </a:spcAft>
              <a:buClrTx/>
              <a:buSzTx/>
              <a:buFontTx/>
              <a:buNone/>
              <a:defRPr/>
              <a:extLst>
                <a:ext uri="{35155182-B16C-46BC-9424-99874614C6A1}">
                  <wpsdc:indentchars xmlns="" xmlns:wpsdc="http://www.wps.cn/officeDocument/2017/drawingmlCustomData" val="200" checksum="3773799597"/>
                </a:ext>
              </a:extLst>
            </a:pPr>
            <a:r>
              <a:rPr lang="en-US" altLang="zh-CN" sz="2800" b="0" noProof="0" dirty="0">
                <a:ln>
                  <a:noFill/>
                </a:ln>
                <a:solidFill>
                  <a:srgbClr val="FFFF00"/>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rPr>
              <a:t>1．CPU内部寄存器的基本分类</a:t>
            </a:r>
          </a:p>
          <a:p>
            <a:pPr marL="0" marR="0" lvl="0" indent="711200" algn="just" defTabSz="914400" rtl="0" eaLnBrk="1" latinLnBrk="0">
              <a:lnSpc>
                <a:spcPct val="100000"/>
              </a:lnSpc>
              <a:spcBef>
                <a:spcPct val="0"/>
              </a:spcBef>
              <a:spcAft>
                <a:spcPts val="0"/>
              </a:spcAft>
              <a:buClrTx/>
              <a:buSzTx/>
              <a:buFontTx/>
              <a:buNone/>
              <a:defRPr/>
              <a:extLst>
                <a:ext uri="{35155182-B16C-46BC-9424-99874614C6A1}">
                  <wpsdc:indentchars xmlns="" xmlns:wpsdc="http://www.wps.cn/officeDocument/2017/drawingmlCustomData" val="200" checksum="3773799597"/>
                </a:ext>
              </a:extLst>
            </a:pPr>
            <a:r>
              <a:rPr lang="en-US" altLang="zh-CN" sz="2800" noProof="0" dirty="0">
                <a:ln>
                  <a:noFill/>
                </a:ln>
                <a:solidFill>
                  <a:srgbClr val="FFFF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800" noProof="0" dirty="0">
                <a:ln>
                  <a:noFill/>
                </a:ln>
                <a:solidFill>
                  <a:srgbClr val="FFFF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数据缓冲类寄存器</a:t>
            </a:r>
            <a:endParaRPr kumimoji="0" lang="en-US" altLang="zh-CN" sz="2800" i="0" u="none" strike="noStrike" kern="1200" cap="none" spc="0" normalizeH="0" baseline="0" noProof="0" dirty="0">
              <a:ln>
                <a:noFill/>
              </a:ln>
              <a:solidFill>
                <a:srgbClr val="FFFF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711200" algn="just" defTabSz="914400" rtl="0" eaLnBrk="1" latinLnBrk="0">
              <a:lnSpc>
                <a:spcPct val="100000"/>
              </a:lnSpc>
              <a:spcBef>
                <a:spcPct val="0"/>
              </a:spcBef>
              <a:spcAft>
                <a:spcPts val="0"/>
              </a:spcAft>
              <a:buClrTx/>
              <a:buSzTx/>
              <a:buFontTx/>
              <a:buNone/>
              <a:defRPr/>
              <a:extLst>
                <a:ext uri="{35155182-B16C-46BC-9424-99874614C6A1}">
                  <wpsdc:indentchars xmlns="" xmlns:wpsdc="http://www.wps.cn/officeDocument/2017/drawingmlCustomData" val="200" checksum="3773799597"/>
                </a:ext>
              </a:extLst>
            </a:pP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CPU</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内</a:t>
            </a:r>
            <a:r>
              <a:rPr kumimoji="0" lang="zh-CN" altLang="zh-CN" sz="2800" b="1" i="0" u="none" strike="noStrike" kern="1200" cap="none" spc="0" normalizeH="0" baseline="0" noProof="0" dirty="0">
                <a:ln>
                  <a:noFill/>
                </a:ln>
                <a:solidFill>
                  <a:srgbClr val="FFFF00"/>
                </a:solidFill>
                <a:effectLst/>
                <a:uLnTx/>
                <a:uFillTx/>
                <a:latin typeface="+mn-lt"/>
                <a:ea typeface="宋体" panose="02010600030101010101" pitchFamily="2" charset="-122"/>
                <a:cs typeface="+mn-lt"/>
              </a:rPr>
              <a:t>数量最多</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的寄存器是数据缓冲用途的寄存器，名字用寄存器英文</a:t>
            </a: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Register</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的首字母加数字组成</a:t>
            </a:r>
            <a:r>
              <a:rPr kumimoji="0" lang="zh-CN" altLang="en-US"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如</a:t>
            </a: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R0</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a:t>
            </a: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R1</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a:t>
            </a: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R2</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等等，不同</a:t>
            </a:r>
            <a:r>
              <a:rPr kumimoji="0" lang="en-US"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CPU</a:t>
            </a:r>
            <a:r>
              <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其种类不同</a:t>
            </a:r>
            <a:r>
              <a:rPr kumimoji="0" lang="zh-CN" altLang="zh-CN" sz="24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rPr>
              <a:t>。</a:t>
            </a:r>
          </a:p>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栈指针类寄存器</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marL="0"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宋体" panose="02010600030101010101" pitchFamily="2" charset="-122"/>
                <a:ea typeface="宋体" panose="02010600030101010101" pitchFamily="2" charset="-122"/>
                <a:sym typeface="+mn-ea"/>
              </a:rPr>
              <a:t>在计算机的编程中，全局变量具有固定的存储地址，而局部变量则不同，采用</a:t>
            </a:r>
            <a:r>
              <a:rPr lang="zh-CN" altLang="zh-CN" sz="2800" dirty="0">
                <a:solidFill>
                  <a:srgbClr val="FF0000"/>
                </a:solidFill>
                <a:latin typeface="宋体" panose="02010600030101010101" pitchFamily="2" charset="-122"/>
                <a:ea typeface="宋体" panose="02010600030101010101" pitchFamily="2" charset="-122"/>
                <a:sym typeface="+mn-ea"/>
              </a:rPr>
              <a:t>“后进先出”</a:t>
            </a:r>
            <a:r>
              <a:rPr lang="zh-CN" altLang="zh-CN" sz="2800" dirty="0">
                <a:solidFill>
                  <a:schemeClr val="bg1"/>
                </a:solidFill>
                <a:latin typeface="宋体" panose="02010600030101010101" pitchFamily="2" charset="-122"/>
                <a:ea typeface="宋体" panose="02010600030101010101" pitchFamily="2" charset="-122"/>
                <a:sym typeface="+mn-ea"/>
              </a:rPr>
              <a:t>原则使用一段</a:t>
            </a:r>
            <a:r>
              <a:rPr lang="en-US" altLang="zh-CN" sz="2800" dirty="0">
                <a:solidFill>
                  <a:schemeClr val="bg1"/>
                </a:solidFill>
                <a:latin typeface="宋体" panose="02010600030101010101" pitchFamily="2" charset="-122"/>
                <a:ea typeface="宋体" panose="02010600030101010101" pitchFamily="2" charset="-122"/>
                <a:sym typeface="+mn-ea"/>
              </a:rPr>
              <a:t>RAM</a:t>
            </a:r>
            <a:r>
              <a:rPr lang="zh-CN" altLang="zh-CN" sz="2800" dirty="0">
                <a:solidFill>
                  <a:schemeClr val="bg1"/>
                </a:solidFill>
                <a:latin typeface="宋体" panose="02010600030101010101" pitchFamily="2" charset="-122"/>
                <a:ea typeface="宋体" panose="02010600030101010101" pitchFamily="2" charset="-122"/>
                <a:sym typeface="+mn-ea"/>
              </a:rPr>
              <a:t>区域，这段</a:t>
            </a:r>
            <a:r>
              <a:rPr lang="en-US" altLang="zh-CN" sz="2800" dirty="0">
                <a:solidFill>
                  <a:schemeClr val="bg1"/>
                </a:solidFill>
                <a:latin typeface="宋体" panose="02010600030101010101" pitchFamily="2" charset="-122"/>
                <a:ea typeface="宋体" panose="02010600030101010101" pitchFamily="2" charset="-122"/>
                <a:sym typeface="+mn-ea"/>
              </a:rPr>
              <a:t>RAM</a:t>
            </a:r>
            <a:r>
              <a:rPr lang="zh-CN" altLang="zh-CN" sz="2800" dirty="0">
                <a:solidFill>
                  <a:schemeClr val="bg1"/>
                </a:solidFill>
                <a:latin typeface="宋体" panose="02010600030101010101" pitchFamily="2" charset="-122"/>
                <a:ea typeface="宋体" panose="02010600030101010101" pitchFamily="2" charset="-122"/>
                <a:sym typeface="+mn-ea"/>
              </a:rPr>
              <a:t>区域被称为栈区。它有个栈底的地址，是一开始就确定的，当有数据进栈或出栈时，地址会自动连续变动，不然就放到同一个存储地址中了，</a:t>
            </a:r>
            <a:r>
              <a:rPr lang="en-US" altLang="zh-CN" sz="2800" b="0" noProof="0" dirty="0">
                <a:ln>
                  <a:noFill/>
                </a:ln>
                <a:solidFill>
                  <a:srgbClr val="FFFFFF"/>
                </a:solidFill>
                <a:effectLst/>
                <a:uLnTx/>
                <a:uFillTx/>
                <a:latin typeface="+mn-lt"/>
                <a:ea typeface="宋体" panose="02010600030101010101" pitchFamily="2" charset="-122"/>
                <a:cs typeface="+mn-lt"/>
                <a:sym typeface="+mn-ea"/>
              </a:rPr>
              <a:t>CPU</a:t>
            </a:r>
            <a:r>
              <a:rPr lang="zh-CN" altLang="zh-CN" sz="2800" dirty="0">
                <a:solidFill>
                  <a:schemeClr val="bg1"/>
                </a:solidFill>
                <a:latin typeface="宋体" panose="02010600030101010101" pitchFamily="2" charset="-122"/>
                <a:ea typeface="宋体" panose="02010600030101010101" pitchFamily="2" charset="-122"/>
                <a:sym typeface="+mn-ea"/>
              </a:rPr>
              <a:t>中需要有个地方保存这个不断变化的地址，这就是栈指针寄存器（</a:t>
            </a:r>
            <a:r>
              <a:rPr lang="en-US" altLang="zh-CN" sz="2800" b="0" noProof="0" dirty="0">
                <a:ln>
                  <a:noFill/>
                </a:ln>
                <a:solidFill>
                  <a:srgbClr val="FFFFFF"/>
                </a:solidFill>
                <a:effectLst/>
                <a:uLnTx/>
                <a:uFillTx/>
                <a:latin typeface="+mn-lt"/>
                <a:ea typeface="宋体" panose="02010600030101010101" pitchFamily="2" charset="-122"/>
                <a:cs typeface="+mn-lt"/>
                <a:sym typeface="+mn-ea"/>
              </a:rPr>
              <a:t>Stack Pointer</a:t>
            </a:r>
            <a:r>
              <a:rPr lang="zh-CN" altLang="en-US" sz="2800" dirty="0">
                <a:solidFill>
                  <a:schemeClr val="bg1"/>
                </a:solidFill>
                <a:latin typeface="宋体" panose="02010600030101010101" pitchFamily="2" charset="-122"/>
                <a:ea typeface="宋体" panose="02010600030101010101" pitchFamily="2" charset="-122"/>
                <a:sym typeface="+mn-ea"/>
              </a:rPr>
              <a:t>，</a:t>
            </a:r>
            <a:r>
              <a:rPr lang="en-US" altLang="zh-CN" sz="2800" u="sng" dirty="0">
                <a:solidFill>
                  <a:srgbClr val="FFFF00"/>
                </a:solidFill>
                <a:latin typeface="+mn-lt"/>
                <a:ea typeface="宋体" panose="02010600030101010101" pitchFamily="2" charset="-122"/>
                <a:cs typeface="+mn-lt"/>
                <a:sym typeface="+mn-ea"/>
              </a:rPr>
              <a:t>SP</a:t>
            </a:r>
            <a:r>
              <a:rPr lang="zh-CN" altLang="zh-CN" sz="2800" dirty="0">
                <a:solidFill>
                  <a:schemeClr val="bg1"/>
                </a:solidFill>
                <a:latin typeface="宋体" panose="02010600030101010101" pitchFamily="2" charset="-122"/>
                <a:ea typeface="宋体" panose="02010600030101010101" pitchFamily="2" charset="-122"/>
                <a:sym typeface="+mn-ea"/>
              </a:rPr>
              <a:t>）。</a:t>
            </a:r>
            <a:endParaRPr lang="zh-CN" altLang="zh-CN" sz="2800" dirty="0">
              <a:solidFill>
                <a:schemeClr val="bg1"/>
              </a:solidFill>
              <a:latin typeface="宋体" panose="02010600030101010101" pitchFamily="2" charset="-122"/>
              <a:ea typeface="宋体" panose="02010600030101010101" pitchFamily="2" charset="-122"/>
            </a:endParaRPr>
          </a:p>
          <a:p>
            <a:pPr marL="0" marR="0" lvl="0" indent="711200" algn="just" defTabSz="914400" rtl="0" eaLnBrk="1" latinLnBrk="0">
              <a:lnSpc>
                <a:spcPct val="100000"/>
              </a:lnSpc>
              <a:spcBef>
                <a:spcPct val="0"/>
              </a:spcBef>
              <a:spcAft>
                <a:spcPts val="0"/>
              </a:spcAft>
              <a:buClrTx/>
              <a:buSzTx/>
              <a:buFontTx/>
              <a:buNone/>
              <a:defRPr/>
              <a:extLst>
                <a:ext uri="{35155182-B16C-46BC-9424-99874614C6A1}">
                  <wpsdc:indentchars xmlns="" xmlns:wpsdc="http://www.wps.cn/officeDocument/2017/drawingmlCustomData" val="200" checksum="3773799597"/>
                </a:ext>
              </a:extLst>
            </a:pPr>
            <a:endParaRPr kumimoji="0" lang="zh-CN" altLang="zh-CN" sz="2800" b="1" i="0" u="none" strike="noStrike" kern="1200" cap="none" spc="0" normalizeH="0" baseline="0" noProof="0" dirty="0">
              <a:ln>
                <a:noFill/>
              </a:ln>
              <a:solidFill>
                <a:srgbClr val="FFFFFF"/>
              </a:solidFill>
              <a:effectLst/>
              <a:uLnTx/>
              <a:uFillTx/>
              <a:latin typeface="+mn-lt"/>
              <a:ea typeface="宋体" panose="02010600030101010101" pitchFamily="2" charset="-122"/>
              <a:cs typeface="+mn-lt"/>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a:xfrm>
            <a:off x="8256240" y="6492875"/>
            <a:ext cx="2743200" cy="365125"/>
          </a:xfrm>
        </p:spPr>
        <p:txBody>
          <a:bodyPr/>
          <a:lstStyle/>
          <a:p>
            <a:r>
              <a:rPr lang="zh-CN" altLang="en-US">
                <a:ea typeface="宋体" panose="02010600030101010101" pitchFamily="2" charset="-122"/>
              </a:rPr>
              <a:t>第</a:t>
            </a:r>
            <a:fld id="{7D9BB5D0-35E4-459D-AEF3-FE4D7C45CC19}" type="slidenum">
              <a:rPr lang="zh-CN" altLang="en-US" smtClean="0"/>
              <a:t>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20015" y="980440"/>
            <a:ext cx="11967210" cy="53219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latinLnBrk="0">
              <a:extLst>
                <a:ext uri="{35155182-B16C-46BC-9424-99874614C6A1}">
                  <wpsdc:indentchars xmlns="" xmlns:wpsdc="http://www.wps.cn/officeDocument/2017/drawingmlCustomData" val="200" checksum="3773799597"/>
                </a:ext>
              </a:extLst>
            </a:pPr>
            <a:r>
              <a:rPr lang="en-US"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1. </a:t>
            </a:r>
            <a:r>
              <a:rPr lang="zh-CN" altLang="en-US"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汇编语言格式</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汇编语言源程序以行为单位进行设计，每一行最多可以包含四部分</a:t>
            </a:r>
          </a:p>
          <a:p>
            <a:pPr indent="711200"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标号:   操作码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操作数</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注释</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（1）标号（Labels）</a:t>
            </a:r>
          </a:p>
          <a:p>
            <a:pPr indent="711200" eaLnBrk="1" latinLnBrk="0">
              <a:lnSpc>
                <a:spcPts val="2800"/>
              </a:lnSpc>
              <a:extLst>
                <a:ext uri="{35155182-B16C-46BC-9424-99874614C6A1}">
                  <wpsdc:indentchars xmlns="" xmlns:wpsdc="http://www.wps.cn/officeDocument/2017/drawingmlCustomData" val="200" checksum="3773799597"/>
                </a:ext>
              </a:extLs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如果一个语句有标号，则标号必须书写在汇编语句的开头部分</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   </a:t>
            </a:r>
          </a:p>
          <a:p>
            <a:pPr indent="711200" eaLnBrk="1" latinLnBrk="0">
              <a:lnSpc>
                <a:spcPts val="2800"/>
              </a:lnSpc>
              <a:extLst>
                <a:ext uri="{35155182-B16C-46BC-9424-99874614C6A1}">
                  <wpsdc:indentchars xmlns="" xmlns:wpsdc="http://www.wps.cn/officeDocument/2017/drawingmlCustomData" val="200" checksum="3773799597"/>
                </a:ext>
              </a:extLs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可以用字母、数字、</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但第一个符号不能为数字和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lnSpc>
                <a:spcPts val="2800"/>
              </a:lnSpc>
              <a:extLst>
                <a:ext uri="{35155182-B16C-46BC-9424-99874614C6A1}">
                  <wpsdc:indentchars xmlns="" xmlns:wpsdc="http://www.wps.cn/officeDocument/2017/drawingmlCustomData" val="200" checksum="3773799597"/>
                </a:ext>
              </a:extLs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3</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编译器对标号中字母的大小写敏感，但指令不区分大小。</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lnSpc>
                <a:spcPts val="2800"/>
              </a:lnSpc>
              <a:extLst>
                <a:ext uri="{35155182-B16C-46BC-9424-99874614C6A1}">
                  <wpsdc:indentchars xmlns="" xmlns:wpsdc="http://www.wps.cn/officeDocument/2017/drawingmlCustomData" val="200" checksum="3773799597"/>
                </a:ext>
              </a:extLst>
            </a:pPr>
            <a:r>
              <a:rPr 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标号长度基本不受限制，但实际使用时通常不要超过</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20</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个字符。</a:t>
            </a: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lnSpc>
                <a:spcPts val="2800"/>
              </a:lnSpc>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5）标号后必须带冒号“：”。</a:t>
            </a:r>
          </a:p>
          <a:p>
            <a:pPr indent="711200" eaLnBrk="1" latinLnBrk="0">
              <a:lnSpc>
                <a:spcPts val="2800"/>
              </a:lnSpc>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6）一个标号在一个文件（程序）中只能定义一次，否则重复定义，不能通过编译。</a:t>
            </a:r>
          </a:p>
          <a:p>
            <a:pPr indent="711200" eaLnBrk="1" latinLnBrk="0">
              <a:lnSpc>
                <a:spcPts val="2800"/>
              </a:lnSpc>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7）一行语句只能有一个标号，编译器将把当前程序计数器的值赋给该标号。</a:t>
            </a:r>
          </a:p>
          <a:p>
            <a:pPr indent="711200" latinLnBrk="0">
              <a:extLst>
                <a:ext uri="{35155182-B16C-46BC-9424-99874614C6A1}">
                  <wpsdc:indentchars xmlns="" xmlns:wpsdc="http://www.wps.cn/officeDocument/2017/drawingmlCustomData" val="200" checksum="3773799597"/>
                </a:ext>
              </a:extLs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latinLnBrk="0">
              <a:extLst>
                <a:ext uri="{35155182-B16C-46BC-9424-99874614C6A1}">
                  <wpsdc:indentchars xmlns="" xmlns:wpsdc="http://www.wps.cn/officeDocument/2017/drawingmlCustomData" val="200" checksum="3773799597"/>
                </a:ext>
              </a:extLst>
            </a:pP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39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6818970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5760" y="1268750"/>
            <a:ext cx="10801200"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lnSpc>
                <a:spcPts val="4200"/>
              </a:lnSpc>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操作码（</a:t>
            </a: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Opcodes</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endParaRPr>
          </a:p>
          <a:p>
            <a:pPr indent="711200" eaLnBrk="1" latinLnBrk="0">
              <a:lnSpc>
                <a:spcPts val="4200"/>
              </a:lnSpc>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操作码包括指令码和伪指令</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其中伪指令是指开发环境</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Arm Cortex-M4F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汇编编译器可以识别的伪指令。</a:t>
            </a:r>
          </a:p>
          <a:p>
            <a:pPr indent="711200" eaLnBrk="1" latinLnBrk="0">
              <a:lnSpc>
                <a:spcPts val="4200"/>
              </a:lnSpc>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对于有标号的行，必须用至少一个空格或制表符（</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TAB</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）将标号与操作码隔开。</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lnSpc>
                <a:spcPts val="4200"/>
              </a:lnSpc>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对于没有标号的行，不能从第一列开始写指令码，应以空格或制表符（</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TAB</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）开头。</a:t>
            </a:r>
          </a:p>
          <a:p>
            <a:pPr indent="711200" eaLnBrk="1" latinLnBrk="0">
              <a:lnSpc>
                <a:spcPts val="4200"/>
              </a:lnSpc>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编译器不区分操作码中字母的大小写。</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72934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5760" y="1718454"/>
            <a:ext cx="10801200"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（3）</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操作</a:t>
            </a:r>
            <a:r>
              <a:rPr lang="zh-CN" altLang="en-US"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数</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Operands</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操作数可以是地址、标号或指令码定义的常数，也可以是由伪运算符构成的表达式。</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①</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常数标识。</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②</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”表示立即数。</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③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圆点“</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④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伪运算符。</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656851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5760" y="1599074"/>
            <a:ext cx="10801200" cy="365996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lnSpc>
                <a:spcPct val="150000"/>
              </a:lnSpc>
              <a:extLst>
                <a:ext uri="{35155182-B16C-46BC-9424-99874614C6A1}">
                  <wpsdc:indentchars xmlns="" xmlns:wpsdc="http://www.wps.cn/officeDocument/2017/drawingmlCustomData" val="200" checksum="3773799597"/>
                </a:ext>
              </a:extLst>
            </a:pP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4. </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注释（</a:t>
            </a:r>
            <a:r>
              <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Comments</a:t>
            </a: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endParaRPr>
          </a:p>
          <a:p>
            <a:pPr indent="711200" eaLnBrk="1" latinLnBrk="0">
              <a:lnSpc>
                <a:spcPct val="150000"/>
              </a:lnSpc>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注释即是说明文字，类似于</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语言，多行注释以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”开始，以“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”结束。这种注释可以包含多行，也可以独占一行。在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Arm Cortex-M</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处理器汇编语言中，单行注释以“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”引导或者用“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”引导。用“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”引导，“</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”必须为单行的第一个字符。</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0020194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60240"/>
            <a:ext cx="12192000" cy="745236"/>
          </a:xfrm>
          <a:prstGeom prst="rect">
            <a:avLst/>
          </a:prstGeom>
        </p:spPr>
      </p:pic>
      <p:sp>
        <p:nvSpPr>
          <p:cNvPr id="9" name="圆角矩形 8"/>
          <p:cNvSpPr/>
          <p:nvPr/>
        </p:nvSpPr>
        <p:spPr bwMode="auto">
          <a:xfrm>
            <a:off x="624700" y="1566691"/>
            <a:ext cx="10981220" cy="485348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常用伪指令简介</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伪指令</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主要有用于常量以及宏的定义、条件判断、文件包含等伪指令。在这里给出的</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GNU</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编译器环境中，所有的汇编命令都是以“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”开头。</a:t>
            </a:r>
          </a:p>
          <a:p>
            <a:pPr indent="711200" eaLnBrk="1"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（1）系统预定义的段</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语言程序在经过</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gcc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编译器最终生成</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.elf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格式的可执行文件。</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.elf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可执行程序是以段为单位来组织文件的。通常划分为如下几个段：</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.text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.data</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bss</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，其中，</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.text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是只读的代码区，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.data</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是可读可写的数据区，而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bss</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则是可读可写且没有初始化的数据区。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.text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段开始地址为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0x0</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，接着分别是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.data</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段和</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bss</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段。</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宋体" panose="02010600030101010101" pitchFamily="2" charset="-122"/>
              </a:rPr>
              <a:t>    </a:t>
            </a: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9711482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8" name="圆角矩形 7"/>
          <p:cNvSpPr/>
          <p:nvPr/>
        </p:nvSpPr>
        <p:spPr bwMode="auto">
          <a:xfrm>
            <a:off x="695960" y="1268730"/>
            <a:ext cx="10801350" cy="50012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（2）常量的定义</a:t>
            </a: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汇编代码常用的功能之一为常量的定义。使用常量定义，能够提高程序代码的可读性，并且使代码维护更加简单。</a:t>
            </a:r>
          </a:p>
          <a:p>
            <a:pPr indent="711200" eaLnBrk="1" latinLnBrk="0">
              <a:extLst>
                <a:ext uri="{35155182-B16C-46BC-9424-99874614C6A1}">
                  <wpsdc:indentchars xmlns="" xmlns:wpsdc="http://www.wps.cn/officeDocument/2017/drawingmlCustomData" val="200" checksum="3773799597"/>
                </a:ext>
              </a:extLst>
            </a:pP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rPr>
              <a:t>（3）程序中插入常量</a:t>
            </a:r>
          </a:p>
        </p:txBody>
      </p:sp>
      <p:pic>
        <p:nvPicPr>
          <p:cNvPr id="3" name="图片 2"/>
          <p:cNvPicPr>
            <a:picLocks noChangeAspect="1"/>
          </p:cNvPicPr>
          <p:nvPr/>
        </p:nvPicPr>
        <p:blipFill>
          <a:blip r:embed="rId4"/>
          <a:stretch>
            <a:fillRect/>
          </a:stretch>
        </p:blipFill>
        <p:spPr>
          <a:xfrm>
            <a:off x="984215" y="3860800"/>
            <a:ext cx="10201910" cy="1618615"/>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620811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0" name="圆角矩形 9"/>
          <p:cNvSpPr/>
          <p:nvPr/>
        </p:nvSpPr>
        <p:spPr bwMode="auto">
          <a:xfrm>
            <a:off x="866740" y="1844675"/>
            <a:ext cx="10801350" cy="43662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0">
              <a:extLst>
                <a:ext uri="{35155182-B16C-46BC-9424-99874614C6A1}">
                  <wpsdc:indentchars xmlns="" xmlns:wpsdc="http://www.wps.cn/officeDocument/2017/drawingmlCustomData" val="200" checksum="3773799597"/>
                </a:ext>
              </a:extLst>
            </a:pPr>
            <a:r>
              <a:rPr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（4）条件伪指令</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条件伪指令后面紧跟着一个恒定的表达式（即该表达式的值为真），并且最后要以</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endif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结尾。中间如果有其他条件，可以用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.else</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填写汇编语句。</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ifdef</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标号，表示如果标号被定义，执行下面的代码。</a:t>
            </a:r>
          </a:p>
          <a:p>
            <a:pPr indent="711200" eaLnBrk="1" latinLnBrk="0">
              <a:extLst>
                <a:ext uri="{35155182-B16C-46BC-9424-99874614C6A1}">
                  <wpsdc:indentchars xmlns="" xmlns:wpsdc="http://www.wps.cn/officeDocument/2017/drawingmlCustomData" val="200" checksum="3773799597"/>
                </a:ext>
              </a:extLst>
            </a:pPr>
            <a:r>
              <a:rPr lang="zh-CN"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rPr>
              <a:t>（5）文件包含伪指令</a:t>
            </a:r>
          </a:p>
        </p:txBody>
      </p:sp>
      <p:pic>
        <p:nvPicPr>
          <p:cNvPr id="4" name="图片 3"/>
          <p:cNvPicPr>
            <a:picLocks noChangeAspect="1"/>
          </p:cNvPicPr>
          <p:nvPr/>
        </p:nvPicPr>
        <p:blipFill>
          <a:blip r:embed="rId4"/>
          <a:stretch>
            <a:fillRect/>
          </a:stretch>
        </p:blipFill>
        <p:spPr>
          <a:xfrm>
            <a:off x="1031205" y="4797425"/>
            <a:ext cx="11184255" cy="89154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042434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8380" y="260240"/>
            <a:ext cx="12192000" cy="745236"/>
          </a:xfrm>
          <a:prstGeom prst="rect">
            <a:avLst/>
          </a:prstGeom>
        </p:spPr>
      </p:pic>
      <p:sp>
        <p:nvSpPr>
          <p:cNvPr id="8" name="圆角矩形 7"/>
          <p:cNvSpPr/>
          <p:nvPr/>
        </p:nvSpPr>
        <p:spPr bwMode="auto">
          <a:xfrm>
            <a:off x="696377" y="1196494"/>
            <a:ext cx="10441160" cy="476825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609600" eaLnBrk="1" latinLnBrk="0">
              <a:lnSpc>
                <a:spcPts val="3300"/>
              </a:lnSpc>
              <a:extLst>
                <a:ext uri="{35155182-B16C-46BC-9424-99874614C6A1}">
                  <wpsdc:indentchars xmlns="" xmlns:wpsdc="http://www.wps.cn/officeDocument/2017/drawingmlCustomData" val="200" checksum="4158780845"/>
                </a:ext>
              </a:extLst>
            </a:pPr>
            <a:r>
              <a:rPr altLang="zh-CN"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（6）其他常用伪指令</a:t>
            </a:r>
          </a:p>
          <a:p>
            <a:pPr indent="508000" eaLnBrk="1" latinLnBrk="0">
              <a:lnSpc>
                <a:spcPts val="3300"/>
              </a:lnSpc>
              <a:extLst>
                <a:ext uri="{35155182-B16C-46BC-9424-99874614C6A1}">
                  <wpsdc:indentchars xmlns="" xmlns:wpsdc="http://www.wps.cn/officeDocument/2017/drawingmlCustomData" val="200" checksum="282533468"/>
                </a:ext>
              </a:extLst>
            </a:pP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除了上述的伪指令外，</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GNU</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汇编还有其它常用伪指令</a:t>
            </a:r>
            <a:r>
              <a:rPr lang="zh-CN" altLang="en-US"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a:t>
            </a:r>
          </a:p>
          <a:p>
            <a:pPr indent="508000" eaLnBrk="1" latinLnBrk="0">
              <a:lnSpc>
                <a:spcPts val="3300"/>
              </a:lnSpc>
              <a:extLst>
                <a:ext uri="{35155182-B16C-46BC-9424-99874614C6A1}">
                  <wpsdc:indentchars xmlns="" xmlns:wpsdc="http://www.wps.cn/officeDocument/2017/drawingmlCustomData"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sym typeface="宋体" panose="02010600030101010101" pitchFamily="2" charset="-122"/>
              </a:rPr>
              <a:t>①</a:t>
            </a:r>
            <a:r>
              <a:rPr lang="en-US" altLang="zh-CN" sz="2000" dirty="0">
                <a:solidFill>
                  <a:srgbClr val="FFFF00"/>
                </a:solidFill>
                <a:latin typeface="Times New Roman" panose="02020603050405020304" pitchFamily="18" charset="0"/>
                <a:ea typeface="宋体" panose="02010600030101010101" pitchFamily="2" charset="-122"/>
                <a:cs typeface="宋体" panose="02010600030101010101" pitchFamily="2" charset="-122"/>
              </a:rPr>
              <a:t> </a:t>
            </a:r>
            <a:r>
              <a:rPr lang="en-US"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.section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伪指令：用户可以通过</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.section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伪指令来自定义一个段。</a:t>
            </a:r>
          </a:p>
          <a:p>
            <a:pPr indent="508000" eaLnBrk="1" latinLnBrk="0">
              <a:lnSpc>
                <a:spcPts val="3300"/>
              </a:lnSpc>
              <a:extLst>
                <a:ext uri="{35155182-B16C-46BC-9424-99874614C6A1}">
                  <wpsdc:indentchars xmlns="" xmlns:wpsdc="http://www.wps.cn/officeDocument/2017/drawingmlCustomData" val="200" checksum="282533468"/>
                </a:ext>
              </a:extLst>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sym typeface="宋体" panose="02010600030101010101" pitchFamily="2" charset="-122"/>
              </a:rPr>
              <a:t>②</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 </a:t>
            </a:r>
            <a:r>
              <a:rPr lang="en-US"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.global</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.global</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伪指令可以用来定义一个全局符号。</a:t>
            </a:r>
          </a:p>
          <a:p>
            <a:pPr indent="0" latinLnBrk="0">
              <a:lnSpc>
                <a:spcPts val="3300"/>
              </a:lnSpc>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sym typeface="宋体" panose="02010600030101010101" pitchFamily="2" charset="-122"/>
              </a:rPr>
              <a:t>        ③</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 </a:t>
            </a:r>
            <a:r>
              <a:rPr lang="en-US"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.extern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.extern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伪指令的语法为：</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.extern  symbol</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，声明</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symbol</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为外部函数，调用的时候可以遍访所有文件找到该函数并且使用它。</a:t>
            </a:r>
          </a:p>
          <a:p>
            <a:pPr indent="0" latinLnBrk="0">
              <a:lnSpc>
                <a:spcPts val="3300"/>
              </a:lnSpc>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sym typeface="宋体" panose="02010600030101010101" pitchFamily="2" charset="-122"/>
              </a:rPr>
              <a:t>        ④</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 </a:t>
            </a:r>
            <a:r>
              <a:rPr lang="en-US"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.align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.align</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伪指令可以通过添加填充字节使当前位置满足一定的对齐方式。</a:t>
            </a:r>
          </a:p>
          <a:p>
            <a:pPr indent="0" latinLnBrk="0">
              <a:lnSpc>
                <a:spcPts val="3300"/>
              </a:lnSpc>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sym typeface="宋体" panose="02010600030101010101" pitchFamily="2" charset="-122"/>
              </a:rPr>
              <a:t>        ⑤</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 </a:t>
            </a:r>
            <a:r>
              <a:rPr lang="en-US"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.end</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.end</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伪指令声明汇编文件的结束。</a:t>
            </a:r>
          </a:p>
          <a:p>
            <a:pPr indent="0" latinLnBrk="0">
              <a:lnSpc>
                <a:spcPts val="3300"/>
              </a:lnSpc>
            </a:pP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    </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还有</a:t>
            </a:r>
            <a:r>
              <a:rPr lang="zh-CN"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有限循环伪指令</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a:t>
            </a:r>
            <a:r>
              <a:rPr lang="zh-CN"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宏定义</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和</a:t>
            </a:r>
            <a:r>
              <a:rPr lang="zh-CN" altLang="zh-CN" sz="2000" u="sng" dirty="0">
                <a:solidFill>
                  <a:srgbClr val="FFFF00"/>
                </a:solidFill>
                <a:latin typeface="Times New Roman" panose="02020603050405020304" pitchFamily="18" charset="0"/>
                <a:ea typeface="宋体" panose="02010600030101010101" pitchFamily="2" charset="-122"/>
                <a:cs typeface="宋体" panose="02010600030101010101" pitchFamily="2" charset="-122"/>
              </a:rPr>
              <a:t>宏调用伪指令</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等，参见《</a:t>
            </a:r>
            <a:r>
              <a:rPr lang="en-US"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GNU</a:t>
            </a:r>
            <a:r>
              <a:rPr lang="zh-CN" altLang="zh-CN" sz="2000" dirty="0">
                <a:solidFill>
                  <a:schemeClr val="bg1"/>
                </a:solidFill>
                <a:latin typeface="Times New Roman" panose="02020603050405020304" pitchFamily="18" charset="0"/>
                <a:ea typeface="宋体" panose="02010600030101010101" pitchFamily="2" charset="-122"/>
                <a:cs typeface="宋体" panose="02010600030101010101" pitchFamily="2" charset="-122"/>
              </a:rPr>
              <a:t>汇编语法》。</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879613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633631" y="2593854"/>
            <a:ext cx="10856335" cy="342140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eaLnBrk="1"/>
            <a:r>
              <a:rPr lang="en-US" altLang="zh-CN" sz="2800" dirty="0">
                <a:solidFill>
                  <a:schemeClr val="bg1"/>
                </a:solidFill>
                <a:latin typeface="+mn-lt"/>
                <a:ea typeface="宋体" panose="02010600030101010101" pitchFamily="2" charset="-122"/>
              </a:rPr>
              <a:t>         </a:t>
            </a:r>
            <a:r>
              <a:rPr lang="zh-CN" altLang="en-US" sz="2800" dirty="0">
                <a:solidFill>
                  <a:schemeClr val="bg1"/>
                </a:solidFill>
                <a:latin typeface="+mn-lt"/>
                <a:ea typeface="宋体" panose="02010600030101010101" pitchFamily="2" charset="-122"/>
              </a:rPr>
              <a:t>首先要明确，芯片的启动过程与是否具有实时操作系统无关。基本流程可以概述为：</a:t>
            </a:r>
            <a:endParaRPr lang="en-US" altLang="zh-CN" sz="2800" dirty="0">
              <a:solidFill>
                <a:schemeClr val="bg1"/>
              </a:solidFill>
              <a:latin typeface="+mn-lt"/>
              <a:ea typeface="宋体" panose="02010600030101010101" pitchFamily="2" charset="-122"/>
            </a:endParaRPr>
          </a:p>
          <a:p>
            <a:pPr algn="just" eaLnBrk="1"/>
            <a:r>
              <a:rPr lang="zh-CN" altLang="en-US" sz="2800" dirty="0">
                <a:solidFill>
                  <a:schemeClr val="bg1"/>
                </a:solidFill>
                <a:latin typeface="+mn-lt"/>
                <a:ea typeface="宋体" panose="02010600030101010101" pitchFamily="2" charset="-122"/>
              </a:rPr>
              <a:t>      （</a:t>
            </a:r>
            <a:r>
              <a:rPr lang="en-US" altLang="zh-CN" sz="2800" dirty="0">
                <a:solidFill>
                  <a:schemeClr val="bg1"/>
                </a:solidFill>
                <a:latin typeface="+mn-lt"/>
                <a:ea typeface="宋体" panose="02010600030101010101" pitchFamily="2" charset="-122"/>
              </a:rPr>
              <a:t>1</a:t>
            </a:r>
            <a:r>
              <a:rPr lang="zh-CN" altLang="en-US" sz="2800" dirty="0">
                <a:solidFill>
                  <a:schemeClr val="bg1"/>
                </a:solidFill>
                <a:latin typeface="+mn-lt"/>
                <a:ea typeface="宋体" panose="02010600030101010101" pitchFamily="2" charset="-122"/>
              </a:rPr>
              <a:t>）从复位向量处取得上电复位后要执行的第一个语句。</a:t>
            </a:r>
            <a:endParaRPr lang="en-US" altLang="zh-CN" sz="2800" dirty="0">
              <a:solidFill>
                <a:schemeClr val="bg1"/>
              </a:solidFill>
              <a:latin typeface="+mn-lt"/>
              <a:ea typeface="宋体" panose="02010600030101010101" pitchFamily="2" charset="-122"/>
            </a:endParaRPr>
          </a:p>
          <a:p>
            <a:pPr algn="just" eaLnBrk="1"/>
            <a:r>
              <a:rPr lang="zh-CN" altLang="en-US" sz="2800" dirty="0">
                <a:solidFill>
                  <a:schemeClr val="bg1"/>
                </a:solidFill>
                <a:latin typeface="+mn-lt"/>
                <a:ea typeface="宋体" panose="02010600030101010101" pitchFamily="2" charset="-122"/>
              </a:rPr>
              <a:t>      （</a:t>
            </a:r>
            <a:r>
              <a:rPr lang="en-US" altLang="zh-CN" sz="2800" dirty="0">
                <a:solidFill>
                  <a:schemeClr val="bg1"/>
                </a:solidFill>
                <a:latin typeface="+mn-lt"/>
                <a:ea typeface="宋体" panose="02010600030101010101" pitchFamily="2" charset="-122"/>
              </a:rPr>
              <a:t>2</a:t>
            </a:r>
            <a:r>
              <a:rPr lang="zh-CN" altLang="en-US" sz="2800" dirty="0">
                <a:solidFill>
                  <a:schemeClr val="bg1"/>
                </a:solidFill>
                <a:latin typeface="+mn-lt"/>
                <a:ea typeface="宋体" panose="02010600030101010101" pitchFamily="2" charset="-122"/>
              </a:rPr>
              <a:t>）系统时钟初始化等工作。</a:t>
            </a:r>
            <a:endParaRPr lang="en-US" altLang="zh-CN" sz="2800" dirty="0">
              <a:solidFill>
                <a:schemeClr val="bg1"/>
              </a:solidFill>
              <a:latin typeface="+mn-lt"/>
              <a:ea typeface="宋体" panose="02010600030101010101" pitchFamily="2" charset="-122"/>
            </a:endParaRPr>
          </a:p>
          <a:p>
            <a:pPr algn="just" eaLnBrk="1"/>
            <a:r>
              <a:rPr lang="zh-CN" altLang="en-US" sz="2800" dirty="0">
                <a:solidFill>
                  <a:schemeClr val="bg1"/>
                </a:solidFill>
                <a:latin typeface="+mn-lt"/>
                <a:ea typeface="宋体" panose="02010600030101010101" pitchFamily="2" charset="-122"/>
              </a:rPr>
              <a:t>      （</a:t>
            </a:r>
            <a:r>
              <a:rPr lang="en-US" altLang="zh-CN" sz="2800" dirty="0">
                <a:solidFill>
                  <a:schemeClr val="bg1"/>
                </a:solidFill>
                <a:latin typeface="+mn-lt"/>
                <a:ea typeface="宋体" panose="02010600030101010101" pitchFamily="2" charset="-122"/>
              </a:rPr>
              <a:t>3</a:t>
            </a:r>
            <a:r>
              <a:rPr lang="zh-CN" altLang="en-US" sz="2800" dirty="0">
                <a:solidFill>
                  <a:schemeClr val="bg1"/>
                </a:solidFill>
                <a:latin typeface="+mn-lt"/>
                <a:ea typeface="宋体" panose="02010600030101010101" pitchFamily="2" charset="-122"/>
              </a:rPr>
              <a:t>）跳转到</a:t>
            </a:r>
            <a:r>
              <a:rPr lang="en-US" altLang="zh-CN" sz="2800" dirty="0">
                <a:solidFill>
                  <a:schemeClr val="bg1"/>
                </a:solidFill>
                <a:latin typeface="+mn-lt"/>
                <a:ea typeface="宋体" panose="02010600030101010101" pitchFamily="2" charset="-122"/>
              </a:rPr>
              <a:t>main</a:t>
            </a:r>
            <a:r>
              <a:rPr lang="zh-CN" altLang="en-US" sz="2800" dirty="0">
                <a:solidFill>
                  <a:schemeClr val="bg1"/>
                </a:solidFill>
                <a:latin typeface="+mn-lt"/>
                <a:ea typeface="宋体" panose="02010600030101010101" pitchFamily="2" charset="-122"/>
              </a:rPr>
              <a:t>处。</a:t>
            </a:r>
          </a:p>
          <a:p>
            <a:pPr algn="just" eaLnBrk="1"/>
            <a:r>
              <a:rPr lang="en-US" altLang="zh-CN" sz="2800" dirty="0">
                <a:solidFill>
                  <a:schemeClr val="bg1"/>
                </a:solidFill>
                <a:latin typeface="+mn-lt"/>
                <a:ea typeface="宋体" panose="02010600030101010101" pitchFamily="2" charset="-122"/>
              </a:rPr>
              <a:t>       </a:t>
            </a:r>
            <a:r>
              <a:rPr lang="zh-CN" altLang="en-US" sz="2800" dirty="0">
                <a:solidFill>
                  <a:schemeClr val="bg1"/>
                </a:solidFill>
                <a:latin typeface="+mn-lt"/>
                <a:ea typeface="宋体" panose="02010600030101010101" pitchFamily="2" charset="-122"/>
              </a:rPr>
              <a:t>寻找第一条被执行指令的存放在哪里，是理解芯片启动的重要一环。</a:t>
            </a: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sp>
        <p:nvSpPr>
          <p:cNvPr id="8" name="圆角矩形 7"/>
          <p:cNvSpPr/>
          <p:nvPr/>
        </p:nvSpPr>
        <p:spPr bwMode="auto">
          <a:xfrm>
            <a:off x="633630" y="1037980"/>
            <a:ext cx="10856335" cy="720078"/>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9.2 </a:t>
            </a:r>
            <a:r>
              <a:rPr sz="3600" b="0" dirty="0">
                <a:solidFill>
                  <a:schemeClr val="accent6"/>
                </a:solidFill>
                <a:latin typeface="+mn-lt"/>
                <a:ea typeface="黑体" panose="02010609060101010101" pitchFamily="49" charset="-122"/>
              </a:rPr>
              <a:t>RT-Thread的启动流程分析</a:t>
            </a:r>
            <a:r>
              <a:rPr lang="zh-CN" sz="3600" b="0" dirty="0">
                <a:solidFill>
                  <a:srgbClr val="FF0000"/>
                </a:solidFill>
                <a:latin typeface="+mn-lt"/>
                <a:ea typeface="黑体" panose="02010609060101010101" pitchFamily="49" charset="-122"/>
              </a:rPr>
              <a:t>（重点、难点）</a:t>
            </a:r>
          </a:p>
        </p:txBody>
      </p:sp>
      <p:sp>
        <p:nvSpPr>
          <p:cNvPr id="17" name="圆角矩形 16"/>
          <p:cNvSpPr/>
          <p:nvPr/>
        </p:nvSpPr>
        <p:spPr bwMode="auto">
          <a:xfrm>
            <a:off x="630457" y="1828268"/>
            <a:ext cx="609473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9.2.1 </a:t>
            </a:r>
            <a:r>
              <a:rPr lang="zh-CN" altLang="zh-CN" sz="2800" b="0" kern="100" dirty="0">
                <a:latin typeface="Times New Roman" panose="02020603050405020304" pitchFamily="18" charset="0"/>
                <a:ea typeface="黑体" panose="02010609060101010101" pitchFamily="49" charset="-122"/>
                <a:cs typeface="Times New Roman" panose="02020603050405020304" pitchFamily="18" charset="0"/>
              </a:rPr>
              <a:t>预备知识</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5537537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408270" y="1916430"/>
            <a:ext cx="5741035" cy="260027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eaLnBrk="1"/>
            <a:r>
              <a:rPr lang="en-US" altLang="zh-CN"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1</a:t>
            </a:r>
            <a:r>
              <a:rPr lang="zh-CN" altLang="en-US" sz="2800" b="0" kern="100" dirty="0">
                <a:solidFill>
                  <a:srgbClr val="FFFF00"/>
                </a:solidFill>
                <a:latin typeface="黑体" panose="02010609060101010101" pitchFamily="49" charset="-122"/>
                <a:ea typeface="黑体" panose="02010609060101010101" pitchFamily="49" charset="-122"/>
                <a:cs typeface="Times New Roman" panose="02020603050405020304" pitchFamily="18" charset="0"/>
                <a:sym typeface="+mn-ea"/>
              </a:rPr>
              <a:t>．源程序生成机器码的基本过程</a:t>
            </a:r>
            <a:r>
              <a:rPr lang="en-US" altLang="zh-CN" sz="2800" dirty="0">
                <a:solidFill>
                  <a:schemeClr val="bg1"/>
                </a:solidFill>
                <a:latin typeface="+mn-lt"/>
                <a:ea typeface="宋体" panose="02010600030101010101" pitchFamily="2" charset="-122"/>
              </a:rPr>
              <a:t>  </a:t>
            </a:r>
          </a:p>
          <a:p>
            <a:pPr algn="just" eaLnBrk="1"/>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要将</a:t>
            </a:r>
            <a:r>
              <a:rPr lang="en-US" altLang="zh-CN" dirty="0">
                <a:solidFill>
                  <a:schemeClr val="bg1"/>
                </a:solidFill>
                <a:latin typeface="+mn-lt"/>
                <a:ea typeface="宋体" panose="02010600030101010101" pitchFamily="2" charset="-122"/>
              </a:rPr>
              <a:t>C</a:t>
            </a:r>
            <a:r>
              <a:rPr lang="zh-CN" altLang="en-US" dirty="0">
                <a:solidFill>
                  <a:schemeClr val="bg1"/>
                </a:solidFill>
                <a:latin typeface="+mn-lt"/>
                <a:ea typeface="宋体" panose="02010600030101010101" pitchFamily="2" charset="-122"/>
              </a:rPr>
              <a:t>语言源程序变成可以下载到</a:t>
            </a:r>
            <a:r>
              <a:rPr lang="en-US" altLang="zh-CN" dirty="0">
                <a:solidFill>
                  <a:schemeClr val="bg1"/>
                </a:solidFill>
                <a:latin typeface="+mn-lt"/>
                <a:ea typeface="宋体" panose="02010600030101010101" pitchFamily="2" charset="-122"/>
              </a:rPr>
              <a:t>MCU</a:t>
            </a:r>
            <a:r>
              <a:rPr lang="zh-CN" altLang="en-US" dirty="0">
                <a:solidFill>
                  <a:schemeClr val="bg1"/>
                </a:solidFill>
                <a:latin typeface="+mn-lt"/>
                <a:ea typeface="宋体" panose="02010600030101010101" pitchFamily="2" charset="-122"/>
              </a:rPr>
              <a:t>中运行的机器码，需要经过预编译、编译、汇编、链接等基本过程，这一切都是通过开发环境自动完成的，如右图所示</a:t>
            </a: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sp>
        <p:nvSpPr>
          <p:cNvPr id="12" name="圆角矩形 1"/>
          <p:cNvSpPr/>
          <p:nvPr/>
        </p:nvSpPr>
        <p:spPr bwMode="auto">
          <a:xfrm>
            <a:off x="6528048" y="1346682"/>
            <a:ext cx="5091545" cy="4776399"/>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t" anchorCtr="0" compatLnSpc="1"/>
          <a:lstStyle/>
          <a:p>
            <a:pPr algn="ctr"/>
            <a:endParaRPr lang="zh-CN" altLang="en-US" sz="3200" b="0" dirty="0">
              <a:solidFill>
                <a:schemeClr val="accent2"/>
              </a:solidFill>
              <a:latin typeface="+mn-lt"/>
            </a:endParaRPr>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a:xfrm>
            <a:off x="6705429" y="1749710"/>
            <a:ext cx="4608512" cy="4248472"/>
          </a:xfrm>
          <a:prstGeom prst="rect">
            <a:avLst/>
          </a:prstGeom>
          <a:noFill/>
          <a:ln>
            <a:noFill/>
          </a:ln>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65114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sp>
        <p:nvSpPr>
          <p:cNvPr id="11" name="圆角矩形 10"/>
          <p:cNvSpPr/>
          <p:nvPr/>
        </p:nvSpPr>
        <p:spPr bwMode="auto">
          <a:xfrm>
            <a:off x="363855" y="1051560"/>
            <a:ext cx="11418570" cy="541401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（3） </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程序指针类寄存器</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在许多</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CPU</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中，它的名字叫做程序计数寄存器（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Program Counter </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u="sng" dirty="0">
                <a:solidFill>
                  <a:srgbClr val="FFFF00"/>
                </a:solidFill>
                <a:latin typeface="+mn-lt"/>
                <a:ea typeface="宋体" panose="02010600030101010101" pitchFamily="2" charset="-122"/>
                <a:cs typeface="+mn-lt"/>
              </a:rPr>
              <a:t>PC</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），它负责告诉</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CPU</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将要执行的指令在存储器的什么地方。</a:t>
            </a:r>
            <a:endParaRPr lang="en-US" altLang="zh-CN" sz="2800" b="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indent="711200" algn="just" eaLnBrk="1">
              <a:spcAft>
                <a:spcPts val="0"/>
              </a:spcAft>
              <a:defRPr/>
              <a:extLst>
                <a:ext uri="{35155182-B16C-46BC-9424-99874614C6A1}">
                  <wpsdc:indentchars xmlns="" xmlns:wpsdc="http://www.wps.cn/officeDocument/2017/drawingmlCustomData" val="200" checksum="3773799597"/>
                </a:ext>
              </a:extLst>
            </a:pP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）程序运行状态类寄存器</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CPU</a:t>
            </a:r>
            <a:r>
              <a:rPr lang="zh-CN" altLang="zh-CN" sz="2800" dirty="0">
                <a:solidFill>
                  <a:schemeClr val="bg1"/>
                </a:solidFill>
                <a:latin typeface="宋体" panose="02010600030101010101" pitchFamily="2" charset="-122"/>
                <a:ea typeface="宋体" panose="02010600030101010101" pitchFamily="2" charset="-122"/>
                <a:sym typeface="+mn-ea"/>
              </a:rPr>
              <a:t>在进行计算过程中，会出现诸如进位、借位、结果为0、溢出等情况，CPU内需要有个地方把它们保存下来，以便下一条指令结合这些情况进行处理，这类寄存器就是程序运行状态类寄存器。</a:t>
            </a:r>
          </a:p>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（3） </a:t>
            </a:r>
            <a:r>
              <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其他功能</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寄存器</a:t>
            </a:r>
            <a:endParaRPr lang="zh-CN" altLang="en-US"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en-US" sz="2800" dirty="0">
                <a:solidFill>
                  <a:schemeClr val="bg1"/>
                </a:solidFill>
                <a:latin typeface="宋体" panose="02010600030101010101" pitchFamily="2" charset="-122"/>
                <a:ea typeface="宋体" panose="02010600030101010101" pitchFamily="2" charset="-122"/>
                <a:sym typeface="+mn-ea"/>
              </a:rPr>
              <a:t>除了上述寄存器之外，</a:t>
            </a:r>
            <a:r>
              <a:rPr lang="zh-CN" altLang="zh-CN" sz="2800" dirty="0">
                <a:solidFill>
                  <a:schemeClr val="bg1"/>
                </a:solidFill>
                <a:latin typeface="宋体" panose="02010600030101010101" pitchFamily="2" charset="-122"/>
                <a:ea typeface="宋体" panose="02010600030101010101" pitchFamily="2" charset="-122"/>
                <a:sym typeface="+mn-ea"/>
              </a:rPr>
              <a:t>还有表示浮点数运算、中断屏蔽等寄存器。</a:t>
            </a:r>
            <a:endParaRPr lang="zh-CN" altLang="zh-CN" sz="2800" dirty="0">
              <a:solidFill>
                <a:schemeClr val="bg1"/>
              </a:solidFill>
              <a:latin typeface="宋体" panose="02010600030101010101" pitchFamily="2" charset="-122"/>
              <a:ea typeface="宋体" panose="02010600030101010101" pitchFamily="2" charset="-122"/>
            </a:endParaRPr>
          </a:p>
          <a:p>
            <a:pPr indent="711200" eaLnBrk="1" latinLnBrk="0">
              <a:extLst>
                <a:ext uri="{35155182-B16C-46BC-9424-99874614C6A1}">
                  <wpsdc:indentchars xmlns="" xmlns:wpsdc="http://www.wps.cn/officeDocument/2017/drawingmlCustomData" val="200" checksum="3773799597"/>
                </a:ext>
              </a:extLst>
            </a:pPr>
            <a:endPar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696839" y="1844482"/>
            <a:ext cx="10729192" cy="308011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algn="just"/>
            <a:r>
              <a:rPr lang="en-US"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．链接文件（</a:t>
            </a:r>
            <a:r>
              <a:rPr lang="en-US"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800" b="0" kern="100" dirty="0" err="1">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ld</a:t>
            </a:r>
            <a:r>
              <a:rPr lang="zh-CN" altLang="en-US"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）的作用</a:t>
            </a:r>
            <a:endParaRPr lang="zh-CN" altLang="en-US" sz="2800" dirty="0">
              <a:solidFill>
                <a:srgbClr val="FFFF00"/>
              </a:solidFill>
              <a:latin typeface="Times New Roman" panose="02020603050405020304" pitchFamily="18" charset="0"/>
              <a:ea typeface="黑体" panose="02010609060101010101" pitchFamily="49" charset="-122"/>
            </a:endParaRPr>
          </a:p>
          <a:p>
            <a:pPr algn="just"/>
            <a:r>
              <a:rPr lang="en-US" altLang="zh-CN" sz="2800" dirty="0">
                <a:solidFill>
                  <a:srgbClr val="FFFF00"/>
                </a:solidFill>
                <a:latin typeface="+mn-lt"/>
                <a:ea typeface="宋体" panose="02010600030101010101" pitchFamily="2" charset="-122"/>
              </a:rPr>
              <a:t> </a:t>
            </a:r>
            <a:r>
              <a:rPr lang="en-US" altLang="zh-CN" sz="2800" dirty="0">
                <a:solidFill>
                  <a:schemeClr val="bg1"/>
                </a:solidFill>
                <a:latin typeface="+mn-lt"/>
                <a:ea typeface="宋体" panose="02010600030101010101" pitchFamily="2" charset="-122"/>
              </a:rPr>
              <a:t>  </a:t>
            </a:r>
          </a:p>
          <a:p>
            <a:pPr algn="just"/>
            <a:r>
              <a:rPr lang="en-US" altLang="zh-CN" dirty="0">
                <a:solidFill>
                  <a:schemeClr val="bg1"/>
                </a:solidFill>
                <a:latin typeface="+mn-lt"/>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链接脚本文件（简称链接文件）为链接器提供链接脚本，用于控制链接的过程。该文件规定了如何把输入的</a:t>
            </a:r>
            <a:r>
              <a:rPr lang="zh-CN" altLang="en-US" dirty="0">
                <a:solidFill>
                  <a:srgbClr val="FFFF00"/>
                </a:solidFill>
                <a:latin typeface="Times New Roman" panose="02020603050405020304" pitchFamily="18" charset="0"/>
                <a:ea typeface="宋体" panose="02010600030101010101" pitchFamily="2" charset="-122"/>
              </a:rPr>
              <a:t>中间文件内的段</a:t>
            </a:r>
            <a:r>
              <a:rPr lang="zh-CN" altLang="en-US" dirty="0">
                <a:solidFill>
                  <a:schemeClr val="bg1"/>
                </a:solidFill>
                <a:latin typeface="Times New Roman" panose="02020603050405020304" pitchFamily="18" charset="0"/>
                <a:ea typeface="宋体" panose="02010600030101010101" pitchFamily="2" charset="-122"/>
              </a:rPr>
              <a:t>（</a:t>
            </a:r>
            <a:r>
              <a:rPr lang="en-US" altLang="zh-CN" dirty="0">
                <a:solidFill>
                  <a:schemeClr val="bg1"/>
                </a:solidFill>
                <a:latin typeface="Times New Roman" panose="02020603050405020304" pitchFamily="18" charset="0"/>
                <a:ea typeface="宋体" panose="02010600030101010101" pitchFamily="2" charset="-122"/>
              </a:rPr>
              <a:t>section</a:t>
            </a:r>
            <a:r>
              <a:rPr lang="zh-CN" altLang="en-US" dirty="0">
                <a:solidFill>
                  <a:schemeClr val="bg1"/>
                </a:solidFill>
                <a:latin typeface="Times New Roman" panose="02020603050405020304" pitchFamily="18" charset="0"/>
                <a:ea typeface="宋体" panose="02010600030101010101" pitchFamily="2" charset="-122"/>
              </a:rPr>
              <a:t>）映射到</a:t>
            </a:r>
            <a:r>
              <a:rPr lang="zh-CN" altLang="en-US" dirty="0">
                <a:solidFill>
                  <a:srgbClr val="FFFF00"/>
                </a:solidFill>
                <a:latin typeface="Times New Roman" panose="02020603050405020304" pitchFamily="18" charset="0"/>
                <a:ea typeface="宋体" panose="02010600030101010101" pitchFamily="2" charset="-122"/>
              </a:rPr>
              <a:t>最终目标文件</a:t>
            </a:r>
            <a:r>
              <a:rPr lang="zh-CN" altLang="en-US" dirty="0">
                <a:solidFill>
                  <a:schemeClr val="bg1"/>
                </a:solidFill>
                <a:latin typeface="Times New Roman" panose="02020603050405020304" pitchFamily="18" charset="0"/>
                <a:ea typeface="宋体" panose="02010600030101010101" pitchFamily="2" charset="-122"/>
              </a:rPr>
              <a:t>内，并控制了</a:t>
            </a:r>
            <a:r>
              <a:rPr lang="zh-CN" altLang="en-US" dirty="0">
                <a:solidFill>
                  <a:srgbClr val="FFFF00"/>
                </a:solidFill>
                <a:latin typeface="Times New Roman" panose="02020603050405020304" pitchFamily="18" charset="0"/>
                <a:ea typeface="宋体" panose="02010600030101010101" pitchFamily="2" charset="-122"/>
              </a:rPr>
              <a:t>目标文件内各部分的地址分配</a:t>
            </a:r>
            <a:r>
              <a:rPr lang="zh-CN" altLang="en-US" dirty="0">
                <a:solidFill>
                  <a:schemeClr val="bg1"/>
                </a:solidFill>
                <a:latin typeface="Times New Roman" panose="02020603050405020304" pitchFamily="18" charset="0"/>
                <a:ea typeface="宋体" panose="02010600030101010101" pitchFamily="2" charset="-122"/>
              </a:rPr>
              <a:t>。在集成开发环境中也都会用到一个名为“</a:t>
            </a:r>
            <a:r>
              <a:rPr lang="en-US" altLang="zh-CN" dirty="0" err="1">
                <a:solidFill>
                  <a:srgbClr val="FFFF00"/>
                </a:solidFill>
                <a:latin typeface="Times New Roman" panose="02020603050405020304" pitchFamily="18" charset="0"/>
                <a:ea typeface="宋体" panose="02010600030101010101" pitchFamily="2" charset="-122"/>
              </a:rPr>
              <a:t>makefile.txt</a:t>
            </a:r>
            <a:r>
              <a:rPr lang="en-US" altLang="zh-CN" dirty="0">
                <a:solidFill>
                  <a:schemeClr val="bg1"/>
                </a:solidFill>
                <a:latin typeface="Times New Roman" panose="02020603050405020304" pitchFamily="18" charset="0"/>
                <a:ea typeface="宋体" panose="02010600030101010101" pitchFamily="2" charset="-122"/>
              </a:rPr>
              <a:t>”</a:t>
            </a:r>
            <a:r>
              <a:rPr lang="zh-CN" altLang="en-US" dirty="0">
                <a:solidFill>
                  <a:schemeClr val="bg1"/>
                </a:solidFill>
                <a:latin typeface="Times New Roman" panose="02020603050405020304" pitchFamily="18" charset="0"/>
                <a:ea typeface="宋体" panose="02010600030101010101" pitchFamily="2" charset="-122"/>
              </a:rPr>
              <a:t>的自动编译、链接脚本文件，通过它完成整个编译链接过程，但在集成开发环境中一般只以“编译”菜单指示。</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49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8558816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339766" y="1836000"/>
            <a:ext cx="11513669" cy="37620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b="0" dirty="0">
                <a:solidFill>
                  <a:srgbClr val="FFFF00"/>
                </a:solidFill>
                <a:latin typeface="Times New Roman" panose="02020603050405020304" pitchFamily="18" charset="0"/>
                <a:ea typeface="黑体" panose="02010609060101010101" pitchFamily="49" charset="-122"/>
              </a:rPr>
              <a:t>1．从链接文件STM32L431RCTX_FLASH.ld中得到的信息</a:t>
            </a:r>
          </a:p>
          <a:p>
            <a:pPr marL="457200" lvl="1" indent="266700" algn="just">
              <a:spcAft>
                <a:spcPts val="0"/>
              </a:spcAft>
            </a:pPr>
            <a:r>
              <a:rPr dirty="0">
                <a:solidFill>
                  <a:schemeClr val="bg1"/>
                </a:solidFill>
                <a:latin typeface="+mn-lt"/>
                <a:ea typeface="宋体" panose="02010600030101010101" pitchFamily="2" charset="-122"/>
              </a:rPr>
              <a:t>（1）在链接文件中找到中断向量表存放在Flash中的起始地址</a:t>
            </a:r>
            <a:r>
              <a:rPr lang="zh-CN" dirty="0">
                <a:solidFill>
                  <a:schemeClr val="bg1"/>
                </a:solidFill>
                <a:latin typeface="+mn-lt"/>
                <a:ea typeface="宋体" panose="02010600030101010101" pitchFamily="2" charset="-122"/>
              </a:rPr>
              <a:t>；</a:t>
            </a:r>
          </a:p>
          <a:p>
            <a:pPr marL="457200" lvl="1" indent="266700" algn="just">
              <a:spcAft>
                <a:spcPts val="0"/>
              </a:spcAft>
            </a:pPr>
            <a:r>
              <a:rPr lang="zh-CN" dirty="0">
                <a:solidFill>
                  <a:schemeClr val="bg1"/>
                </a:solidFill>
                <a:latin typeface="+mn-lt"/>
                <a:ea typeface="宋体" panose="02010600030101010101" pitchFamily="2" charset="-122"/>
              </a:rPr>
              <a:t>（2）在链接文件中确定“.isr_vector”标号值；</a:t>
            </a:r>
          </a:p>
          <a:p>
            <a:pPr marL="457200" lvl="1" indent="266700" algn="just">
              <a:spcAft>
                <a:spcPts val="0"/>
              </a:spcAft>
            </a:pPr>
            <a:endParaRPr lang="zh-CN" dirty="0">
              <a:solidFill>
                <a:schemeClr val="bg1"/>
              </a:solidFill>
              <a:latin typeface="+mn-lt"/>
              <a:ea typeface="宋体" panose="02010600030101010101" pitchFamily="2" charset="-122"/>
            </a:endParaRPr>
          </a:p>
          <a:p>
            <a:pPr marL="0" lvl="1" indent="0" algn="just" latinLnBrk="0">
              <a:spcAft>
                <a:spcPts val="0"/>
              </a:spcAft>
            </a:pPr>
            <a:r>
              <a:rPr lang="en-US" altLang="zh-CN" dirty="0">
                <a:solidFill>
                  <a:srgbClr val="FFFF00"/>
                </a:solidFill>
                <a:latin typeface="Times New Roman" panose="02020603050405020304" pitchFamily="18" charset="0"/>
                <a:ea typeface="黑体" panose="02010609060101010101" pitchFamily="49" charset="-122"/>
              </a:rPr>
              <a:t> </a:t>
            </a:r>
            <a:r>
              <a:rPr lang="en-US" altLang="zh-CN" b="0" dirty="0">
                <a:solidFill>
                  <a:srgbClr val="FFFF00"/>
                </a:solidFill>
                <a:latin typeface="Times New Roman" panose="02020603050405020304" pitchFamily="18" charset="0"/>
                <a:ea typeface="黑体" panose="02010609060101010101" pitchFamily="49" charset="-122"/>
              </a:rPr>
              <a:t>   </a:t>
            </a:r>
            <a:r>
              <a:rPr lang="zh-CN" altLang="en-US" b="0" dirty="0">
                <a:solidFill>
                  <a:srgbClr val="FFFF00"/>
                </a:solidFill>
                <a:latin typeface="Times New Roman" panose="02020603050405020304" pitchFamily="18" charset="0"/>
                <a:ea typeface="黑体" panose="02010609060101010101" pitchFamily="49" charset="-122"/>
              </a:rPr>
              <a:t>2．从芯片启动文件startup_stm32l431rctx.s得到的信息</a:t>
            </a:r>
          </a:p>
          <a:p>
            <a:pPr marL="0" lvl="1" indent="0" algn="just" latinLnBrk="0">
              <a:spcAft>
                <a:spcPts val="0"/>
              </a:spcAft>
            </a:pPr>
            <a:r>
              <a:rPr lang="en-US" altLang="zh-CN" dirty="0">
                <a:solidFill>
                  <a:srgbClr val="FFFF00"/>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（1）在芯片启动文件使用链接文件确定的中断向量表首地址；</a:t>
            </a:r>
          </a:p>
          <a:p>
            <a:pPr marL="0" lvl="1" indent="0" algn="just" latinLnBrk="0">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（2）从启动文件startup_stm32l431rctx.s理解芯片启动过程；</a:t>
            </a:r>
          </a:p>
          <a:p>
            <a:pPr marL="0" lvl="1" indent="0" algn="just" latinLnBrk="0">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（3）启动文件startup_stm32l431rctx.s分析，如下表所示；</a:t>
            </a:r>
          </a:p>
          <a:p>
            <a:pPr marL="457200" lvl="1" indent="0" algn="just" latinLnBrk="0">
              <a:spcAft>
                <a:spcPts val="0"/>
              </a:spcAft>
            </a:pPr>
            <a:endParaRPr lang="zh-CN" altLang="en-US" dirty="0">
              <a:solidFill>
                <a:schemeClr val="bg1"/>
              </a:solidFill>
              <a:latin typeface="+mn-lt"/>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322557" y="1032146"/>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9.2.2 </a:t>
            </a:r>
            <a:r>
              <a:rPr sz="2800" b="0" kern="100" dirty="0">
                <a:latin typeface="Times New Roman" panose="02020603050405020304" pitchFamily="18" charset="0"/>
                <a:ea typeface="黑体" panose="02010609060101010101" pitchFamily="49" charset="-122"/>
                <a:cs typeface="Times New Roman" panose="02020603050405020304" pitchFamily="18" charset="0"/>
              </a:rPr>
              <a:t>芯片启动到main函数之前的运行过程</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820994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pic>
        <p:nvPicPr>
          <p:cNvPr id="5" name="图片 4"/>
          <p:cNvPicPr>
            <a:picLocks noChangeAspect="1"/>
          </p:cNvPicPr>
          <p:nvPr/>
        </p:nvPicPr>
        <p:blipFill>
          <a:blip r:embed="rId4"/>
          <a:stretch>
            <a:fillRect/>
          </a:stretch>
        </p:blipFill>
        <p:spPr>
          <a:xfrm>
            <a:off x="335880" y="1484630"/>
            <a:ext cx="5450840" cy="4704080"/>
          </a:xfrm>
          <a:prstGeom prst="rect">
            <a:avLst/>
          </a:prstGeom>
        </p:spPr>
      </p:pic>
      <p:pic>
        <p:nvPicPr>
          <p:cNvPr id="10" name="图片 9"/>
          <p:cNvPicPr>
            <a:picLocks noChangeAspect="1"/>
          </p:cNvPicPr>
          <p:nvPr/>
        </p:nvPicPr>
        <p:blipFill>
          <a:blip r:embed="rId5"/>
          <a:stretch>
            <a:fillRect/>
          </a:stretch>
        </p:blipFill>
        <p:spPr>
          <a:xfrm>
            <a:off x="6096600" y="1490980"/>
            <a:ext cx="5723890" cy="4729480"/>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896081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407711" y="1413090"/>
            <a:ext cx="11513669" cy="458111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b="0" dirty="0">
                <a:solidFill>
                  <a:srgbClr val="FFFF00"/>
                </a:solidFill>
                <a:latin typeface="Times New Roman" panose="02020603050405020304" pitchFamily="18" charset="0"/>
                <a:ea typeface="黑体" panose="02010609060101010101" pitchFamily="49" charset="-122"/>
              </a:rPr>
              <a:t>3.  芯片启动流程简明总结</a:t>
            </a:r>
          </a:p>
          <a:p>
            <a:pPr indent="266700" algn="just">
              <a:spcAft>
                <a:spcPts val="0"/>
              </a:spcAft>
            </a:pPr>
            <a:endParaRPr lang="zh-CN" altLang="en-US" dirty="0">
              <a:solidFill>
                <a:srgbClr val="FFFF00"/>
              </a:solidFill>
              <a:latin typeface="+mn-lt"/>
              <a:ea typeface="宋体" panose="02010600030101010101" pitchFamily="2" charset="-122"/>
            </a:endParaRP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1）从链接文件STM32L431RCTX_FLASH.ld中知道堆栈指针SP的初值“_estack=0x2000ffff”和中断向量表的起始地址“0x0800d000”。</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2）在芯片启动文件startup_stm32l431rctx.s中依据MCU的Flash起始地址放入中断向量表；由硬件保证将中断向量表第一项 “_estack”载入SP寄存器，将第二项复位函数“Reset_Handler”的地址载入PC寄存器；从而跳转到第一条被执行指令“Reset_Handler：ldr  sp, =_estack”，对堆栈指针SP进行设置。</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3）复位（中断）服务例程序Reset_Handler中，对变量和系统进行初始化，随后调用main函数，即跳转到07_AppPrg文件夹下main.c文件中的main函数运行，由它完成后续的实时操作系统的启动。</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2776268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339725" y="1835785"/>
            <a:ext cx="11513820" cy="47625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RT-Thread启动流程解析使用样例工程“..\03-Software\CH09-RT-Analysis\StartAnalysis_A”。</a:t>
            </a:r>
          </a:p>
          <a:p>
            <a:pPr indent="266700" algn="just">
              <a:spcAft>
                <a:spcPts val="0"/>
              </a:spcAft>
            </a:pPr>
            <a:r>
              <a:rPr lang="zh-CN" altLang="en-US" dirty="0">
                <a:solidFill>
                  <a:srgbClr val="FFFF00"/>
                </a:solidFill>
                <a:latin typeface="Times New Roman" panose="02020603050405020304" pitchFamily="18" charset="0"/>
                <a:ea typeface="黑体" panose="02010609060101010101" pitchFamily="49" charset="-122"/>
              </a:rPr>
              <a:t>1．RT-Thread启动的总体流程</a:t>
            </a:r>
          </a:p>
          <a:p>
            <a:pPr marL="457200" lvl="1"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（1）启动RT-Thread的总入口</a:t>
            </a:r>
          </a:p>
          <a:p>
            <a:pPr marL="457200" lvl="1"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芯片上电后开始启动，执行到“07_AppPrg\main.c”的main函数后，接着从main函数调用OS_start函数开始RT-Thread的启动。</a:t>
            </a:r>
          </a:p>
          <a:p>
            <a:pPr marL="457200" lvl="1"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（2）以实参app_init执行OS_start函数</a:t>
            </a:r>
          </a:p>
          <a:p>
            <a:pPr marL="457200" lvl="1"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OS_start函数位于..\05_UserBoard\RT-Thread_Src\OsFunc.c文件中，OsFunc.c是为了收拢启动相关函数而由自定义的一个文件。为了方便用户自主决定主线程函数的名称，在该文件中定义了OS_start函数。线程app_init为创建其他线程而准备的，是用户要完成的第一个线程，也称为自启动线程，首先设法使之被调度运行。</a:t>
            </a:r>
          </a:p>
          <a:p>
            <a:pPr marL="457200" lvl="1" indent="0" algn="just" latinLnBrk="0">
              <a:spcAft>
                <a:spcPts val="0"/>
              </a:spcAft>
            </a:pPr>
            <a:endParaRPr lang="zh-CN" altLang="en-US" dirty="0">
              <a:solidFill>
                <a:schemeClr val="bg1"/>
              </a:solidFill>
              <a:latin typeface="+mn-lt"/>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339725" y="1066502"/>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9.2.3 </a:t>
            </a:r>
            <a:r>
              <a:rPr sz="2800" b="0" kern="100" dirty="0">
                <a:latin typeface="Times New Roman" panose="02020603050405020304" pitchFamily="18" charset="0"/>
                <a:ea typeface="黑体" panose="02010609060101010101" pitchFamily="49" charset="-122"/>
                <a:cs typeface="Times New Roman" panose="02020603050405020304" pitchFamily="18" charset="0"/>
              </a:rPr>
              <a:t> RT-Thread启动流程解析</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814722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39080" y="1485265"/>
            <a:ext cx="11215370" cy="37620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endParaRPr lang="zh-CN" altLang="en-US" dirty="0">
              <a:solidFill>
                <a:srgbClr val="FFFF00"/>
              </a:solidFill>
              <a:latin typeface="+mn-lt"/>
              <a:ea typeface="宋体" panose="02010600030101010101" pitchFamily="2" charset="-122"/>
            </a:endParaRP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（3）实际总启动函数</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在OS_start函数中调用了实际的总启动函数rtthread_startup，也在OsFunc.c文件中。</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由rtthread_startup完成系统的启动，特别强调在实际调用中rtthread_startup()的实际参数为指向app_init()的指针，这个指针将在后续调用中逐级传递，在rt_thread_create()创建线程时创建该函数的TCB，由操作系统根据TCB进行调度，从而完成主线程的运行。</a:t>
            </a:r>
          </a:p>
          <a:p>
            <a:pPr indent="266700" algn="just">
              <a:spcAft>
                <a:spcPts val="0"/>
              </a:spcAft>
            </a:pPr>
            <a:endParaRPr lang="zh-CN" altLang="en-US" dirty="0">
              <a:solidFill>
                <a:schemeClr val="bg1"/>
              </a:solidFill>
              <a:latin typeface="+mn-lt"/>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5565103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uFillTx/>
                <a:latin typeface="Times New Roman" panose="02020603050405020304" pitchFamily="18" charset="0"/>
                <a:ea typeface="黑体" panose="02010609060101010101" pitchFamily="49" charset="-122"/>
              </a:rPr>
              <a:t>RTOS</a:t>
            </a:r>
          </a:p>
        </p:txBody>
      </p:sp>
      <p:sp>
        <p:nvSpPr>
          <p:cNvPr id="11" name="圆角矩形 10"/>
          <p:cNvSpPr/>
          <p:nvPr/>
        </p:nvSpPr>
        <p:spPr bwMode="auto">
          <a:xfrm>
            <a:off x="480060" y="1125220"/>
            <a:ext cx="11215370" cy="52882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zh-CN" altLang="en-US" dirty="0">
                <a:solidFill>
                  <a:schemeClr val="bg1"/>
                </a:solidFill>
                <a:uFillTx/>
                <a:latin typeface="Times New Roman" panose="02020603050405020304" pitchFamily="18" charset="0"/>
                <a:ea typeface="宋体" panose="02010600030101010101" pitchFamily="2" charset="-122"/>
              </a:rPr>
              <a:t>（4）RT-Thread启动流程框图</a:t>
            </a:r>
          </a:p>
          <a:p>
            <a:pPr indent="266700" algn="just">
              <a:spcAft>
                <a:spcPts val="0"/>
              </a:spcAft>
            </a:pPr>
            <a:r>
              <a:rPr lang="zh-CN" altLang="en-US" dirty="0">
                <a:solidFill>
                  <a:schemeClr val="bg1"/>
                </a:solidFill>
                <a:uFillTx/>
                <a:latin typeface="Times New Roman" panose="02020603050405020304" pitchFamily="18" charset="0"/>
                <a:ea typeface="宋体" panose="02010600030101010101" pitchFamily="2" charset="-122"/>
              </a:rPr>
              <a:t>RT-Thread启动过程总流程框图，如下图所示。</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3" name="图片 2"/>
          <p:cNvPicPr>
            <a:picLocks noChangeAspect="1"/>
          </p:cNvPicPr>
          <p:nvPr/>
        </p:nvPicPr>
        <p:blipFill>
          <a:blip r:embed="rId4"/>
          <a:srcRect b="2827"/>
          <a:stretch>
            <a:fillRect/>
          </a:stretch>
        </p:blipFill>
        <p:spPr>
          <a:xfrm>
            <a:off x="2207860" y="2348865"/>
            <a:ext cx="7454900" cy="3863975"/>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1905662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815" y="1268730"/>
            <a:ext cx="11215370" cy="516191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zh-CN" altLang="en-US" b="0" dirty="0">
                <a:solidFill>
                  <a:srgbClr val="FFFF00"/>
                </a:solidFill>
                <a:latin typeface="Times New Roman" panose="02020603050405020304" pitchFamily="18" charset="0"/>
                <a:ea typeface="黑体" panose="02010609060101010101" pitchFamily="49" charset="-122"/>
              </a:rPr>
              <a:t>2.  相关资源初始化工作</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（1）板级硬件初始化</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board.c文件中函数rt_hw_board_init()来进行板级相关的硬件初始化，具体包括包括系统时钟Systick初始化及堆空间初始化等。</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1）Systick初始化。SysTick是RT-Thread整个系统的时钟基准，系统通过每次时间“嘀嗒”进入中断服务例程对任务状态进行管理。程序启动时会调用_SysTick_Config()来初始化Systick，系统Systick调度的频率初始化被设置为1ms一次。</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2）堆空间初始化。堆是操作系统中一种常用的数据结构，通常用于存放临时变量，由程序员动态分配和释放，它一般采用链表的方式来管理变量。在RT-Thread中，系统使用的堆空间是自定义的一个静态数组rt_heap，在内存中属于bss区。</a:t>
            </a:r>
          </a:p>
          <a:p>
            <a:pPr indent="266700" algn="just">
              <a:spcAft>
                <a:spcPts val="0"/>
              </a:spcAft>
            </a:pPr>
            <a:r>
              <a:rPr lang="en-US" altLang="zh-CN" dirty="0">
                <a:solidFill>
                  <a:schemeClr val="bg1"/>
                </a:solidFill>
                <a:latin typeface="Times New Roman" panose="02020603050405020304" pitchFamily="18" charset="0"/>
                <a:ea typeface="宋体" panose="02010600030101010101" pitchFamily="2" charset="-122"/>
                <a:sym typeface="+mn-ea"/>
              </a:rPr>
              <a:t>   </a:t>
            </a:r>
            <a:r>
              <a:rPr lang="zh-CN" altLang="en-US" dirty="0">
                <a:solidFill>
                  <a:schemeClr val="bg1"/>
                </a:solidFill>
                <a:latin typeface="Times New Roman" panose="02020603050405020304" pitchFamily="18" charset="0"/>
                <a:ea typeface="宋体" panose="02010600030101010101" pitchFamily="2" charset="-122"/>
                <a:sym typeface="+mn-ea"/>
              </a:rPr>
              <a:t>3）rt_hw_board_init()源码剖析</a:t>
            </a:r>
            <a:r>
              <a:rPr lang="zh-CN" altLang="en-US" dirty="0">
                <a:solidFill>
                  <a:srgbClr val="FFFF00"/>
                </a:solidFill>
                <a:latin typeface="Times New Roman" panose="02020603050405020304" pitchFamily="18" charset="0"/>
                <a:ea typeface="宋体" panose="02010600030101010101" pitchFamily="2" charset="-122"/>
                <a:sym typeface="+mn-ea"/>
              </a:rPr>
              <a:t>。</a:t>
            </a:r>
            <a:endParaRPr lang="zh-CN" altLang="en-US" dirty="0">
              <a:solidFill>
                <a:schemeClr val="bg1"/>
              </a:solidFill>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22265671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840070" y="1125220"/>
            <a:ext cx="11215370"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sz="2800" dirty="0">
                <a:solidFill>
                  <a:schemeClr val="bg1"/>
                </a:solidFill>
                <a:latin typeface="Times New Roman" panose="02020603050405020304" pitchFamily="18" charset="0"/>
                <a:ea typeface="宋体" panose="02010600030101010101" pitchFamily="2" charset="-122"/>
              </a:rPr>
              <a:t>（2）延时阻塞列表初始化</a:t>
            </a:r>
          </a:p>
          <a:p>
            <a:pPr indent="266700" algn="just">
              <a:spcAft>
                <a:spcPts val="0"/>
              </a:spcAft>
            </a:pPr>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一般情况下，RTOS会设置一个列表来管理因调用延时函数而阻塞的线程，在RT-Thread中，这个列表名称为rt_timer_list，可称为</a:t>
            </a:r>
            <a:r>
              <a:rPr lang="zh-CN" altLang="en-US" sz="2800" dirty="0">
                <a:solidFill>
                  <a:srgbClr val="FFFF00"/>
                </a:solidFill>
                <a:latin typeface="Times New Roman" panose="02020603050405020304" pitchFamily="18" charset="0"/>
                <a:ea typeface="宋体" panose="02010600030101010101" pitchFamily="2" charset="-122"/>
              </a:rPr>
              <a:t>延时阻塞列表</a:t>
            </a:r>
            <a:r>
              <a:rPr lang="zh-CN" altLang="en-US" sz="2800" dirty="0">
                <a:solidFill>
                  <a:schemeClr val="bg1"/>
                </a:solidFill>
                <a:latin typeface="Times New Roman" panose="02020603050405020304" pitchFamily="18" charset="0"/>
                <a:ea typeface="宋体" panose="02010600030101010101" pitchFamily="2" charset="-122"/>
              </a:rPr>
              <a:t>，它是一个双向链表，链表中每个结点代表正在延时的线程，结点按照延时时间大小升序排列。每次SysTick中断，会查看该列表的第一个线程的延时时间是否结束，若已结束，则将该线程从延时阻塞列表中取出加入就绪列表中，若延时时间未结束，则退出。</a:t>
            </a:r>
          </a:p>
          <a:p>
            <a:pPr indent="266700" algn="just">
              <a:spcAft>
                <a:spcPts val="0"/>
              </a:spcAft>
            </a:pPr>
            <a:r>
              <a:rPr lang="zh-CN" altLang="en-US" sz="2800" dirty="0">
                <a:solidFill>
                  <a:schemeClr val="bg1"/>
                </a:solidFill>
                <a:latin typeface="Times New Roman" panose="02020603050405020304" pitchFamily="18" charset="0"/>
                <a:ea typeface="宋体" panose="02010600030101010101" pitchFamily="2" charset="-122"/>
              </a:rPr>
              <a:t> </a:t>
            </a:r>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dirty="0">
                <a:solidFill>
                  <a:schemeClr val="bg1"/>
                </a:solidFill>
                <a:latin typeface="Times New Roman" panose="02020603050405020304" pitchFamily="18" charset="0"/>
                <a:ea typeface="宋体" panose="02010600030101010101" pitchFamily="2" charset="-122"/>
              </a:rPr>
              <a:t>由于列表中是按照延时时间升序排列的，所以只要看第一个表项即可，这种方法有效缩短了寻找延时结束线程的时间。</a:t>
            </a:r>
            <a:endParaRPr lang="zh-CN" altLang="en-US" sz="2800" dirty="0">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287018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263525" y="1031875"/>
            <a:ext cx="11640820" cy="549275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zh-CN" altLang="en-US" sz="2600" dirty="0">
                <a:solidFill>
                  <a:schemeClr val="bg1"/>
                </a:solidFill>
                <a:latin typeface="Times New Roman" panose="02020603050405020304" pitchFamily="18" charset="0"/>
                <a:ea typeface="宋体" panose="02010600030101010101" pitchFamily="2" charset="-122"/>
              </a:rPr>
              <a:t>（3）调度器初始化</a:t>
            </a:r>
          </a:p>
          <a:p>
            <a:pPr indent="266700" algn="just">
              <a:spcAft>
                <a:spcPts val="0"/>
              </a:spcAft>
            </a:pPr>
            <a:r>
              <a:rPr lang="en-US" altLang="zh-CN" sz="2600" dirty="0">
                <a:solidFill>
                  <a:schemeClr val="bg1"/>
                </a:solidFill>
                <a:latin typeface="Times New Roman" panose="02020603050405020304" pitchFamily="18" charset="0"/>
                <a:ea typeface="宋体" panose="02010600030101010101" pitchFamily="2" charset="-122"/>
              </a:rPr>
              <a:t>  </a:t>
            </a:r>
            <a:r>
              <a:rPr lang="zh-CN" altLang="en-US" sz="2600" dirty="0">
                <a:solidFill>
                  <a:schemeClr val="bg1"/>
                </a:solidFill>
                <a:latin typeface="Times New Roman" panose="02020603050405020304" pitchFamily="18" charset="0"/>
                <a:ea typeface="宋体" panose="02010600030101010101" pitchFamily="2" charset="-122"/>
              </a:rPr>
              <a:t>完成延时阻塞列表初始化后，接着对调度器进行初始化，即对相关变量进行赋值。调度器是操作系统的核心，负责实现对线程的调度运行。调度器初始化是由函数rt_system_scheduler_init()实现的，主要是对线程的就绪列表、当前线程优先级、当前线程控制块指针、线程就绪优先级组等进行初始化。</a:t>
            </a:r>
          </a:p>
          <a:p>
            <a:pPr indent="266700" algn="just">
              <a:spcAft>
                <a:spcPts val="0"/>
              </a:spcAft>
            </a:pPr>
            <a:r>
              <a:rPr lang="en-US" altLang="zh-CN" sz="2600" dirty="0">
                <a:solidFill>
                  <a:schemeClr val="bg1"/>
                </a:solidFill>
                <a:latin typeface="Times New Roman" panose="02020603050405020304" pitchFamily="18" charset="0"/>
                <a:ea typeface="宋体" panose="02010600030101010101" pitchFamily="2" charset="-122"/>
              </a:rPr>
              <a:t>  </a:t>
            </a:r>
            <a:r>
              <a:rPr lang="zh-CN" altLang="en-US" sz="2600" dirty="0">
                <a:solidFill>
                  <a:schemeClr val="bg1"/>
                </a:solidFill>
                <a:latin typeface="Times New Roman" panose="02020603050405020304" pitchFamily="18" charset="0"/>
                <a:ea typeface="宋体" panose="02010600030101010101" pitchFamily="2" charset="-122"/>
              </a:rPr>
              <a:t>1）线程就绪列表初始化。线程就绪列表rt_thread_priority_table是一个 rt_list_t类型的数组，大小由rtconfig.h文件中定义的宏RT_TIMER_SKIP_LIST_LEVEL决定，默认值为32。在该数组中，每个数组索引号对应线程的一种优先级，每个索引下维护着一条双向链表，当线程就绪时，就会根据其优先级插入到对应索引的链表中，同一个优先级的线程都会被插入到同一条链表。初始时，就绪列表初始化为空，每个索引初始化成对应优先级的双向链表根结点。</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1475395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4"/>
          <a:stretch>
            <a:fillRect/>
          </a:stretch>
        </p:blipFill>
        <p:spPr>
          <a:xfrm>
            <a:off x="600" y="286910"/>
            <a:ext cx="12192000" cy="745236"/>
          </a:xfrm>
          <a:prstGeom prst="rect">
            <a:avLst/>
          </a:prstGeom>
        </p:spPr>
      </p:pic>
      <p:sp>
        <p:nvSpPr>
          <p:cNvPr id="8" name="圆角矩形 7"/>
          <p:cNvSpPr/>
          <p:nvPr/>
        </p:nvSpPr>
        <p:spPr bwMode="auto">
          <a:xfrm>
            <a:off x="407635" y="1268730"/>
            <a:ext cx="6148705" cy="48534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eaLnBrk="1" latinLnBrk="0">
              <a:extLst>
                <a:ext uri="{35155182-B16C-46BC-9424-99874614C6A1}">
                  <wpsdc:indentchars xmlns="" xmlns:wpsdc="http://www.wps.cn/officeDocument/2017/drawingmlCustomData" val="200" checksum="3773799597"/>
                </a:ext>
              </a:extLst>
            </a:pPr>
            <a:r>
              <a:rPr lang="en-US"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2. Arm Cortex-M</a:t>
            </a:r>
            <a:r>
              <a:rPr lang="zh-CN" altLang="zh-CN" sz="2800" b="0" kern="100" dirty="0">
                <a:solidFill>
                  <a:srgbClr val="FFFF00"/>
                </a:solidFill>
                <a:latin typeface="Times New Roman" panose="02020603050405020304" pitchFamily="18" charset="0"/>
                <a:ea typeface="黑体" panose="02010609060101010101" pitchFamily="49" charset="-122"/>
                <a:cs typeface="Times New Roman" panose="02020603050405020304" pitchFamily="18" charset="0"/>
                <a:sym typeface="+mn-ea"/>
              </a:rPr>
              <a:t>中主要寄存器</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marL="0" indent="711200" eaLnBrk="1" latinLnBrk="0">
              <a:extLst>
                <a:ext uri="{35155182-B16C-46BC-9424-99874614C6A1}">
                  <wpsdc:indentchars xmlns="" xmlns:wpsdc="http://www.wps.cn/officeDocument/2017/drawingmlCustomData" val="200" checksum="3773799597"/>
                </a:ext>
              </a:extLst>
            </a:pP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ARM Cortex-M</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处理器的寄存器主要有</a:t>
            </a: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R0</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R15</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及3个特殊功能寄存器，如图9-1所示。其中</a:t>
            </a: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R0</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R12</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为通用寄存器，R13为堆栈指针（</a:t>
            </a:r>
            <a:r>
              <a:rPr lang="en-US" altLang="zh-CN" sz="280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Stack Pointer</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SP</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R14</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是连接寄存器，R15为程序计数器（</a:t>
            </a:r>
            <a:r>
              <a:rPr lang="en-US" altLang="zh-CN" sz="280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Program Counter</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PC</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）。特殊功能寄存器有预定义的功能，而且必须通过</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专用的指令</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来访问。</a:t>
            </a:r>
          </a:p>
        </p:txBody>
      </p:sp>
      <p:pic>
        <p:nvPicPr>
          <p:cNvPr id="27" name="图片 1" descr="C:\Documents and Settings\Administrator\桌面\11111.bmp"/>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a:xfrm>
            <a:off x="6816690" y="2287270"/>
            <a:ext cx="5106035" cy="3294380"/>
          </a:xfrm>
          <a:prstGeom prst="rect">
            <a:avLst/>
          </a:prstGeom>
          <a:noFill/>
          <a:ln w="9525">
            <a:noFill/>
            <a:miter lim="800000"/>
            <a:headEnd/>
            <a:tailEnd/>
          </a:ln>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264160" y="836295"/>
            <a:ext cx="11640820" cy="54324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266700" algn="just" latin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2）当前线程优先级初始化。当前线程优先级rt_current_priority，是在scheduler.c文件中定义的全局变量，初始化时将其设为最低的优先级（即被赋值为31）。</a:t>
            </a:r>
          </a:p>
          <a:p>
            <a:pPr marL="0" indent="266700" algn="just" latin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3）当前线程控制块指针初始化。当前线程控制块指针rt_current_thread是在scheduler.c文件中定义的全局指针，指向当前正在运行的线程控制块。初始化时，将当前线程控制块指针初始化为空。</a:t>
            </a:r>
          </a:p>
          <a:p>
            <a:pPr marL="0" indent="266700" algn="just" latin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4）线程就绪优先级组初始化。线程就绪优先级组rt_thread_ready_priority_group是在scheduler.c文件中定义的一个32位整型数，每一个位对应一个优先级，其作用是为了更快的找到线程在就绪列表中的插入和移除的位置。</a:t>
            </a:r>
          </a:p>
          <a:p>
            <a:pPr marL="0" indent="266700" algn="just" latinLnBrk="1">
              <a:spcAft>
                <a:spcPts val="0"/>
              </a:spcAft>
            </a:pPr>
            <a:r>
              <a:rPr lang="zh-CN" altLang="en-US" sz="2800" dirty="0">
                <a:solidFill>
                  <a:schemeClr val="bg1"/>
                </a:solidFill>
                <a:latin typeface="Times New Roman" panose="02020603050405020304" pitchFamily="18" charset="0"/>
                <a:ea typeface="宋体" panose="02010600030101010101" pitchFamily="2" charset="-122"/>
              </a:rPr>
              <a:t>5）调度器初始化函数剖析。</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59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4052048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780" y="1268730"/>
            <a:ext cx="11215370" cy="498992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b="0" dirty="0">
                <a:solidFill>
                  <a:srgbClr val="FFFF00"/>
                </a:solidFill>
                <a:latin typeface="Times New Roman" panose="02020603050405020304" pitchFamily="18" charset="0"/>
                <a:ea typeface="黑体" panose="02010609060101010101" pitchFamily="49" charset="-122"/>
              </a:rPr>
              <a:t>3．创建主线程与空闲线程</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（1）创建主线程</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从用户的角度来看，主线程扮演了用户程序“入口”的角色，入口函数为app_init()，从而通过该函数来创建用户线程，这个函数由用户自行编写。这里给出的是如何把app_init()这个函数变成线程，即创建主线程。这项工作由函数rt_application_init()完成，整个过程由两部分组成：</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首先调用线程创建函数rt_thread_create()创建并初始化主线程（app_init），</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然后调用线程启动函数rt_thread_startup()启动主线程（app_init）。</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事实上，主线程启动后，并没有立刻运行，而是被挂载到RT-Thread中的线程就绪列表上，直到调度器启动后才会进行第一次线程切换，执行主线程（app_init）。</a:t>
            </a:r>
          </a:p>
          <a:p>
            <a:pPr indent="266700" algn="just">
              <a:spcAft>
                <a:spcPts val="0"/>
              </a:spcAft>
            </a:pPr>
            <a:r>
              <a:rPr lang="zh-CN" altLang="en-US" dirty="0">
                <a:solidFill>
                  <a:schemeClr val="bg1"/>
                </a:solidFill>
                <a:latin typeface="Times New Roman" panose="02020603050405020304" pitchFamily="18" charset="0"/>
                <a:ea typeface="宋体" panose="02010600030101010101" pitchFamily="2" charset="-122"/>
              </a:rPr>
              <a:t>创建主线程函数rt_application_init()源码可在OsFunc.c中查看。</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pPr/>
              <a:t>60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extLst>
      <p:ext uri="{BB962C8B-B14F-4D97-AF65-F5344CB8AC3E}">
        <p14:creationId xmlns:p14="http://schemas.microsoft.com/office/powerpoint/2010/main" val="39859884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264160" y="1102995"/>
            <a:ext cx="11640820" cy="516763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266700" algn="just" latinLnBrk="1">
              <a:spcAft>
                <a:spcPts val="0"/>
              </a:spcAft>
            </a:pPr>
            <a:r>
              <a:rPr lang="zh-CN" altLang="en-US" sz="2800" dirty="0">
                <a:solidFill>
                  <a:schemeClr val="bg1"/>
                </a:solidFill>
                <a:latin typeface="+mn-lt"/>
                <a:ea typeface="宋体" panose="02010600030101010101" pitchFamily="2" charset="-122"/>
              </a:rPr>
              <a:t>（2）创建空闲线程</a:t>
            </a:r>
          </a:p>
          <a:p>
            <a:pPr marL="0" indent="266700" algn="just" latinLnBrk="1">
              <a:spcAft>
                <a:spcPts val="0"/>
              </a:spcAft>
            </a:pPr>
            <a:r>
              <a:rPr lang="en-US" altLang="zh-CN" sz="2800" dirty="0">
                <a:solidFill>
                  <a:schemeClr val="bg1"/>
                </a:solidFill>
                <a:latin typeface="+mn-lt"/>
                <a:ea typeface="宋体" panose="02010600030101010101" pitchFamily="2" charset="-122"/>
              </a:rPr>
              <a:t>   </a:t>
            </a:r>
            <a:r>
              <a:rPr lang="zh-CN" altLang="en-US" sz="2600" dirty="0">
                <a:solidFill>
                  <a:schemeClr val="bg1"/>
                </a:solidFill>
                <a:latin typeface="+mn-lt"/>
                <a:ea typeface="宋体" panose="02010600030101010101" pitchFamily="2" charset="-122"/>
              </a:rPr>
              <a:t>RT-Thread启动时会调用rt_thread_idle_init()创建一个空闲线程。空闲线程优先级默认是最低的31，即排在就绪列表的最后面，其职责就是在内核无用户线程可执行的时候被内核执行，使CPU保持运行状态，同时可以对终止的无效线程进行资源回收的工作。</a:t>
            </a:r>
          </a:p>
          <a:p>
            <a:pPr marL="0" indent="266700" algn="just" latinLnBrk="1">
              <a:spcAft>
                <a:spcPts val="0"/>
              </a:spcAft>
            </a:pPr>
            <a:r>
              <a:rPr lang="en-US" altLang="zh-CN" sz="2600" dirty="0">
                <a:solidFill>
                  <a:schemeClr val="bg1"/>
                </a:solidFill>
                <a:latin typeface="+mn-lt"/>
                <a:ea typeface="宋体" panose="02010600030101010101" pitchFamily="2" charset="-122"/>
              </a:rPr>
              <a:t>    </a:t>
            </a:r>
            <a:r>
              <a:rPr lang="zh-CN" altLang="en-US" sz="2600" dirty="0">
                <a:solidFill>
                  <a:schemeClr val="bg1"/>
                </a:solidFill>
                <a:latin typeface="+mn-lt"/>
                <a:ea typeface="宋体" panose="02010600030101010101" pitchFamily="2" charset="-122"/>
              </a:rPr>
              <a:t>rt_thread_idle_init()函数的源代码可在“..\05_UserBoard\RT-Thread_Src\src\idle.c”文件中查看。</a:t>
            </a:r>
          </a:p>
          <a:p>
            <a:pPr marL="0" indent="266700" algn="just" latinLnBrk="1">
              <a:spcAft>
                <a:spcPts val="0"/>
              </a:spcAft>
            </a:pPr>
            <a:r>
              <a:rPr lang="en-US" altLang="zh-CN" sz="2600" dirty="0">
                <a:solidFill>
                  <a:schemeClr val="bg1"/>
                </a:solidFill>
                <a:latin typeface="+mn-lt"/>
                <a:ea typeface="宋体" panose="02010600030101010101" pitchFamily="2" charset="-122"/>
              </a:rPr>
              <a:t>   </a:t>
            </a:r>
            <a:r>
              <a:rPr lang="zh-CN" altLang="en-US" sz="2600" dirty="0">
                <a:solidFill>
                  <a:schemeClr val="bg1"/>
                </a:solidFill>
                <a:latin typeface="+mn-lt"/>
                <a:ea typeface="宋体" panose="02010600030101010101" pitchFamily="2" charset="-122"/>
              </a:rPr>
              <a:t>创建主线程使用了rt_thread_create()函数，创建闲线程中使用rt_thread_init()函数。两者不同的地方在于：rt_thread_create()会创建TCB和线程的堆栈，同时在TCB中的sp指向堆栈；rt_thread_init()不会动态申请TCB和线程堆栈，而是直接初始化已经分配好的TCB和线程堆栈，空闲线程的线程控制块和线程堆栈rt_thread_stack，是在idle.c文件中已经定义好的静态变量。</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Times New Roman" panose="02020603050405020304" pitchFamily="18" charset="0"/>
                <a:ea typeface="黑体" panose="02010609060101010101" pitchFamily="49" charset="-122"/>
              </a:rPr>
              <a:t>RTOS</a:t>
            </a:r>
          </a:p>
        </p:txBody>
      </p:sp>
      <p:sp>
        <p:nvSpPr>
          <p:cNvPr id="11" name="圆角矩形 10"/>
          <p:cNvSpPr/>
          <p:nvPr/>
        </p:nvSpPr>
        <p:spPr bwMode="auto">
          <a:xfrm>
            <a:off x="1071210" y="1917065"/>
            <a:ext cx="10050780" cy="212518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dirty="0">
                <a:solidFill>
                  <a:srgbClr val="FFFF00"/>
                </a:solidFill>
                <a:latin typeface="+mn-lt"/>
                <a:ea typeface="宋体" panose="02010600030101010101" pitchFamily="2" charset="-122"/>
                <a:cs typeface="+mn-lt"/>
              </a:rPr>
              <a:t>  </a:t>
            </a:r>
            <a:r>
              <a:rPr lang="zh-CN" altLang="en-US" dirty="0">
                <a:solidFill>
                  <a:srgbClr val="FFFF00"/>
                </a:solidFill>
                <a:latin typeface="+mn-lt"/>
                <a:ea typeface="黑体" panose="02010609060101010101" pitchFamily="49" charset="-122"/>
                <a:cs typeface="+mn-lt"/>
              </a:rPr>
              <a:t>4．线程启动函数rt_thread_startup()</a:t>
            </a:r>
            <a:endParaRPr lang="zh-CN" altLang="en-US" dirty="0">
              <a:solidFill>
                <a:srgbClr val="FFFF00"/>
              </a:solidFill>
              <a:latin typeface="+mn-lt"/>
              <a:ea typeface="宋体" panose="02010600030101010101" pitchFamily="2" charset="-122"/>
              <a:cs typeface="+mn-lt"/>
            </a:endParaRPr>
          </a:p>
          <a:p>
            <a:pPr indent="266700" algn="just">
              <a:spcAft>
                <a:spcPts val="0"/>
              </a:spcAft>
            </a:pPr>
            <a:r>
              <a:rPr lang="en-US" altLang="zh-CN" dirty="0">
                <a:solidFill>
                  <a:srgbClr val="FFFF00"/>
                </a:solidFill>
                <a:latin typeface="Times New Roman" panose="02020603050405020304" pitchFamily="18" charset="0"/>
                <a:ea typeface="宋体" panose="02010600030101010101" pitchFamily="2" charset="-122"/>
              </a:rPr>
              <a:t> </a:t>
            </a:r>
            <a:r>
              <a:rPr lang="en-US" altLang="zh-CN" dirty="0">
                <a:solidFill>
                  <a:schemeClr val="bg1"/>
                </a:solidFill>
                <a:latin typeface="Times New Roman" panose="02020603050405020304" pitchFamily="18" charset="0"/>
                <a:ea typeface="宋体" panose="02010600030101010101" pitchFamily="2" charset="-122"/>
              </a:rPr>
              <a:t> </a:t>
            </a:r>
            <a:r>
              <a:rPr lang="zh-CN" altLang="en-US" dirty="0">
                <a:solidFill>
                  <a:schemeClr val="bg1"/>
                </a:solidFill>
                <a:latin typeface="Times New Roman" panose="02020603050405020304" pitchFamily="18" charset="0"/>
                <a:ea typeface="宋体" panose="02010600030101010101" pitchFamily="2" charset="-122"/>
              </a:rPr>
              <a:t>线程创建后，调用线程启动函数rt_thread_startup()启动该线程。注意这里“启动”两字的含义，并不是真正的启动运行线程，而是为了调度器进行调度所做的相关初始化工作。线程启动函数rt_thread_startup()源码可在thread.c文件中查看。</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780" y="1268730"/>
            <a:ext cx="11215370" cy="498996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dirty="0">
                <a:solidFill>
                  <a:srgbClr val="FFFF00"/>
                </a:solidFill>
                <a:latin typeface="+mn-lt"/>
                <a:ea typeface="黑体" panose="02010609060101010101" pitchFamily="49" charset="-122"/>
                <a:cs typeface="+mn-lt"/>
              </a:rPr>
              <a:t>3．创建主线程与空闲线程</a:t>
            </a:r>
          </a:p>
          <a:p>
            <a:pPr indent="266700" algn="just">
              <a:spcAft>
                <a:spcPts val="0"/>
              </a:spcAft>
            </a:pPr>
            <a:r>
              <a:rPr lang="zh-CN" altLang="en-US" dirty="0">
                <a:solidFill>
                  <a:schemeClr val="bg1"/>
                </a:solidFill>
                <a:latin typeface="+mn-lt"/>
                <a:ea typeface="宋体" panose="02010600030101010101" pitchFamily="2" charset="-122"/>
              </a:rPr>
              <a:t>（1）创建主线程</a:t>
            </a:r>
          </a:p>
          <a:p>
            <a:pPr indent="266700" algn="just">
              <a:spcAft>
                <a:spcPts val="0"/>
              </a:spcAft>
            </a:pPr>
            <a:r>
              <a:rPr lang="zh-CN" altLang="en-US" dirty="0">
                <a:solidFill>
                  <a:schemeClr val="bg1"/>
                </a:solidFill>
                <a:latin typeface="+mn-lt"/>
                <a:ea typeface="宋体" panose="02010600030101010101" pitchFamily="2" charset="-122"/>
              </a:rPr>
              <a:t>从用户的角度来看，主线程扮演了用户程序“入口”的角色，入口函数为app_init()，从而通过该函数来创建用户线程，这个函数由用户自行编写。这里给出的是如何把app_init()这个函数变成线程，即创建主线程。这项工作由函数rt_application_init()完成，整个过程由两部分组成：</a:t>
            </a:r>
          </a:p>
          <a:p>
            <a:pPr indent="266700" algn="just">
              <a:spcAft>
                <a:spcPts val="0"/>
              </a:spcAft>
            </a:pPr>
            <a:r>
              <a:rPr lang="zh-CN" altLang="en-US" dirty="0">
                <a:solidFill>
                  <a:schemeClr val="bg1"/>
                </a:solidFill>
                <a:latin typeface="+mn-lt"/>
                <a:ea typeface="宋体" panose="02010600030101010101" pitchFamily="2" charset="-122"/>
              </a:rPr>
              <a:t>首先调用线程创建函数rt_thread_create()创建并初始化主线程（app_init），</a:t>
            </a:r>
          </a:p>
          <a:p>
            <a:pPr indent="266700" algn="just">
              <a:spcAft>
                <a:spcPts val="0"/>
              </a:spcAft>
            </a:pPr>
            <a:r>
              <a:rPr lang="zh-CN" altLang="en-US" dirty="0">
                <a:solidFill>
                  <a:schemeClr val="bg1"/>
                </a:solidFill>
                <a:latin typeface="+mn-lt"/>
                <a:ea typeface="宋体" panose="02010600030101010101" pitchFamily="2" charset="-122"/>
              </a:rPr>
              <a:t>然后调用线程启动函数rt_thread_startup()启动主线程（app_init）。</a:t>
            </a:r>
          </a:p>
          <a:p>
            <a:pPr indent="266700" algn="just">
              <a:spcAft>
                <a:spcPts val="0"/>
              </a:spcAft>
            </a:pPr>
            <a:r>
              <a:rPr lang="zh-CN" altLang="en-US" dirty="0">
                <a:solidFill>
                  <a:schemeClr val="bg1"/>
                </a:solidFill>
                <a:latin typeface="+mn-lt"/>
                <a:ea typeface="宋体" panose="02010600030101010101" pitchFamily="2" charset="-122"/>
              </a:rPr>
              <a:t>事实上，主线程启动后，并没有立刻运行，而是被挂载到RT-Thread中的线程就绪列表上，直到调度器启动后才会进行第一次线程切换，执行主线程（app_init）。</a:t>
            </a:r>
          </a:p>
          <a:p>
            <a:pPr indent="266700" algn="just">
              <a:spcAft>
                <a:spcPts val="0"/>
              </a:spcAft>
            </a:pPr>
            <a:r>
              <a:rPr lang="zh-CN" altLang="en-US" dirty="0">
                <a:solidFill>
                  <a:schemeClr val="bg1"/>
                </a:solidFill>
                <a:latin typeface="+mn-lt"/>
                <a:ea typeface="宋体" panose="02010600030101010101" pitchFamily="2" charset="-122"/>
              </a:rPr>
              <a:t>创建主线程函数rt_application_init()源码可在OsFunc.c中查看。</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780" y="1268730"/>
            <a:ext cx="11215370" cy="458111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dirty="0">
                <a:solidFill>
                  <a:srgbClr val="FFFF00"/>
                </a:solidFill>
                <a:latin typeface="+mn-lt"/>
                <a:ea typeface="黑体" panose="02010609060101010101" pitchFamily="49" charset="-122"/>
                <a:cs typeface="+mn-lt"/>
              </a:rPr>
              <a:t>5．启动调度器</a:t>
            </a:r>
          </a:p>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（1）调度器启动函数rt_system_scheduler_start()</a:t>
            </a:r>
          </a:p>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在延时阻塞列表、调度器初始化后，创建了主线程与空闲线程，但此时RT-Thread还未真正开始运行，需要启动调度器来主动进行第一次线程切换，实现RT-Thread的启动与运转。启动调度器是由调度器启动函数rt_system_scheduler_start()来实现的。</a:t>
            </a:r>
          </a:p>
          <a:p>
            <a:pPr indent="266700" algn="just">
              <a:spcAft>
                <a:spcPts val="0"/>
              </a:spcAft>
            </a:pPr>
            <a:r>
              <a:rPr lang="en-US" altLang="zh-CN" dirty="0">
                <a:solidFill>
                  <a:schemeClr val="bg1"/>
                </a:solidFill>
                <a:latin typeface="+mn-lt"/>
                <a:ea typeface="宋体" panose="02010600030101010101" pitchFamily="2" charset="-122"/>
              </a:rPr>
              <a:t>   （2）上下文切换函数rt_hw_context_switch_to()</a:t>
            </a:r>
          </a:p>
          <a:p>
            <a:pPr indent="266700" algn="just">
              <a:spcAft>
                <a:spcPts val="0"/>
              </a:spcAft>
            </a:pPr>
            <a:r>
              <a:rPr lang="en-US" altLang="zh-CN" dirty="0">
                <a:solidFill>
                  <a:schemeClr val="bg1"/>
                </a:solidFill>
                <a:latin typeface="+mn-lt"/>
                <a:ea typeface="宋体" panose="02010600030101010101" pitchFamily="2" charset="-122"/>
              </a:rPr>
              <a:t>调度器启动过程中，会从线程就绪列表中找到优先级最高的线程（此时，线程就绪列表中有主线程和空闲线程，因此优先级最高的就绪线程即为主线程），然后通过函数rt_hw_context_switch_to()为实现第一次线程切换做准备，设置并触发PendSV中断，在PendSV中断服务例程中调度主线程开始运行。</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780" y="1268730"/>
            <a:ext cx="11215370" cy="41715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线程切换准备函数rt_hw_context_switch_to是一段汇编代码，位于context_gcc.s文件中。调用时给该函数传入主线程（app_init）的栈指针SP，其主要功能是：为触发PednSV中断进行第一次线程切换做准备工作，如设置SP指针、中断标志位、配置PendSV优先级和状态位、恢复主堆栈指针MSP并使能总中断等。</a:t>
            </a:r>
          </a:p>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1）rt_hw_context_switch_to函数流程。rt_hw_context_switch_to函数功能流程，该函数执行结束后，PendSV中断立刻被触发，执行PendSV中断服务例程PendSV_Handler进行线程的真正切换。</a:t>
            </a:r>
          </a:p>
          <a:p>
            <a:pPr indent="266700" algn="just">
              <a:spcAft>
                <a:spcPts val="0"/>
              </a:spcAft>
            </a:pPr>
            <a:r>
              <a:rPr lang="en-US" altLang="zh-CN" dirty="0">
                <a:solidFill>
                  <a:schemeClr val="bg1"/>
                </a:solidFill>
                <a:latin typeface="+mn-lt"/>
                <a:ea typeface="宋体" panose="02010600030101010101" pitchFamily="2" charset="-122"/>
              </a:rPr>
              <a:t>    2）rt_hw_context_switch_to源码。线程切换准备函数rt_hw_context_switch_to的源码可在context_gcc.s文件中查看。</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kern="0">
                <a:solidFill>
                  <a:schemeClr val="bg1"/>
                </a:solidFill>
                <a:latin typeface="Times New Roman" panose="02020603050405020304" pitchFamily="18" charset="0"/>
                <a:ea typeface="黑体" panose="02010609060101010101" pitchFamily="49" charset="-122"/>
              </a:rPr>
              <a:t>RTOS</a:t>
            </a:r>
          </a:p>
        </p:txBody>
      </p:sp>
      <p:sp>
        <p:nvSpPr>
          <p:cNvPr id="11" name="圆角矩形 10"/>
          <p:cNvSpPr/>
          <p:nvPr/>
        </p:nvSpPr>
        <p:spPr bwMode="auto">
          <a:xfrm>
            <a:off x="339766" y="1836000"/>
            <a:ext cx="11513669" cy="4171556"/>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zh-CN" altLang="en-US" kern="0" dirty="0">
                <a:solidFill>
                  <a:srgbClr val="FFFF00"/>
                </a:solidFill>
                <a:latin typeface="+mn-lt"/>
                <a:ea typeface="黑体" panose="02010609060101010101" pitchFamily="49" charset="-122"/>
                <a:cs typeface="+mn-lt"/>
              </a:rPr>
              <a:t>1．PendSV中断概述</a:t>
            </a:r>
          </a:p>
          <a:p>
            <a:pPr indent="266700" algn="just">
              <a:spcAft>
                <a:spcPts val="0"/>
              </a:spcAft>
            </a:pPr>
            <a:r>
              <a:rPr lang="en-US" altLang="zh-CN" kern="0" dirty="0">
                <a:solidFill>
                  <a:srgbClr val="FFFF00"/>
                </a:solidFill>
                <a:latin typeface="Times New Roman" panose="02020603050405020304" pitchFamily="18" charset="0"/>
                <a:ea typeface="宋体" panose="02010600030101010101" pitchFamily="2" charset="-122"/>
              </a:rPr>
              <a:t>    </a:t>
            </a:r>
            <a:r>
              <a:rPr lang="en-US" altLang="zh-CN" kern="0" dirty="0">
                <a:solidFill>
                  <a:schemeClr val="bg1"/>
                </a:solidFill>
                <a:latin typeface="Times New Roman" panose="02020603050405020304" pitchFamily="18" charset="0"/>
                <a:ea typeface="宋体" panose="02010600030101010101" pitchFamily="2" charset="-122"/>
              </a:rPr>
              <a:t>  </a:t>
            </a:r>
            <a:r>
              <a:rPr lang="zh-CN" altLang="en-US" kern="0" dirty="0">
                <a:solidFill>
                  <a:schemeClr val="bg1"/>
                </a:solidFill>
                <a:latin typeface="Times New Roman" panose="02020603050405020304" pitchFamily="18" charset="0"/>
                <a:ea typeface="宋体" panose="02010600030101010101" pitchFamily="2" charset="-122"/>
              </a:rPr>
              <a:t>PendSV是具有延时执行的中断，由软件直接触发，在RT-Thread中，PendSV中断服务例程PendSV_Handler的主要功能是：判断是否是第一次切换，若是第一次，直接把下一个将要运行线程（rt_interrupt_to_thread）的上下文（PSR,PC,LR,R12,R3～R0等寄存器）加载到CPU寄存器中，否则的话先将上一个线程（rt_interrupt_from_thread）的上下文入堆栈区保存。</a:t>
            </a:r>
            <a:endParaRPr lang="zh-CN" altLang="en-US" kern="0" dirty="0">
              <a:solidFill>
                <a:srgbClr val="FFFF00"/>
              </a:solidFill>
              <a:latin typeface="Times New Roman" panose="02020603050405020304" pitchFamily="18" charset="0"/>
              <a:ea typeface="宋体" panose="02010600030101010101" pitchFamily="2" charset="-122"/>
            </a:endParaRPr>
          </a:p>
          <a:p>
            <a:pPr indent="266700" algn="just">
              <a:spcAft>
                <a:spcPts val="0"/>
              </a:spcAft>
            </a:pPr>
            <a:r>
              <a:rPr lang="zh-CN" altLang="en-US" kern="0" dirty="0">
                <a:solidFill>
                  <a:srgbClr val="FFFF00"/>
                </a:solidFill>
                <a:latin typeface="宋体" panose="02010600030101010101" pitchFamily="2" charset="-122"/>
                <a:ea typeface="宋体" panose="02010600030101010101" pitchFamily="2" charset="-122"/>
                <a:cs typeface="宋体" panose="02010600030101010101" pitchFamily="2" charset="-122"/>
              </a:rPr>
              <a:t>2．主线程创建后的线程栈帧空间内容</a:t>
            </a:r>
          </a:p>
          <a:p>
            <a:pPr indent="266700" algn="just">
              <a:spcAft>
                <a:spcPts val="0"/>
              </a:spcAft>
            </a:pPr>
            <a:r>
              <a:rPr lang="en-US" altLang="zh-CN" kern="0" dirty="0">
                <a:solidFill>
                  <a:srgbClr val="FFFF00"/>
                </a:solidFill>
                <a:latin typeface="Times New Roman" panose="02020603050405020304" pitchFamily="18" charset="0"/>
                <a:ea typeface="宋体" panose="02010600030101010101" pitchFamily="2" charset="-122"/>
              </a:rPr>
              <a:t>      </a:t>
            </a:r>
            <a:r>
              <a:rPr lang="zh-CN" altLang="en-US" kern="0" dirty="0">
                <a:solidFill>
                  <a:schemeClr val="bg1"/>
                </a:solidFill>
                <a:latin typeface="Times New Roman" panose="02020603050405020304" pitchFamily="18" charset="0"/>
                <a:ea typeface="宋体" panose="02010600030101010101" pitchFamily="2" charset="-122"/>
              </a:rPr>
              <a:t>使用rt_thread_create函数创建主线程后，将主线程的基本参数，如线程使用CPU时的PSR、入口函数、线程退出函数、R0~R12共64字节存入该线程TCB的栈帧空间。栈帧用于保存异常、中断、线程切换时的上下文数据。</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339545" y="1052060"/>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0" dirty="0">
                <a:latin typeface="Times New Roman" panose="02020603050405020304" pitchFamily="18" charset="0"/>
                <a:ea typeface="黑体" panose="02010609060101010101" pitchFamily="49" charset="-122"/>
                <a:cs typeface="Times New Roman" panose="02020603050405020304" pitchFamily="18" charset="0"/>
              </a:rPr>
              <a:t>9.2.4 </a:t>
            </a:r>
            <a:r>
              <a:rPr sz="2800" b="0" kern="0" dirty="0">
                <a:latin typeface="Times New Roman" panose="02020603050405020304" pitchFamily="18" charset="0"/>
                <a:ea typeface="黑体" panose="02010609060101010101" pitchFamily="49" charset="-122"/>
                <a:cs typeface="Times New Roman" panose="02020603050405020304" pitchFamily="18" charset="0"/>
              </a:rPr>
              <a:t>PendSV中断服务例程</a:t>
            </a:r>
            <a:r>
              <a:rPr lang="zh-CN" sz="2800" b="0" kern="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（难点）</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335915" y="1031875"/>
            <a:ext cx="6225540" cy="54889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dirty="0">
                <a:solidFill>
                  <a:srgbClr val="FFFF00"/>
                </a:solidFill>
                <a:latin typeface="+mn-lt"/>
                <a:ea typeface="黑体" panose="02010609060101010101" pitchFamily="49" charset="-122"/>
                <a:cs typeface="+mn-lt"/>
              </a:rPr>
              <a:t>3 </a:t>
            </a:r>
            <a:r>
              <a:rPr lang="zh-CN" altLang="en-US" dirty="0">
                <a:solidFill>
                  <a:srgbClr val="FFFF00"/>
                </a:solidFill>
                <a:latin typeface="+mn-lt"/>
                <a:ea typeface="黑体" panose="02010609060101010101" pitchFamily="49" charset="-122"/>
                <a:cs typeface="+mn-lt"/>
              </a:rPr>
              <a:t>．PendSV_Handler源码剖析</a:t>
            </a:r>
          </a:p>
          <a:p>
            <a:pPr marL="0" indent="266700" algn="just" latinLnBrk="1">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芯片硬件系统在进入PendSV_Handler之前自动保存了上文的PSR、PC、LR、R12、R3-R0寄存器在线程的栈空间中。在第一次要切换到运行主线程的app_init函数时，没有上文，不需要保存上文。在PendSV_Handler中，把下文的有关信息布局好，退出PendSV_Handler后，硬件自动将堆栈空间的信息载入R0~R3、R12、LR、PC、PSR寄存器，由于PC中的值为下文线程的入口函数首址，因此，程序切换到下文运行，实现了主线程切换，这就是调度的真正操作。</a:t>
            </a:r>
          </a:p>
          <a:p>
            <a:pPr marL="0" indent="266700" algn="just" latinLnBrk="1">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PendSV_Handler执行流程如右图所示</a:t>
            </a:r>
          </a:p>
        </p:txBody>
      </p:sp>
      <p:pic>
        <p:nvPicPr>
          <p:cNvPr id="6" name="图片 5"/>
          <p:cNvPicPr>
            <a:picLocks noChangeAspect="1"/>
          </p:cNvPicPr>
          <p:nvPr/>
        </p:nvPicPr>
        <p:blipFill>
          <a:blip r:embed="rId4"/>
          <a:stretch>
            <a:fillRect/>
          </a:stretch>
        </p:blipFill>
        <p:spPr>
          <a:xfrm>
            <a:off x="600" y="286910"/>
            <a:ext cx="12192000" cy="745236"/>
          </a:xfrm>
          <a:prstGeom prst="rect">
            <a:avLst/>
          </a:prstGeom>
        </p:spPr>
      </p:pic>
      <p:sp>
        <p:nvSpPr>
          <p:cNvPr id="4" name="圆角矩形 3"/>
          <p:cNvSpPr/>
          <p:nvPr/>
        </p:nvSpPr>
        <p:spPr>
          <a:xfrm>
            <a:off x="6816725" y="1085850"/>
            <a:ext cx="5184775" cy="5434965"/>
          </a:xfrm>
          <a:prstGeom prst="roundRect">
            <a:avLst/>
          </a:prstGeom>
          <a:solidFill>
            <a:schemeClr val="bg1"/>
          </a:solidFill>
          <a:ln w="9525" cap="flat" cmpd="sng" algn="ctr">
            <a:solidFill>
              <a:schemeClr val="bg1">
                <a:lumMod val="95000"/>
              </a:schemeClr>
            </a:solidFill>
            <a:prstDash val="solid"/>
            <a:miter lim="800000"/>
            <a:headEnd type="none" w="med" len="med"/>
            <a:tailEnd type="none" w="med" len="med"/>
          </a:ln>
          <a:effectLst/>
        </p:spPr>
        <p:txBody>
          <a:bodyPr vert="horz" wrap="none" lIns="91440" tIns="45720" rIns="91440" bIns="45720" numCol="1" rtlCol="0" anchor="t" anchorCtr="0" compatLnSpc="1"/>
          <a:lstStyle/>
          <a:p>
            <a:endParaRPr lang="zh-CN" altLang="en-US" sz="3200" b="0" dirty="0">
              <a:solidFill>
                <a:schemeClr val="accent2"/>
              </a:solidFill>
              <a:latin typeface="+mn-lt"/>
            </a:endParaRPr>
          </a:p>
        </p:txBody>
      </p:sp>
      <p:graphicFrame>
        <p:nvGraphicFramePr>
          <p:cNvPr id="5" name="对象 4"/>
          <p:cNvGraphicFramePr>
            <a:graphicFrameLocks noChangeAspect="1"/>
          </p:cNvGraphicFramePr>
          <p:nvPr/>
        </p:nvGraphicFramePr>
        <p:xfrm>
          <a:off x="6960835" y="1557020"/>
          <a:ext cx="4925695" cy="4662805"/>
        </p:xfrm>
        <a:graphic>
          <a:graphicData uri="http://schemas.openxmlformats.org/presentationml/2006/ole">
            <mc:AlternateContent xmlns:mc="http://schemas.openxmlformats.org/markup-compatibility/2006">
              <mc:Choice xmlns:v="urn:schemas-microsoft-com:vml" Requires="v">
                <p:oleObj spid="_x0000_s5122" r:id="rId5" imgW="5737225" imgH="5415280" progId="Visio.Drawing.15">
                  <p:embed/>
                </p:oleObj>
              </mc:Choice>
              <mc:Fallback>
                <p:oleObj r:id="rId5" imgW="5737225" imgH="5415280" progId="Visio.Drawing.15">
                  <p:embed/>
                  <p:pic>
                    <p:nvPicPr>
                      <p:cNvPr id="5" name="对象 4"/>
                      <p:cNvPicPr/>
                      <p:nvPr/>
                    </p:nvPicPr>
                    <p:blipFill>
                      <a:blip r:embed="rId6"/>
                      <a:stretch>
                        <a:fillRect/>
                      </a:stretch>
                    </p:blipFill>
                    <p:spPr>
                      <a:xfrm>
                        <a:off x="6960835" y="1557020"/>
                        <a:ext cx="4925695" cy="4662805"/>
                      </a:xfrm>
                      <a:prstGeom prst="rect">
                        <a:avLst/>
                      </a:prstGeom>
                      <a:noFill/>
                      <a:ln w="38100">
                        <a:noFill/>
                        <a:miter/>
                      </a:ln>
                    </p:spPr>
                  </p:pic>
                </p:oleObj>
              </mc:Fallback>
            </mc:AlternateContent>
          </a:graphicData>
        </a:graphic>
      </p:graphicFrame>
      <p:sp>
        <p:nvSpPr>
          <p:cNvPr id="8" name="灯片编号占位符 7"/>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780" y="1268730"/>
            <a:ext cx="11215370" cy="41715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线程切换准备函数rt_hw_context_switch_to是一段汇编代码，位于context_gcc.s文件中。调用时给该函数传入主线程（app_init）的栈指针SP，其主要功能是：为触发PednSV中断进行第一次线程切换做准备工作，如设置SP指针、中断标志位、配置PendSV优先级和状态位、恢复主堆栈指针MSP并使能总中断等。</a:t>
            </a:r>
          </a:p>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1）rt_hw_context_switch_to函数流程。rt_hw_context_switch_to函数功能流程，该函数执行结束后，PendSV中断立刻被触发，执行PendSV中断服务例程PendSV_Handler进行线程的真正切换。</a:t>
            </a:r>
          </a:p>
          <a:p>
            <a:pPr indent="266700" algn="just">
              <a:spcAft>
                <a:spcPts val="0"/>
              </a:spcAft>
            </a:pPr>
            <a:r>
              <a:rPr lang="en-US" altLang="zh-CN" dirty="0">
                <a:solidFill>
                  <a:schemeClr val="bg1"/>
                </a:solidFill>
                <a:latin typeface="+mn-lt"/>
                <a:ea typeface="宋体" panose="02010600030101010101" pitchFamily="2" charset="-122"/>
              </a:rPr>
              <a:t>    2）rt_hw_context_switch_to源码。线程切换准备函数rt_hw_context_switch_to的源码可在context_gcc.s文件中查看。</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983717" y="1412895"/>
            <a:ext cx="10585175" cy="3898518"/>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通用寄存器</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R0</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R12</a:t>
            </a: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R0</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R12</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是最具“通用功能”的32位通用寄存器，用于数据操作，复位后初始值为</a:t>
            </a:r>
            <a:r>
              <a:rPr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rPr>
              <a:t>随机值</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堆栈指针寄存器</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R13</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SP</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R13</a:t>
            </a:r>
            <a:r>
              <a:rPr altLang="zh-CN" sz="2800" dirty="0">
                <a:solidFill>
                  <a:schemeClr val="bg1"/>
                </a:solidFill>
                <a:latin typeface="宋体" panose="02010600030101010101" pitchFamily="2" charset="-122"/>
                <a:ea typeface="宋体" panose="02010600030101010101" pitchFamily="2" charset="-122"/>
                <a:sym typeface="+mn-ea"/>
              </a:rPr>
              <a:t>是堆栈指针（</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SP</a:t>
            </a:r>
            <a:r>
              <a:rPr altLang="zh-CN" sz="2800" dirty="0">
                <a:solidFill>
                  <a:schemeClr val="bg1"/>
                </a:solidFill>
                <a:latin typeface="宋体" panose="02010600030101010101" pitchFamily="2" charset="-122"/>
                <a:ea typeface="宋体" panose="02010600030101010101" pitchFamily="2" charset="-122"/>
                <a:sym typeface="+mn-ea"/>
              </a:rPr>
              <a:t>）。在</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ARM Cortex-M</a:t>
            </a:r>
            <a:r>
              <a:rPr altLang="zh-CN" sz="2800" dirty="0">
                <a:solidFill>
                  <a:schemeClr val="bg1"/>
                </a:solidFill>
                <a:latin typeface="宋体" panose="02010600030101010101" pitchFamily="2" charset="-122"/>
                <a:ea typeface="宋体" panose="02010600030101010101" pitchFamily="2" charset="-122"/>
                <a:sym typeface="+mn-ea"/>
              </a:rPr>
              <a:t>处理器中共有两个堆栈指针：</a:t>
            </a:r>
            <a:r>
              <a:rPr altLang="zh-CN" sz="2800" dirty="0">
                <a:solidFill>
                  <a:srgbClr val="FF0000"/>
                </a:solidFill>
                <a:latin typeface="宋体" panose="02010600030101010101" pitchFamily="2" charset="-122"/>
                <a:ea typeface="宋体" panose="02010600030101010101" pitchFamily="2" charset="-122"/>
                <a:sym typeface="+mn-ea"/>
              </a:rPr>
              <a:t>主堆栈指针（</a:t>
            </a:r>
            <a:r>
              <a:rPr lang="en-US" altLang="zh-CN" sz="28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MSP</a:t>
            </a:r>
            <a:r>
              <a:rPr altLang="zh-CN" sz="2800" dirty="0">
                <a:solidFill>
                  <a:srgbClr val="FF0000"/>
                </a:solidFill>
                <a:latin typeface="宋体" panose="02010600030101010101" pitchFamily="2" charset="-122"/>
                <a:ea typeface="宋体" panose="02010600030101010101" pitchFamily="2" charset="-122"/>
                <a:sym typeface="+mn-ea"/>
              </a:rPr>
              <a:t>）</a:t>
            </a:r>
            <a:r>
              <a:rPr altLang="zh-CN" sz="2800" dirty="0">
                <a:solidFill>
                  <a:schemeClr val="bg1"/>
                </a:solidFill>
                <a:latin typeface="宋体" panose="02010600030101010101" pitchFamily="2" charset="-122"/>
                <a:ea typeface="宋体" panose="02010600030101010101" pitchFamily="2" charset="-122"/>
                <a:sym typeface="+mn-ea"/>
              </a:rPr>
              <a:t>和</a:t>
            </a:r>
            <a:r>
              <a:rPr altLang="zh-CN" sz="2800" dirty="0">
                <a:solidFill>
                  <a:srgbClr val="FF0000"/>
                </a:solidFill>
                <a:latin typeface="宋体" panose="02010600030101010101" pitchFamily="2" charset="-122"/>
                <a:ea typeface="宋体" panose="02010600030101010101" pitchFamily="2" charset="-122"/>
                <a:sym typeface="+mn-ea"/>
              </a:rPr>
              <a:t>进程堆栈指针（</a:t>
            </a:r>
            <a:r>
              <a:rPr lang="en-US" altLang="zh-CN" sz="2800" b="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PSP</a:t>
            </a:r>
            <a:r>
              <a:rPr altLang="zh-CN" sz="2800" dirty="0">
                <a:solidFill>
                  <a:srgbClr val="FF0000"/>
                </a:solidFill>
                <a:latin typeface="宋体" panose="02010600030101010101" pitchFamily="2" charset="-122"/>
                <a:ea typeface="宋体" panose="02010600030101010101" pitchFamily="2" charset="-122"/>
                <a:sym typeface="+mn-ea"/>
              </a:rPr>
              <a:t>）</a:t>
            </a:r>
            <a:r>
              <a:rPr altLang="zh-CN" sz="2800" dirty="0">
                <a:solidFill>
                  <a:schemeClr val="bg1"/>
                </a:solidFill>
                <a:latin typeface="宋体" panose="02010600030101010101" pitchFamily="2" charset="-122"/>
                <a:ea typeface="宋体" panose="02010600030101010101" pitchFamily="2" charset="-122"/>
                <a:sym typeface="+mn-ea"/>
              </a:rPr>
              <a:t>，若用户用到其中一个，另一个必须用特殊指令（</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MRS</a:t>
            </a:r>
            <a:r>
              <a:rPr altLang="zh-CN" sz="2800" dirty="0">
                <a:solidFill>
                  <a:schemeClr val="bg1"/>
                </a:solidFill>
                <a:latin typeface="宋体" panose="02010600030101010101" pitchFamily="2" charset="-122"/>
                <a:ea typeface="宋体" panose="02010600030101010101" pitchFamily="2" charset="-122"/>
                <a:sym typeface="+mn-ea"/>
              </a:rPr>
              <a:t>、</a:t>
            </a:r>
            <a:r>
              <a:rPr lang="en-US" altLang="zh-CN" sz="2800" b="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MSR</a:t>
            </a:r>
            <a:r>
              <a:rPr altLang="zh-CN" sz="2800" dirty="0">
                <a:solidFill>
                  <a:schemeClr val="bg1"/>
                </a:solidFill>
                <a:latin typeface="宋体" panose="02010600030101010101" pitchFamily="2" charset="-122"/>
                <a:ea typeface="宋体" panose="02010600030101010101" pitchFamily="2" charset="-122"/>
                <a:sym typeface="+mn-ea"/>
              </a:rPr>
              <a:t>指令）来访问，因此</a:t>
            </a:r>
            <a:r>
              <a:rPr altLang="zh-CN" sz="2800" dirty="0">
                <a:solidFill>
                  <a:srgbClr val="FF0000"/>
                </a:solidFill>
                <a:latin typeface="宋体" panose="02010600030101010101" pitchFamily="2" charset="-122"/>
                <a:ea typeface="宋体" panose="02010600030101010101" pitchFamily="2" charset="-122"/>
                <a:sym typeface="+mn-ea"/>
              </a:rPr>
              <a:t>任一时刻只能使用其中的一个</a:t>
            </a:r>
            <a:r>
              <a:rPr altLang="zh-CN" sz="2800" dirty="0">
                <a:solidFill>
                  <a:schemeClr val="bg1"/>
                </a:solidFill>
                <a:latin typeface="宋体" panose="02010600030101010101" pitchFamily="2" charset="-122"/>
                <a:ea typeface="宋体" panose="02010600030101010101" pitchFamily="2" charset="-122"/>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551815" y="1052830"/>
            <a:ext cx="11215370" cy="537464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dirty="0">
                <a:solidFill>
                  <a:srgbClr val="FFFF00"/>
                </a:solidFill>
                <a:latin typeface="+mn-lt"/>
                <a:ea typeface="宋体" panose="02010600030101010101" pitchFamily="2" charset="-122"/>
              </a:rPr>
              <a:t>  </a:t>
            </a:r>
            <a:r>
              <a:rPr lang="en-US" altLang="zh-CN" dirty="0">
                <a:solidFill>
                  <a:srgbClr val="FF0000"/>
                </a:solidFill>
                <a:latin typeface="+mn-lt"/>
                <a:ea typeface="宋体" panose="02010600030101010101" pitchFamily="2" charset="-122"/>
              </a:rPr>
              <a:t>  </a:t>
            </a:r>
            <a:r>
              <a:rPr lang="zh-CN" altLang="en-US" dirty="0">
                <a:solidFill>
                  <a:srgbClr val="FF0000"/>
                </a:solidFill>
                <a:latin typeface="+mn-lt"/>
                <a:ea typeface="黑体" panose="02010609060101010101" pitchFamily="49" charset="-122"/>
                <a:cs typeface="+mn-lt"/>
              </a:rPr>
              <a:t>4．PendSV_Handler结束后切换线程运行的缘由（重点）</a:t>
            </a:r>
            <a:endParaRPr lang="zh-CN" altLang="en-US" dirty="0">
              <a:solidFill>
                <a:srgbClr val="FFFF00"/>
              </a:solidFill>
              <a:latin typeface="+mn-lt"/>
              <a:ea typeface="宋体" panose="02010600030101010101" pitchFamily="2" charset="-122"/>
            </a:endParaRPr>
          </a:p>
          <a:p>
            <a:pPr indent="266700" algn="just">
              <a:spcAft>
                <a:spcPts val="0"/>
              </a:spcAft>
            </a:pPr>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中断寄存器lr（连接寄存器），当调用一个子程序时由lr存储返回地址；而在进入中断程序中，按照ARM处理器机制，lr将自动保存被称为EXC_RETURN的特征值，其含义见下表。</a:t>
            </a:r>
            <a:r>
              <a:rPr lang="zh-CN" altLang="en-US" dirty="0">
                <a:solidFill>
                  <a:srgbClr val="FF0000"/>
                </a:solidFill>
                <a:latin typeface="+mn-lt"/>
                <a:ea typeface="宋体" panose="02010600030101010101" pitchFamily="2" charset="-122"/>
              </a:rPr>
              <a:t>PendSV_Handler中的“ORR  lr,  lr,  #0x04”语句确保了lr寄存器第2位为1（返回后使用PSP）</a:t>
            </a:r>
            <a:r>
              <a:rPr lang="zh-CN" altLang="en-US" dirty="0">
                <a:solidFill>
                  <a:schemeClr val="bg1"/>
                </a:solidFill>
                <a:latin typeface="+mn-lt"/>
                <a:ea typeface="宋体" panose="02010600030101010101" pitchFamily="2" charset="-122"/>
              </a:rPr>
              <a:t>，“BX    lr”语句根据lr的值返回。</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pic>
        <p:nvPicPr>
          <p:cNvPr id="3" name="图片 2"/>
          <p:cNvPicPr>
            <a:picLocks noChangeAspect="1"/>
          </p:cNvPicPr>
          <p:nvPr/>
        </p:nvPicPr>
        <p:blipFill>
          <a:blip r:embed="rId4"/>
          <a:stretch>
            <a:fillRect/>
          </a:stretch>
        </p:blipFill>
        <p:spPr>
          <a:xfrm>
            <a:off x="1200115" y="3573145"/>
            <a:ext cx="10089515" cy="270256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69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kern="0">
                <a:solidFill>
                  <a:schemeClr val="bg1"/>
                </a:solidFill>
                <a:latin typeface="Times New Roman" panose="02020603050405020304" pitchFamily="18" charset="0"/>
                <a:ea typeface="黑体" panose="02010609060101010101" pitchFamily="49" charset="-122"/>
              </a:rPr>
              <a:t>RTOS</a:t>
            </a:r>
          </a:p>
        </p:txBody>
      </p:sp>
      <p:sp>
        <p:nvSpPr>
          <p:cNvPr id="11" name="圆角矩形 10"/>
          <p:cNvSpPr/>
          <p:nvPr/>
        </p:nvSpPr>
        <p:spPr bwMode="auto">
          <a:xfrm>
            <a:off x="191735" y="1656080"/>
            <a:ext cx="11513820" cy="51225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a:spcAft>
                <a:spcPts val="0"/>
              </a:spcAft>
            </a:pPr>
            <a:r>
              <a:rPr lang="en-US" altLang="zh-CN" kern="0" dirty="0">
                <a:solidFill>
                  <a:schemeClr val="bg1"/>
                </a:solidFill>
                <a:latin typeface="Times New Roman" panose="02020603050405020304" pitchFamily="18" charset="0"/>
                <a:ea typeface="宋体" panose="02010600030101010101" pitchFamily="2" charset="-122"/>
              </a:rPr>
              <a:t>     R</a:t>
            </a:r>
            <a:r>
              <a:rPr lang="zh-CN" altLang="en-US" kern="0" dirty="0">
                <a:solidFill>
                  <a:schemeClr val="bg1"/>
                </a:solidFill>
                <a:latin typeface="Times New Roman" panose="02020603050405020304" pitchFamily="18" charset="0"/>
                <a:ea typeface="宋体" panose="02010600030101010101" pitchFamily="2" charset="-122"/>
              </a:rPr>
              <a:t>T-Thread的启动过程实际分为两个阶段，第一个阶段芯片启动到main函数之前。芯片复位开始执行的第一个指令在“..\startup\startup_stm32l431rctx.s”文件中的Reset_Handler标号处，程序开始运行，完成MSP堆栈指针初始化、系统时钟初始化等工作，转向main函数，开始了RT-Thread的启动工作。</a:t>
            </a:r>
          </a:p>
          <a:p>
            <a:pPr indent="266700" algn="just">
              <a:spcAft>
                <a:spcPts val="0"/>
              </a:spcAft>
            </a:pPr>
            <a:r>
              <a:rPr lang="en-US" altLang="zh-CN" kern="0" dirty="0">
                <a:solidFill>
                  <a:schemeClr val="bg1"/>
                </a:solidFill>
                <a:latin typeface="Times New Roman" panose="02020603050405020304" pitchFamily="18" charset="0"/>
                <a:ea typeface="宋体" panose="02010600030101010101" pitchFamily="2" charset="-122"/>
              </a:rPr>
              <a:t>    </a:t>
            </a:r>
            <a:r>
              <a:rPr lang="zh-CN" altLang="en-US" kern="0" dirty="0">
                <a:solidFill>
                  <a:schemeClr val="bg1"/>
                </a:solidFill>
                <a:latin typeface="Times New Roman" panose="02020603050405020304" pitchFamily="18" charset="0"/>
                <a:ea typeface="宋体" panose="02010600030101010101" pitchFamily="2" charset="-122"/>
              </a:rPr>
              <a:t>第二个阶段，在main函数中，RT-Thread开始启动，主要过程有：完成了时间嘀嗒、堆空间、延时阻塞列表、初始化工作；完成了线程就绪列表、当前线程优先级、当前线程控制块指针、线程就绪优先级组等初始化工作；创建了主线程与空闲线程，设置主线程优先级为10，堆栈大小为512字；创建了空闲线程，优先级为31（最低）；在创建完主线程和空闲线程后，启动调度器，即从就绪列表中找到主线程控制块，设置并触发PendSV中断，在PendSV中断服务例程中完成调度主线程的准备工作（主要是将SP指向主线程的堆栈区），退出PendSV中断服务例程时，硬件自动堆栈区的内容出栈到CPU内部寄存器，这样PC中的内容变成了主线程函数（app_init）的首地址，称之为主线程被调度运行。</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191590" y="1031740"/>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0" dirty="0">
                <a:latin typeface="Times New Roman" panose="02020603050405020304" pitchFamily="18" charset="0"/>
                <a:ea typeface="黑体" panose="02010609060101010101" pitchFamily="49" charset="-122"/>
                <a:cs typeface="Times New Roman" panose="02020603050405020304" pitchFamily="18" charset="0"/>
              </a:rPr>
              <a:t>9.2.5 </a:t>
            </a:r>
            <a:r>
              <a:rPr sz="2800" b="0" kern="0" dirty="0">
                <a:latin typeface="Times New Roman" panose="02020603050405020304" pitchFamily="18" charset="0"/>
                <a:ea typeface="黑体" panose="02010609060101010101" pitchFamily="49" charset="-122"/>
                <a:cs typeface="Times New Roman" panose="02020603050405020304" pitchFamily="18" charset="0"/>
              </a:rPr>
              <a:t>RT-Thread启动过程小结</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213995" y="2491105"/>
            <a:ext cx="11732895" cy="42672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algn="just" eaLnBrk="1"/>
            <a:r>
              <a:rPr lang="en-US" altLang="zh-CN" sz="2800" dirty="0">
                <a:solidFill>
                  <a:schemeClr val="bg1"/>
                </a:solidFill>
                <a:latin typeface="+mn-lt"/>
                <a:ea typeface="宋体" panose="02010600030101010101" pitchFamily="2" charset="-122"/>
              </a:rPr>
              <a:t>         </a:t>
            </a:r>
            <a:r>
              <a:rPr lang="zh-CN" altLang="en-US" sz="2800" dirty="0">
                <a:solidFill>
                  <a:schemeClr val="bg1"/>
                </a:solidFill>
                <a:latin typeface="+mn-lt"/>
                <a:ea typeface="宋体" panose="02010600030101010101" pitchFamily="2" charset="-122"/>
                <a:cs typeface="Times New Roman" panose="02020603050405020304" pitchFamily="18" charset="0"/>
              </a:rPr>
              <a:t>ARM Cortex-M内核中包含了一个简单的定时器SysTick，又称为“嘀嗒”定时器。该内核生产的MCU均含有SysTick，因此使用这个定时器的程序方便在MCU间移植。在使用实时操作系统时，一般可用该定时器作为操作系统的时钟嘀嗒，可简化实时操作系统在以ARM Cortex-M为内核的MCU间移植工作。</a:t>
            </a:r>
          </a:p>
          <a:p>
            <a:pPr algn="just" eaLnBrk="1"/>
            <a:r>
              <a:rPr lang="en-US" altLang="zh-CN" sz="2800" dirty="0">
                <a:solidFill>
                  <a:schemeClr val="bg1"/>
                </a:solidFill>
                <a:latin typeface="+mn-lt"/>
                <a:ea typeface="宋体" panose="02010600030101010101" pitchFamily="2" charset="-122"/>
                <a:cs typeface="Times New Roman" panose="02020603050405020304" pitchFamily="18" charset="0"/>
              </a:rPr>
              <a:t>        </a:t>
            </a:r>
            <a:r>
              <a:rPr lang="zh-CN" altLang="en-US" sz="2800" dirty="0">
                <a:solidFill>
                  <a:schemeClr val="bg1"/>
                </a:solidFill>
                <a:latin typeface="+mn-lt"/>
                <a:ea typeface="宋体" panose="02010600030101010101" pitchFamily="2" charset="-122"/>
                <a:cs typeface="Times New Roman" panose="02020603050405020304" pitchFamily="18" charset="0"/>
              </a:rPr>
              <a:t>RT-Thread使用</a:t>
            </a:r>
            <a:r>
              <a:rPr lang="zh-CN" altLang="en-US" sz="2800" dirty="0">
                <a:solidFill>
                  <a:srgbClr val="FF0000"/>
                </a:solidFill>
                <a:latin typeface="+mn-lt"/>
                <a:ea typeface="宋体" panose="02010600030101010101" pitchFamily="2" charset="-122"/>
                <a:cs typeface="Times New Roman" panose="02020603050405020304" pitchFamily="18" charset="0"/>
              </a:rPr>
              <a:t>SysTick “嘀嗒”定时器作为整个系统的时钟基准</a:t>
            </a:r>
            <a:r>
              <a:rPr lang="zh-CN" altLang="en-US" sz="2800" dirty="0">
                <a:solidFill>
                  <a:schemeClr val="bg1"/>
                </a:solidFill>
                <a:latin typeface="+mn-lt"/>
                <a:ea typeface="宋体" panose="02010600030101010101" pitchFamily="2" charset="-122"/>
                <a:cs typeface="Times New Roman" panose="02020603050405020304" pitchFamily="18" charset="0"/>
              </a:rPr>
              <a:t>。本节重点分析SysTick中断服务例程，通过中断服务例程的实际处理程序（SysTick_Handler），阐明SysTick运行功能与时间片轮转（Round Robin，RR）调度机制。</a:t>
            </a: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
        <p:nvSpPr>
          <p:cNvPr id="10" name="圆角矩形 7"/>
          <p:cNvSpPr/>
          <p:nvPr/>
        </p:nvSpPr>
        <p:spPr bwMode="auto">
          <a:xfrm>
            <a:off x="213995" y="1093470"/>
            <a:ext cx="11733530" cy="63627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9.3 RT-Thread</a:t>
            </a:r>
            <a:r>
              <a:rPr lang="zh-CN" altLang="en-US" sz="3600" b="0" dirty="0">
                <a:solidFill>
                  <a:schemeClr val="accent6"/>
                </a:solidFill>
                <a:latin typeface="+mn-lt"/>
                <a:ea typeface="黑体" panose="02010609060101010101" pitchFamily="49" charset="-122"/>
              </a:rPr>
              <a:t>中的时钟嘀嗒剖析</a:t>
            </a:r>
          </a:p>
        </p:txBody>
      </p:sp>
      <p:sp>
        <p:nvSpPr>
          <p:cNvPr id="11" name="圆角矩形 8"/>
          <p:cNvSpPr/>
          <p:nvPr/>
        </p:nvSpPr>
        <p:spPr bwMode="auto">
          <a:xfrm>
            <a:off x="191631" y="1822232"/>
            <a:ext cx="4671725"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9.3.1  </a:t>
            </a:r>
            <a:r>
              <a:rPr lang="zh-CN" altLang="en-US" sz="2800" b="0" kern="100" dirty="0">
                <a:latin typeface="Times New Roman" panose="02020603050405020304" pitchFamily="18" charset="0"/>
                <a:ea typeface="黑体" panose="02010609060101010101" pitchFamily="49" charset="-122"/>
                <a:cs typeface="Times New Roman" panose="02020603050405020304" pitchFamily="18" charset="0"/>
              </a:rPr>
              <a:t>时钟嘀嗒的建立与使用</a:t>
            </a:r>
          </a:p>
          <a:p>
            <a:endParaRPr sz="2800" b="0" kern="100" dirty="0">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16865" y="1080135"/>
            <a:ext cx="11476990" cy="560514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a:spcAft>
                <a:spcPts val="0"/>
              </a:spcAft>
            </a:pPr>
            <a:r>
              <a:rPr sz="2800" b="0" dirty="0">
                <a:solidFill>
                  <a:schemeClr val="bg1"/>
                </a:solidFill>
                <a:latin typeface="+mn-lt"/>
                <a:ea typeface="黑体" panose="02010609060101010101" pitchFamily="49" charset="-122"/>
                <a:sym typeface="+mn-ea"/>
              </a:rPr>
              <a:t>1．SysTick定时器的寄存器</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SysTick定时器是一个24位倒计时计数器，它以系统内核时钟作为基准，在一个时钟周期中进行一个递减操作，初值通过编程设定，采用减1计数的方式工作，当减1计数到0时，可产生SysTick中断。</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（1）SysTick定时器的寄存器地址</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SysTick定时器中有4个32位寄存器，基地址为：0xE000_E010，其偏移地址及简明功能如</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下</a:t>
            </a:r>
            <a:r>
              <a:rPr sz="2800" dirty="0" err="1">
                <a:solidFill>
                  <a:schemeClr val="bg1"/>
                </a:solidFill>
                <a:latin typeface="+mn-lt"/>
                <a:ea typeface="宋体" panose="02010600030101010101" pitchFamily="2" charset="-122"/>
                <a:cs typeface="Times New Roman" panose="02020603050405020304" pitchFamily="18" charset="0"/>
                <a:sym typeface="+mn-ea"/>
              </a:rPr>
              <a:t>表所示</a:t>
            </a:r>
            <a:r>
              <a:rPr sz="2800" dirty="0">
                <a:solidFill>
                  <a:schemeClr val="bg1"/>
                </a:solidFill>
                <a:latin typeface="+mn-lt"/>
                <a:ea typeface="宋体" panose="02010600030101010101" pitchFamily="2" charset="-122"/>
                <a:cs typeface="Times New Roman" panose="02020603050405020304" pitchFamily="18" charset="0"/>
                <a:sym typeface="+mn-ea"/>
              </a:rPr>
              <a:t>。</a:t>
            </a:r>
          </a:p>
        </p:txBody>
      </p:sp>
      <p:pic>
        <p:nvPicPr>
          <p:cNvPr id="5" name="图片 4"/>
          <p:cNvPicPr>
            <a:picLocks noChangeAspect="1"/>
          </p:cNvPicPr>
          <p:nvPr/>
        </p:nvPicPr>
        <p:blipFill>
          <a:blip r:embed="rId4"/>
          <a:srcRect t="16327" r="114" b="-1878"/>
          <a:stretch>
            <a:fillRect/>
          </a:stretch>
        </p:blipFill>
        <p:spPr>
          <a:xfrm>
            <a:off x="660365" y="4441825"/>
            <a:ext cx="10790555" cy="2023110"/>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rPr>
              <a:t>RTOS</a:t>
            </a:r>
            <a:endParaRPr kumimoji="0" lang="zh-CN" altLang="en-US"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248920" y="1124585"/>
            <a:ext cx="11672570" cy="52431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eaLnBrk="1" latinLnBrk="1" hangingPunct="1">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cs typeface="Times New Roman" panose="02020603050405020304" pitchFamily="18" charset="0"/>
                <a:sym typeface="+mn-ea"/>
              </a:rPr>
              <a:t>（</a:t>
            </a:r>
            <a:r>
              <a:rPr lang="en-US" altLang="zh-CN" sz="2800" dirty="0">
                <a:solidFill>
                  <a:schemeClr val="bg1"/>
                </a:solidFill>
                <a:latin typeface="+mn-lt"/>
                <a:ea typeface="宋体" panose="02010600030101010101" pitchFamily="2" charset="-122"/>
                <a:cs typeface="Times New Roman" panose="02020603050405020304" pitchFamily="18" charset="0"/>
                <a:sym typeface="+mn-ea"/>
              </a:rPr>
              <a:t>2） </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控制及状态寄存器</a:t>
            </a:r>
            <a:endParaRPr lang="zh-CN" altLang="en-US" sz="2800" dirty="0">
              <a:solidFill>
                <a:schemeClr val="bg1"/>
              </a:solidFill>
              <a:latin typeface="+mn-lt"/>
              <a:ea typeface="宋体" panose="02010600030101010101" pitchFamily="2" charset="-122"/>
              <a:cs typeface="Times New Roman" panose="02020603050405020304" pitchFamily="18" charset="0"/>
            </a:endParaRPr>
          </a:p>
          <a:p>
            <a:pPr indent="711200" eaLnBrk="1" latinLnBrk="1" hangingPunct="1">
              <a:extLst>
                <a:ext uri="{35155182-B16C-46BC-9424-99874614C6A1}">
                  <wpsdc:indentchars xmlns:wpsdc="http://www.wps.cn/officeDocument/2017/drawingmlCustomData" xmlns="" val="200" checksum="3773799597"/>
                </a:ext>
              </a:extLst>
            </a:pPr>
            <a:r>
              <a:rPr lang="zh-CN" altLang="en-US" sz="2800" dirty="0">
                <a:solidFill>
                  <a:schemeClr val="bg1"/>
                </a:solidFill>
                <a:latin typeface="+mn-lt"/>
                <a:ea typeface="宋体" panose="02010600030101010101" pitchFamily="2" charset="-122"/>
                <a:cs typeface="Times New Roman" panose="02020603050405020304" pitchFamily="18" charset="0"/>
              </a:rPr>
              <a:t>控制及状态寄存器的</a:t>
            </a:r>
            <a:r>
              <a:rPr lang="en-US" altLang="zh-CN" sz="2800" dirty="0">
                <a:solidFill>
                  <a:schemeClr val="bg1"/>
                </a:solidFill>
                <a:latin typeface="+mn-lt"/>
                <a:ea typeface="宋体" panose="02010600030101010101" pitchFamily="2" charset="-122"/>
                <a:cs typeface="Times New Roman" panose="02020603050405020304" pitchFamily="18" charset="0"/>
              </a:rPr>
              <a:t>31</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17</a:t>
            </a:r>
            <a:r>
              <a:rPr lang="zh-CN" altLang="en-US" sz="2800" dirty="0">
                <a:solidFill>
                  <a:schemeClr val="bg1"/>
                </a:solidFill>
                <a:latin typeface="+mn-lt"/>
                <a:ea typeface="宋体" panose="02010600030101010101" pitchFamily="2" charset="-122"/>
                <a:cs typeface="Times New Roman" panose="02020603050405020304" pitchFamily="18" charset="0"/>
              </a:rPr>
              <a:t>位、</a:t>
            </a:r>
            <a:r>
              <a:rPr lang="en-US" altLang="zh-CN" sz="2800" dirty="0">
                <a:solidFill>
                  <a:schemeClr val="bg1"/>
                </a:solidFill>
                <a:latin typeface="+mn-lt"/>
                <a:ea typeface="宋体" panose="02010600030101010101" pitchFamily="2" charset="-122"/>
                <a:cs typeface="Times New Roman" panose="02020603050405020304" pitchFamily="18" charset="0"/>
              </a:rPr>
              <a:t>15</a:t>
            </a:r>
            <a:r>
              <a:rPr lang="zh-CN" altLang="en-US" sz="2800" dirty="0">
                <a:solidFill>
                  <a:schemeClr val="bg1"/>
                </a:solidFill>
                <a:latin typeface="+mn-lt"/>
                <a:ea typeface="宋体" panose="02010600030101010101" pitchFamily="2" charset="-122"/>
                <a:cs typeface="Times New Roman" panose="02020603050405020304" pitchFamily="18" charset="0"/>
              </a:rPr>
              <a:t>～</a:t>
            </a:r>
            <a:r>
              <a:rPr lang="en-US" altLang="zh-CN" sz="2800" dirty="0">
                <a:solidFill>
                  <a:schemeClr val="bg1"/>
                </a:solidFill>
                <a:latin typeface="+mn-lt"/>
                <a:ea typeface="宋体" panose="02010600030101010101" pitchFamily="2" charset="-122"/>
                <a:cs typeface="Times New Roman" panose="02020603050405020304" pitchFamily="18" charset="0"/>
              </a:rPr>
              <a:t>3</a:t>
            </a:r>
            <a:r>
              <a:rPr lang="zh-CN" altLang="en-US" sz="2800" dirty="0">
                <a:solidFill>
                  <a:schemeClr val="bg1"/>
                </a:solidFill>
                <a:latin typeface="+mn-lt"/>
                <a:ea typeface="宋体" panose="02010600030101010101" pitchFamily="2" charset="-122"/>
                <a:cs typeface="Times New Roman" panose="02020603050405020304" pitchFamily="18" charset="0"/>
              </a:rPr>
              <a:t>位为保留位，</a:t>
            </a:r>
            <a:r>
              <a:rPr lang="en-US" altLang="zh-CN" sz="2800" dirty="0">
                <a:solidFill>
                  <a:schemeClr val="bg1"/>
                </a:solidFill>
                <a:latin typeface="+mn-lt"/>
                <a:ea typeface="宋体" panose="02010600030101010101" pitchFamily="2" charset="-122"/>
                <a:cs typeface="Times New Roman" panose="02020603050405020304" pitchFamily="18" charset="0"/>
              </a:rPr>
              <a:t>4</a:t>
            </a:r>
            <a:r>
              <a:rPr lang="zh-CN" altLang="en-US" sz="2800" dirty="0">
                <a:solidFill>
                  <a:schemeClr val="bg1"/>
                </a:solidFill>
                <a:latin typeface="+mn-lt"/>
                <a:ea typeface="宋体" panose="02010600030101010101" pitchFamily="2" charset="-122"/>
                <a:cs typeface="Times New Roman" panose="02020603050405020304" pitchFamily="18" charset="0"/>
              </a:rPr>
              <a:t>个位有实际含义，如下表所示，这</a:t>
            </a:r>
            <a:r>
              <a:rPr lang="en-US" altLang="zh-CN" sz="2800" dirty="0">
                <a:solidFill>
                  <a:schemeClr val="bg1"/>
                </a:solidFill>
                <a:latin typeface="+mn-lt"/>
                <a:ea typeface="宋体" panose="02010600030101010101" pitchFamily="2" charset="-122"/>
                <a:cs typeface="Times New Roman" panose="02020603050405020304" pitchFamily="18" charset="0"/>
              </a:rPr>
              <a:t>4</a:t>
            </a:r>
            <a:r>
              <a:rPr lang="zh-CN" altLang="en-US" sz="2800" dirty="0">
                <a:solidFill>
                  <a:schemeClr val="bg1"/>
                </a:solidFill>
                <a:latin typeface="+mn-lt"/>
                <a:ea typeface="宋体" panose="02010600030101010101" pitchFamily="2" charset="-122"/>
                <a:cs typeface="Times New Roman" panose="02020603050405020304" pitchFamily="18" charset="0"/>
              </a:rPr>
              <a:t>位分别是溢出标志位、时钟源选择位、中断使能控制位和该定时器使能位，复位时，若未设置参考时钟，则为</a:t>
            </a:r>
            <a:r>
              <a:rPr lang="en-US" altLang="zh-CN" sz="2800" dirty="0">
                <a:solidFill>
                  <a:schemeClr val="bg1"/>
                </a:solidFill>
                <a:latin typeface="+mn-lt"/>
                <a:ea typeface="宋体" panose="02010600030101010101" pitchFamily="2" charset="-122"/>
                <a:cs typeface="Times New Roman" panose="02020603050405020304" pitchFamily="18" charset="0"/>
              </a:rPr>
              <a:t>0x00000004</a:t>
            </a:r>
            <a:r>
              <a:rPr lang="zh-CN" altLang="en-US" sz="2800" dirty="0">
                <a:solidFill>
                  <a:schemeClr val="bg1"/>
                </a:solidFill>
                <a:latin typeface="+mn-lt"/>
                <a:ea typeface="宋体" panose="02010600030101010101" pitchFamily="2" charset="-122"/>
                <a:cs typeface="Times New Roman" panose="02020603050405020304" pitchFamily="18" charset="0"/>
              </a:rPr>
              <a:t>，即其第</a:t>
            </a:r>
            <a:r>
              <a:rPr lang="en-US" altLang="zh-CN" sz="2800" dirty="0">
                <a:solidFill>
                  <a:schemeClr val="bg1"/>
                </a:solidFill>
                <a:latin typeface="+mn-lt"/>
                <a:ea typeface="宋体" panose="02010600030101010101" pitchFamily="2" charset="-122"/>
                <a:cs typeface="Times New Roman" panose="02020603050405020304" pitchFamily="18" charset="0"/>
              </a:rPr>
              <a:t>2</a:t>
            </a:r>
            <a:r>
              <a:rPr lang="zh-CN" altLang="en-US" sz="2800" dirty="0">
                <a:solidFill>
                  <a:schemeClr val="bg1"/>
                </a:solidFill>
                <a:latin typeface="+mn-lt"/>
                <a:ea typeface="宋体" panose="02010600030101010101" pitchFamily="2" charset="-122"/>
                <a:cs typeface="Times New Roman" panose="02020603050405020304" pitchFamily="18" charset="0"/>
              </a:rPr>
              <a:t>位为</a:t>
            </a:r>
            <a:r>
              <a:rPr lang="en-US" altLang="zh-CN" sz="2800" dirty="0">
                <a:solidFill>
                  <a:schemeClr val="bg1"/>
                </a:solidFill>
                <a:latin typeface="+mn-lt"/>
                <a:ea typeface="宋体" panose="02010600030101010101" pitchFamily="2" charset="-122"/>
                <a:cs typeface="Times New Roman" panose="02020603050405020304" pitchFamily="18" charset="0"/>
              </a:rPr>
              <a:t>1</a:t>
            </a:r>
            <a:r>
              <a:rPr lang="zh-CN" altLang="en-US" sz="2800" dirty="0">
                <a:solidFill>
                  <a:schemeClr val="bg1"/>
                </a:solidFill>
                <a:latin typeface="+mn-lt"/>
                <a:ea typeface="宋体" panose="02010600030101010101" pitchFamily="2" charset="-122"/>
                <a:cs typeface="Times New Roman" panose="02020603050405020304" pitchFamily="18" charset="0"/>
              </a:rPr>
              <a:t>，默认使用内核时钟。</a:t>
            </a:r>
          </a:p>
        </p:txBody>
      </p:sp>
      <p:pic>
        <p:nvPicPr>
          <p:cNvPr id="3" name="图片 2"/>
          <p:cNvPicPr>
            <a:picLocks noChangeAspect="1"/>
          </p:cNvPicPr>
          <p:nvPr/>
        </p:nvPicPr>
        <p:blipFill>
          <a:blip r:embed="rId4"/>
          <a:srcRect t="16936"/>
          <a:stretch>
            <a:fillRect/>
          </a:stretch>
        </p:blipFill>
        <p:spPr>
          <a:xfrm>
            <a:off x="407635" y="3789045"/>
            <a:ext cx="11363960" cy="202438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rPr>
              <a:t>RTOS</a:t>
            </a:r>
            <a:endParaRPr kumimoji="0" lang="zh-CN" altLang="en-US"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968" y="1196038"/>
            <a:ext cx="11377263" cy="3708381"/>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660400">
              <a:lnSpc>
                <a:spcPct val="110000"/>
              </a:lnSpc>
            </a:pPr>
            <a:r>
              <a:rPr lang="zh-CN" altLang="en-US" sz="2800" dirty="0">
                <a:solidFill>
                  <a:schemeClr val="bg1"/>
                </a:solidFill>
                <a:latin typeface="+mn-lt"/>
                <a:ea typeface="宋体" panose="02010600030101010101" pitchFamily="2" charset="-122"/>
                <a:cs typeface="Times New Roman" panose="02020603050405020304" pitchFamily="18" charset="0"/>
                <a:sym typeface="+mn-ea"/>
              </a:rPr>
              <a:t>（</a:t>
            </a:r>
            <a:r>
              <a:rPr sz="2800" dirty="0">
                <a:solidFill>
                  <a:schemeClr val="bg1"/>
                </a:solidFill>
                <a:latin typeface="+mn-lt"/>
                <a:ea typeface="宋体" panose="02010600030101010101" pitchFamily="2" charset="-122"/>
                <a:cs typeface="Times New Roman" panose="02020603050405020304" pitchFamily="18" charset="0"/>
                <a:sym typeface="+mn-ea"/>
              </a:rPr>
              <a:t>3）重载寄存器及计数器</a:t>
            </a:r>
          </a:p>
          <a:p>
            <a:pPr indent="660400">
              <a:lnSpc>
                <a:spcPct val="110000"/>
              </a:lnSpc>
            </a:pPr>
            <a:r>
              <a:rPr lang="en-US" altLang="zh-CN" sz="2800" dirty="0" err="1">
                <a:solidFill>
                  <a:schemeClr val="bg1"/>
                </a:solidFill>
                <a:latin typeface="+mn-lt"/>
                <a:ea typeface="宋体" panose="02010600030101010101" pitchFamily="2" charset="-122"/>
                <a:cs typeface="Times New Roman" panose="02020603050405020304" pitchFamily="18" charset="0"/>
              </a:rPr>
              <a:t>SysTick</a:t>
            </a:r>
            <a:r>
              <a:rPr lang="zh-CN" altLang="en-US" sz="2800" dirty="0">
                <a:solidFill>
                  <a:schemeClr val="bg1"/>
                </a:solidFill>
                <a:latin typeface="+mn-lt"/>
                <a:ea typeface="宋体" panose="02010600030101010101" pitchFamily="2" charset="-122"/>
                <a:cs typeface="Times New Roman" panose="02020603050405020304" pitchFamily="18" charset="0"/>
              </a:rPr>
              <a:t>模块的计数器</a:t>
            </a:r>
            <a:r>
              <a:rPr lang="en-US" altLang="zh-CN" sz="2800" dirty="0">
                <a:solidFill>
                  <a:schemeClr val="bg1"/>
                </a:solidFill>
                <a:latin typeface="+mn-lt"/>
                <a:ea typeface="宋体" panose="02010600030101010101" pitchFamily="2" charset="-122"/>
                <a:cs typeface="Times New Roman" panose="02020603050405020304" pitchFamily="18" charset="0"/>
              </a:rPr>
              <a:t>STCVR</a:t>
            </a:r>
            <a:r>
              <a:rPr lang="zh-CN" altLang="en-US" sz="2800" dirty="0">
                <a:solidFill>
                  <a:schemeClr val="bg1"/>
                </a:solidFill>
                <a:latin typeface="+mn-lt"/>
                <a:ea typeface="宋体" panose="02010600030101010101" pitchFamily="2" charset="-122"/>
                <a:cs typeface="Times New Roman" panose="02020603050405020304" pitchFamily="18" charset="0"/>
              </a:rPr>
              <a:t>保存当前计数值，系统可通过读取该寄存器的值得到更精细的时间表示。</a:t>
            </a:r>
          </a:p>
          <a:p>
            <a:pPr indent="660400">
              <a:lnSpc>
                <a:spcPct val="110000"/>
              </a:lnSpc>
            </a:pPr>
            <a:r>
              <a:rPr lang="en-US" altLang="zh-CN" sz="2800" dirty="0" err="1">
                <a:solidFill>
                  <a:schemeClr val="bg1"/>
                </a:solidFill>
                <a:latin typeface="+mn-lt"/>
                <a:ea typeface="宋体" panose="02010600030101010101" pitchFamily="2" charset="-122"/>
                <a:cs typeface="Times New Roman" panose="02020603050405020304" pitchFamily="18" charset="0"/>
              </a:rPr>
              <a:t>SysTick</a:t>
            </a:r>
            <a:r>
              <a:rPr lang="zh-CN" altLang="en-US" sz="2800" dirty="0">
                <a:solidFill>
                  <a:schemeClr val="bg1"/>
                </a:solidFill>
                <a:latin typeface="+mn-lt"/>
                <a:ea typeface="宋体" panose="02010600030101010101" pitchFamily="2" charset="-122"/>
                <a:cs typeface="Times New Roman" panose="02020603050405020304" pitchFamily="18" charset="0"/>
              </a:rPr>
              <a:t>定时器的重载寄存器</a:t>
            </a:r>
            <a:r>
              <a:rPr lang="en-US" altLang="zh-CN" sz="2800" dirty="0">
                <a:solidFill>
                  <a:schemeClr val="bg1"/>
                </a:solidFill>
                <a:latin typeface="+mn-lt"/>
                <a:ea typeface="宋体" panose="02010600030101010101" pitchFamily="2" charset="-122"/>
                <a:cs typeface="Times New Roman" panose="02020603050405020304" pitchFamily="18" charset="0"/>
              </a:rPr>
              <a:t>LORD</a:t>
            </a:r>
            <a:r>
              <a:rPr lang="zh-CN" altLang="en-US" sz="2800" dirty="0">
                <a:solidFill>
                  <a:schemeClr val="bg1"/>
                </a:solidFill>
                <a:latin typeface="+mn-lt"/>
                <a:ea typeface="宋体" panose="02010600030101010101" pitchFamily="2" charset="-122"/>
                <a:cs typeface="Times New Roman" panose="02020603050405020304" pitchFamily="18" charset="0"/>
              </a:rPr>
              <a:t>的低</a:t>
            </a:r>
            <a:r>
              <a:rPr lang="en-US" altLang="zh-CN" sz="2800" dirty="0">
                <a:solidFill>
                  <a:schemeClr val="bg1"/>
                </a:solidFill>
                <a:latin typeface="+mn-lt"/>
                <a:ea typeface="宋体" panose="02010600030101010101" pitchFamily="2" charset="-122"/>
                <a:cs typeface="Times New Roman" panose="02020603050405020304" pitchFamily="18" charset="0"/>
              </a:rPr>
              <a:t>24</a:t>
            </a:r>
            <a:r>
              <a:rPr lang="zh-CN" altLang="en-US" sz="2800" dirty="0">
                <a:solidFill>
                  <a:schemeClr val="bg1"/>
                </a:solidFill>
                <a:latin typeface="+mn-lt"/>
                <a:ea typeface="宋体" panose="02010600030101010101" pitchFamily="2" charset="-122"/>
                <a:cs typeface="Times New Roman" panose="02020603050405020304" pitchFamily="18" charset="0"/>
              </a:rPr>
              <a:t>位</a:t>
            </a:r>
            <a:r>
              <a:rPr lang="en-US" altLang="zh-CN" sz="2800" dirty="0">
                <a:solidFill>
                  <a:schemeClr val="bg1"/>
                </a:solidFill>
                <a:latin typeface="+mn-lt"/>
                <a:ea typeface="宋体" panose="02010600030101010101" pitchFamily="2" charset="-122"/>
                <a:cs typeface="Times New Roman" panose="02020603050405020304" pitchFamily="18" charset="0"/>
              </a:rPr>
              <a:t>D23~D0</a:t>
            </a:r>
            <a:r>
              <a:rPr lang="zh-CN" altLang="en-US" sz="2800" dirty="0">
                <a:solidFill>
                  <a:schemeClr val="bg1"/>
                </a:solidFill>
                <a:latin typeface="+mn-lt"/>
                <a:ea typeface="宋体" panose="02010600030101010101" pitchFamily="2" charset="-122"/>
                <a:cs typeface="Times New Roman" panose="02020603050405020304" pitchFamily="18" charset="0"/>
              </a:rPr>
              <a:t>有效，其值是计数器的初值及重载值。</a:t>
            </a:r>
          </a:p>
          <a:p>
            <a:pPr indent="660400">
              <a:lnSpc>
                <a:spcPct val="110000"/>
              </a:lnSpc>
            </a:pPr>
            <a:r>
              <a:rPr lang="en-US" altLang="zh-CN" sz="2800" dirty="0" err="1">
                <a:solidFill>
                  <a:schemeClr val="bg1"/>
                </a:solidFill>
                <a:latin typeface="+mn-lt"/>
                <a:ea typeface="宋体" panose="02010600030101010101" pitchFamily="2" charset="-122"/>
                <a:cs typeface="Times New Roman" panose="02020603050405020304" pitchFamily="18" charset="0"/>
              </a:rPr>
              <a:t>SysTick</a:t>
            </a:r>
            <a:r>
              <a:rPr lang="zh-CN" altLang="en-US" sz="2800" dirty="0">
                <a:solidFill>
                  <a:schemeClr val="bg1"/>
                </a:solidFill>
                <a:latin typeface="+mn-lt"/>
                <a:ea typeface="宋体" panose="02010600030101010101" pitchFamily="2" charset="-122"/>
                <a:cs typeface="Times New Roman" panose="02020603050405020304" pitchFamily="18" charset="0"/>
              </a:rPr>
              <a:t>定时器的计数器</a:t>
            </a:r>
            <a:r>
              <a:rPr lang="en-US" altLang="zh-CN" sz="2800" dirty="0">
                <a:solidFill>
                  <a:schemeClr val="bg1"/>
                </a:solidFill>
                <a:latin typeface="+mn-lt"/>
                <a:ea typeface="宋体" panose="02010600030101010101" pitchFamily="2" charset="-122"/>
                <a:cs typeface="Times New Roman" panose="02020603050405020304" pitchFamily="18" charset="0"/>
              </a:rPr>
              <a:t>VAL</a:t>
            </a:r>
            <a:r>
              <a:rPr lang="zh-CN" altLang="en-US" sz="2800" dirty="0">
                <a:solidFill>
                  <a:schemeClr val="bg1"/>
                </a:solidFill>
                <a:latin typeface="+mn-lt"/>
                <a:ea typeface="宋体" panose="02010600030101010101" pitchFamily="2" charset="-122"/>
                <a:cs typeface="Times New Roman" panose="02020603050405020304" pitchFamily="18" charset="0"/>
              </a:rPr>
              <a:t>保存当前计数值，用户程序可通过读取该寄存器的值得到更精细的时间表示。</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rPr>
              <a:t>RTOS</a:t>
            </a:r>
            <a:endParaRPr kumimoji="0" lang="zh-CN" altLang="en-US" sz="3600" b="1" i="1" u="none" strike="noStrike" kern="1200" cap="none" spc="0" normalizeH="0" baseline="0" noProof="0" dirty="0">
              <a:ln>
                <a:noFill/>
              </a:ln>
              <a:solidFill>
                <a:srgbClr val="FFFFFF"/>
              </a:solidFill>
              <a:effectLst/>
              <a:uLnTx/>
              <a:uFillTx/>
              <a:latin typeface="Times New Roman" panose="02020603050405020304"/>
              <a:ea typeface="黑体" panose="02010609060101010101" pitchFamily="49" charset="-122"/>
              <a:cs typeface="+mn-cs"/>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670" y="1040765"/>
            <a:ext cx="11377295" cy="540575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latinLnBrk="0"/>
            <a:r>
              <a:rPr lang="zh-CN" altLang="en-US"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chemeClr val="bg1"/>
                </a:solidFill>
                <a:latin typeface="+mn-lt"/>
                <a:ea typeface="宋体" panose="02010600030101010101" pitchFamily="2" charset="-122"/>
                <a:cs typeface="Times New Roman" panose="02020603050405020304" pitchFamily="18" charset="0"/>
                <a:sym typeface="+mn-ea"/>
              </a:rPr>
              <a:t>4</a:t>
            </a:r>
            <a:r>
              <a:rPr lang="zh-CN" altLang="en-US" dirty="0">
                <a:solidFill>
                  <a:schemeClr val="bg1"/>
                </a:solidFill>
                <a:latin typeface="+mn-lt"/>
                <a:ea typeface="宋体" panose="02010600030101010101" pitchFamily="2" charset="-122"/>
                <a:cs typeface="Times New Roman" panose="02020603050405020304" pitchFamily="18" charset="0"/>
                <a:sym typeface="+mn-ea"/>
              </a:rPr>
              <a:t>）</a:t>
            </a:r>
            <a:r>
              <a:rPr lang="en-US" altLang="zh-CN" dirty="0">
                <a:solidFill>
                  <a:schemeClr val="bg1"/>
                </a:solidFill>
                <a:latin typeface="+mn-lt"/>
                <a:ea typeface="宋体" panose="02010600030101010101" pitchFamily="2" charset="-122"/>
                <a:cs typeface="Times New Roman" panose="02020603050405020304" pitchFamily="18" charset="0"/>
                <a:sym typeface="+mn-ea"/>
              </a:rPr>
              <a:t>ARM Cortex-M</a:t>
            </a:r>
            <a:r>
              <a:rPr lang="zh-CN" altLang="en-US" dirty="0">
                <a:solidFill>
                  <a:schemeClr val="bg1"/>
                </a:solidFill>
                <a:latin typeface="+mn-lt"/>
                <a:ea typeface="宋体" panose="02010600030101010101" pitchFamily="2" charset="-122"/>
                <a:cs typeface="Times New Roman" panose="02020603050405020304" pitchFamily="18" charset="0"/>
                <a:sym typeface="+mn-ea"/>
              </a:rPr>
              <a:t>内核优先级设置寄存器</a:t>
            </a:r>
          </a:p>
          <a:p>
            <a:pPr indent="660400" latinLnBrk="0">
              <a:extLst>
                <a:ext uri="{35155182-B16C-46BC-9424-99874614C6A1}">
                  <wpsdc:indentchars xmlns:wpsdc="http://www.wps.cn/officeDocument/2017/drawingmlCustomData" xmlns="" val="200" checksum="326428930"/>
                </a:ext>
              </a:extLst>
            </a:pPr>
            <a:r>
              <a:rPr lang="en-US" altLang="zh-CN" sz="2600" dirty="0" err="1">
                <a:solidFill>
                  <a:schemeClr val="bg1"/>
                </a:solidFill>
                <a:latin typeface="+mn-lt"/>
                <a:ea typeface="宋体" panose="02010600030101010101" pitchFamily="2" charset="-122"/>
                <a:cs typeface="Times New Roman" panose="02020603050405020304" pitchFamily="18" charset="0"/>
              </a:rPr>
              <a:t>Systick</a:t>
            </a:r>
            <a:r>
              <a:rPr lang="zh-CN" altLang="en-US" sz="2600" dirty="0">
                <a:solidFill>
                  <a:schemeClr val="bg1"/>
                </a:solidFill>
                <a:latin typeface="+mn-lt"/>
                <a:ea typeface="宋体" panose="02010600030101010101" pitchFamily="2" charset="-122"/>
                <a:cs typeface="Times New Roman" panose="02020603050405020304" pitchFamily="18" charset="0"/>
              </a:rPr>
              <a:t>定时器的初始化程序时，还需用到</a:t>
            </a:r>
            <a:r>
              <a:rPr lang="en-US" altLang="zh-CN" sz="2600" dirty="0">
                <a:solidFill>
                  <a:schemeClr val="bg1"/>
                </a:solidFill>
                <a:latin typeface="+mn-lt"/>
                <a:ea typeface="宋体" panose="02010600030101010101" pitchFamily="2" charset="-122"/>
                <a:cs typeface="Times New Roman" panose="02020603050405020304" pitchFamily="18" charset="0"/>
              </a:rPr>
              <a:t>ARM Cortex-M</a:t>
            </a:r>
            <a:r>
              <a:rPr lang="zh-CN" altLang="en-US" sz="2600" dirty="0">
                <a:solidFill>
                  <a:schemeClr val="bg1"/>
                </a:solidFill>
                <a:latin typeface="+mn-lt"/>
                <a:ea typeface="宋体" panose="02010600030101010101" pitchFamily="2" charset="-122"/>
                <a:cs typeface="Times New Roman" panose="02020603050405020304" pitchFamily="18" charset="0"/>
              </a:rPr>
              <a:t>内核的系统处理程序</a:t>
            </a:r>
            <a:r>
              <a:rPr lang="zh-CN" altLang="en-US" sz="2600" dirty="0">
                <a:solidFill>
                  <a:srgbClr val="FFFF00"/>
                </a:solidFill>
                <a:latin typeface="+mn-lt"/>
                <a:ea typeface="宋体" panose="02010600030101010101" pitchFamily="2" charset="-122"/>
                <a:cs typeface="Times New Roman" panose="02020603050405020304" pitchFamily="18" charset="0"/>
              </a:rPr>
              <a:t>优先级寄存器</a:t>
            </a:r>
            <a:r>
              <a:rPr lang="zh-CN" altLang="en-US" sz="2600" dirty="0">
                <a:solidFill>
                  <a:schemeClr val="bg1"/>
                </a:solidFill>
                <a:latin typeface="+mn-lt"/>
                <a:ea typeface="宋体" panose="02010600030101010101" pitchFamily="2" charset="-122"/>
                <a:cs typeface="Times New Roman" panose="02020603050405020304" pitchFamily="18" charset="0"/>
              </a:rPr>
              <a:t>，用于设定</a:t>
            </a:r>
            <a:r>
              <a:rPr lang="en-US" altLang="zh-CN" sz="2600" dirty="0" err="1">
                <a:solidFill>
                  <a:schemeClr val="bg1"/>
                </a:solidFill>
                <a:latin typeface="+mn-lt"/>
                <a:ea typeface="宋体" panose="02010600030101010101" pitchFamily="2" charset="-122"/>
                <a:cs typeface="Times New Roman" panose="02020603050405020304" pitchFamily="18" charset="0"/>
              </a:rPr>
              <a:t>Systick</a:t>
            </a:r>
            <a:r>
              <a:rPr lang="zh-CN" altLang="en-US" sz="2600" dirty="0">
                <a:solidFill>
                  <a:schemeClr val="bg1"/>
                </a:solidFill>
                <a:latin typeface="+mn-lt"/>
                <a:ea typeface="宋体" panose="02010600030101010101" pitchFamily="2" charset="-122"/>
                <a:cs typeface="Times New Roman" panose="02020603050405020304" pitchFamily="18" charset="0"/>
              </a:rPr>
              <a:t>定时器中断的优先级。</a:t>
            </a:r>
          </a:p>
          <a:p>
            <a:pPr indent="660400" latinLnBrk="0">
              <a:extLst>
                <a:ext uri="{35155182-B16C-46BC-9424-99874614C6A1}">
                  <wpsdc:indentchars xmlns:wpsdc="http://www.wps.cn/officeDocument/2017/drawingmlCustomData" xmlns="" val="200" checksum="326428930"/>
                </a:ext>
              </a:extLst>
            </a:pPr>
            <a:r>
              <a:rPr lang="zh-CN" altLang="en-US" sz="2600" dirty="0">
                <a:solidFill>
                  <a:schemeClr val="bg1"/>
                </a:solidFill>
                <a:latin typeface="+mn-lt"/>
                <a:ea typeface="宋体" panose="02010600030101010101" pitchFamily="2" charset="-122"/>
                <a:cs typeface="Times New Roman" panose="02020603050405020304" pitchFamily="18" charset="0"/>
              </a:rPr>
              <a:t>在</a:t>
            </a:r>
            <a:r>
              <a:rPr lang="en-US" altLang="zh-CN" sz="2600" dirty="0">
                <a:solidFill>
                  <a:schemeClr val="bg1"/>
                </a:solidFill>
                <a:latin typeface="+mn-lt"/>
                <a:ea typeface="宋体" panose="02010600030101010101" pitchFamily="2" charset="-122"/>
                <a:cs typeface="Times New Roman" panose="02020603050405020304" pitchFamily="18" charset="0"/>
              </a:rPr>
              <a:t>ARM Cortex-M</a:t>
            </a:r>
            <a:r>
              <a:rPr lang="zh-CN" altLang="en-US" sz="2600" dirty="0">
                <a:solidFill>
                  <a:schemeClr val="bg1"/>
                </a:solidFill>
                <a:latin typeface="+mn-lt"/>
                <a:ea typeface="宋体" panose="02010600030101010101" pitchFamily="2" charset="-122"/>
                <a:cs typeface="Times New Roman" panose="02020603050405020304" pitchFamily="18" charset="0"/>
              </a:rPr>
              <a:t>中，只有</a:t>
            </a:r>
            <a:r>
              <a:rPr lang="en-US" altLang="zh-CN" sz="2600" dirty="0" err="1">
                <a:solidFill>
                  <a:schemeClr val="bg1"/>
                </a:solidFill>
                <a:latin typeface="+mn-lt"/>
                <a:ea typeface="宋体" panose="02010600030101010101" pitchFamily="2" charset="-122"/>
                <a:cs typeface="Times New Roman" panose="02020603050405020304" pitchFamily="18" charset="0"/>
              </a:rPr>
              <a:t>SysTick</a:t>
            </a:r>
            <a:r>
              <a:rPr lang="zh-CN" altLang="en-US" sz="2600" dirty="0">
                <a:solidFill>
                  <a:schemeClr val="bg1"/>
                </a:solidFill>
                <a:latin typeface="+mn-lt"/>
                <a:ea typeface="宋体" panose="02010600030101010101" pitchFamily="2" charset="-122"/>
                <a:cs typeface="Times New Roman" panose="02020603050405020304" pitchFamily="18" charset="0"/>
              </a:rPr>
              <a:t>、</a:t>
            </a:r>
            <a:r>
              <a:rPr lang="en-US" altLang="zh-CN" sz="2600" dirty="0">
                <a:solidFill>
                  <a:schemeClr val="bg1"/>
                </a:solidFill>
                <a:latin typeface="+mn-lt"/>
                <a:ea typeface="宋体" panose="02010600030101010101" pitchFamily="2" charset="-122"/>
                <a:cs typeface="Times New Roman" panose="02020603050405020304" pitchFamily="18" charset="0"/>
              </a:rPr>
              <a:t>SVC</a:t>
            </a:r>
            <a:r>
              <a:rPr lang="zh-CN" altLang="en-US" sz="2600" dirty="0">
                <a:solidFill>
                  <a:schemeClr val="bg1"/>
                </a:solidFill>
                <a:latin typeface="+mn-lt"/>
                <a:ea typeface="宋体" panose="02010600030101010101" pitchFamily="2" charset="-122"/>
                <a:cs typeface="Times New Roman" panose="02020603050405020304" pitchFamily="18" charset="0"/>
              </a:rPr>
              <a:t>（系统服务调用）和</a:t>
            </a:r>
            <a:r>
              <a:rPr lang="en-US" altLang="zh-CN" sz="2600" dirty="0" err="1">
                <a:solidFill>
                  <a:schemeClr val="bg1"/>
                </a:solidFill>
                <a:latin typeface="+mn-lt"/>
                <a:ea typeface="宋体" panose="02010600030101010101" pitchFamily="2" charset="-122"/>
                <a:cs typeface="Times New Roman" panose="02020603050405020304" pitchFamily="18" charset="0"/>
              </a:rPr>
              <a:t>PendSV</a:t>
            </a:r>
            <a:r>
              <a:rPr lang="zh-CN" altLang="en-US" sz="2600" dirty="0">
                <a:solidFill>
                  <a:schemeClr val="bg1"/>
                </a:solidFill>
                <a:latin typeface="+mn-lt"/>
                <a:ea typeface="宋体" panose="02010600030101010101" pitchFamily="2" charset="-122"/>
                <a:cs typeface="Times New Roman" panose="02020603050405020304" pitchFamily="18" charset="0"/>
              </a:rPr>
              <a:t>（可挂起系统调用）等内部异常可以设置其中断优先级，其他内核异常的优先级是固定的。一般</a:t>
            </a:r>
            <a:r>
              <a:rPr lang="zh-CN" altLang="en-US" sz="2600" dirty="0">
                <a:solidFill>
                  <a:srgbClr val="FF0000"/>
                </a:solidFill>
                <a:latin typeface="+mn-lt"/>
                <a:ea typeface="宋体" panose="02010600030101010101" pitchFamily="2" charset="-122"/>
                <a:cs typeface="Times New Roman" panose="02020603050405020304" pitchFamily="18" charset="0"/>
              </a:rPr>
              <a:t>设置</a:t>
            </a:r>
            <a:r>
              <a:rPr lang="en-US" altLang="zh-CN" sz="2600" dirty="0" err="1">
                <a:solidFill>
                  <a:srgbClr val="FF0000"/>
                </a:solidFill>
                <a:latin typeface="+mn-lt"/>
                <a:ea typeface="宋体" panose="02010600030101010101" pitchFamily="2" charset="-122"/>
                <a:cs typeface="Times New Roman" panose="02020603050405020304" pitchFamily="18" charset="0"/>
              </a:rPr>
              <a:t>SysTick</a:t>
            </a:r>
            <a:r>
              <a:rPr lang="zh-CN" altLang="en-US" sz="2600" dirty="0">
                <a:solidFill>
                  <a:srgbClr val="FF0000"/>
                </a:solidFill>
                <a:latin typeface="+mn-lt"/>
                <a:ea typeface="宋体" panose="02010600030101010101" pitchFamily="2" charset="-122"/>
                <a:cs typeface="Times New Roman" panose="02020603050405020304" pitchFamily="18" charset="0"/>
              </a:rPr>
              <a:t>的优先级为</a:t>
            </a:r>
            <a:r>
              <a:rPr lang="en-US" altLang="zh-CN" sz="2600" dirty="0">
                <a:solidFill>
                  <a:srgbClr val="FF0000"/>
                </a:solidFill>
                <a:latin typeface="+mn-lt"/>
                <a:ea typeface="宋体" panose="02010600030101010101" pitchFamily="2" charset="-122"/>
                <a:cs typeface="Times New Roman" panose="02020603050405020304" pitchFamily="18" charset="0"/>
              </a:rPr>
              <a:t>15</a:t>
            </a:r>
            <a:r>
              <a:rPr lang="zh-CN" altLang="en-US" sz="2600" dirty="0">
                <a:solidFill>
                  <a:schemeClr val="bg1"/>
                </a:solidFill>
                <a:latin typeface="+mn-lt"/>
                <a:ea typeface="宋体" panose="02010600030101010101" pitchFamily="2" charset="-122"/>
                <a:cs typeface="Times New Roman" panose="02020603050405020304" pitchFamily="18" charset="0"/>
              </a:rPr>
              <a:t>。</a:t>
            </a:r>
          </a:p>
          <a:p>
            <a:pPr indent="660400" latinLnBrk="0">
              <a:extLst>
                <a:ext uri="{35155182-B16C-46BC-9424-99874614C6A1}">
                  <wpsdc:indentchars xmlns:wpsdc="http://www.wps.cn/officeDocument/2017/drawingmlCustomData" xmlns="" val="200" checksum="326428930"/>
                </a:ext>
              </a:extLst>
            </a:pPr>
            <a:r>
              <a:rPr lang="zh-CN" altLang="en-US" sz="2600" dirty="0">
                <a:solidFill>
                  <a:schemeClr val="bg1"/>
                </a:solidFill>
                <a:latin typeface="+mn-lt"/>
                <a:ea typeface="宋体" panose="02010600030101010101" pitchFamily="2" charset="-122"/>
                <a:cs typeface="Times New Roman" panose="02020603050405020304" pitchFamily="18" charset="0"/>
              </a:rPr>
              <a:t>编程时，使用</a:t>
            </a:r>
            <a:r>
              <a:rPr lang="en-US" altLang="zh-CN" sz="2600" dirty="0">
                <a:solidFill>
                  <a:schemeClr val="bg1"/>
                </a:solidFill>
                <a:latin typeface="+mn-lt"/>
                <a:ea typeface="宋体" panose="02010600030101010101" pitchFamily="2" charset="-122"/>
                <a:cs typeface="Times New Roman" panose="02020603050405020304" pitchFamily="18" charset="0"/>
              </a:rPr>
              <a:t>SCB-&gt;SHP[n]</a:t>
            </a:r>
            <a:r>
              <a:rPr lang="zh-CN" altLang="en-US" sz="2600" dirty="0">
                <a:solidFill>
                  <a:schemeClr val="bg1"/>
                </a:solidFill>
                <a:latin typeface="+mn-lt"/>
                <a:ea typeface="宋体" panose="02010600030101010101" pitchFamily="2" charset="-122"/>
                <a:cs typeface="Times New Roman" panose="02020603050405020304" pitchFamily="18" charset="0"/>
              </a:rPr>
              <a:t>进行书写，</a:t>
            </a:r>
            <a:r>
              <a:rPr lang="en-US" altLang="zh-CN" sz="2600" dirty="0">
                <a:solidFill>
                  <a:schemeClr val="bg1"/>
                </a:solidFill>
                <a:latin typeface="+mn-lt"/>
                <a:ea typeface="宋体" panose="02010600030101010101" pitchFamily="2" charset="-122"/>
                <a:cs typeface="Times New Roman" panose="02020603050405020304" pitchFamily="18" charset="0"/>
              </a:rPr>
              <a:t>SVC</a:t>
            </a:r>
            <a:r>
              <a:rPr lang="zh-CN" altLang="en-US" sz="2600" dirty="0">
                <a:solidFill>
                  <a:schemeClr val="bg1"/>
                </a:solidFill>
                <a:latin typeface="+mn-lt"/>
                <a:ea typeface="宋体" panose="02010600030101010101" pitchFamily="2" charset="-122"/>
                <a:cs typeface="Times New Roman" panose="02020603050405020304" pitchFamily="18" charset="0"/>
              </a:rPr>
              <a:t>的优先级在</a:t>
            </a:r>
            <a:r>
              <a:rPr lang="en-US" altLang="zh-CN" sz="2600" dirty="0">
                <a:solidFill>
                  <a:schemeClr val="bg1"/>
                </a:solidFill>
                <a:latin typeface="+mn-lt"/>
                <a:ea typeface="宋体" panose="02010600030101010101" pitchFamily="2" charset="-122"/>
                <a:cs typeface="Times New Roman" panose="02020603050405020304" pitchFamily="18" charset="0"/>
              </a:rPr>
              <a:t>SHP[7]</a:t>
            </a:r>
            <a:r>
              <a:rPr lang="zh-CN" altLang="en-US" sz="2600" dirty="0">
                <a:solidFill>
                  <a:schemeClr val="bg1"/>
                </a:solidFill>
                <a:latin typeface="+mn-lt"/>
                <a:ea typeface="宋体" panose="02010600030101010101" pitchFamily="2" charset="-122"/>
                <a:cs typeface="Times New Roman" panose="02020603050405020304" pitchFamily="18" charset="0"/>
              </a:rPr>
              <a:t>寄存器中设置，</a:t>
            </a:r>
            <a:r>
              <a:rPr lang="en-US" altLang="zh-CN" sz="2600" dirty="0" err="1">
                <a:solidFill>
                  <a:schemeClr val="bg1"/>
                </a:solidFill>
                <a:latin typeface="+mn-lt"/>
                <a:ea typeface="宋体" panose="02010600030101010101" pitchFamily="2" charset="-122"/>
                <a:cs typeface="Times New Roman" panose="02020603050405020304" pitchFamily="18" charset="0"/>
              </a:rPr>
              <a:t>PendSV</a:t>
            </a:r>
            <a:r>
              <a:rPr lang="zh-CN" altLang="en-US" sz="2600" dirty="0">
                <a:solidFill>
                  <a:schemeClr val="bg1"/>
                </a:solidFill>
                <a:latin typeface="+mn-lt"/>
                <a:ea typeface="宋体" panose="02010600030101010101" pitchFamily="2" charset="-122"/>
                <a:cs typeface="Times New Roman" panose="02020603050405020304" pitchFamily="18" charset="0"/>
              </a:rPr>
              <a:t>的优先级在</a:t>
            </a:r>
            <a:r>
              <a:rPr lang="en-US" altLang="zh-CN" sz="2600" dirty="0">
                <a:solidFill>
                  <a:schemeClr val="bg1"/>
                </a:solidFill>
                <a:latin typeface="+mn-lt"/>
                <a:ea typeface="宋体" panose="02010600030101010101" pitchFamily="2" charset="-122"/>
                <a:cs typeface="Times New Roman" panose="02020603050405020304" pitchFamily="18" charset="0"/>
              </a:rPr>
              <a:t>SHP[10]</a:t>
            </a:r>
            <a:r>
              <a:rPr lang="zh-CN" altLang="en-US" sz="2600" dirty="0">
                <a:solidFill>
                  <a:schemeClr val="bg1"/>
                </a:solidFill>
                <a:latin typeface="+mn-lt"/>
                <a:ea typeface="宋体" panose="02010600030101010101" pitchFamily="2" charset="-122"/>
                <a:cs typeface="Times New Roman" panose="02020603050405020304" pitchFamily="18" charset="0"/>
              </a:rPr>
              <a:t>寄存器中设置，</a:t>
            </a:r>
            <a:r>
              <a:rPr lang="en-US" altLang="zh-CN" sz="2600" dirty="0" err="1">
                <a:solidFill>
                  <a:schemeClr val="bg1"/>
                </a:solidFill>
                <a:latin typeface="+mn-lt"/>
                <a:ea typeface="宋体" panose="02010600030101010101" pitchFamily="2" charset="-122"/>
                <a:cs typeface="Times New Roman" panose="02020603050405020304" pitchFamily="18" charset="0"/>
              </a:rPr>
              <a:t>SysTick</a:t>
            </a:r>
            <a:r>
              <a:rPr lang="zh-CN" altLang="en-US" sz="2600" dirty="0">
                <a:solidFill>
                  <a:schemeClr val="bg1"/>
                </a:solidFill>
                <a:latin typeface="+mn-lt"/>
                <a:ea typeface="宋体" panose="02010600030101010101" pitchFamily="2" charset="-122"/>
                <a:cs typeface="Times New Roman" panose="02020603050405020304" pitchFamily="18" charset="0"/>
              </a:rPr>
              <a:t>的优先级在</a:t>
            </a:r>
            <a:r>
              <a:rPr lang="en-US" altLang="zh-CN" sz="2600" dirty="0">
                <a:solidFill>
                  <a:schemeClr val="bg1"/>
                </a:solidFill>
                <a:latin typeface="+mn-lt"/>
                <a:ea typeface="宋体" panose="02010600030101010101" pitchFamily="2" charset="-122"/>
                <a:cs typeface="Times New Roman" panose="02020603050405020304" pitchFamily="18" charset="0"/>
              </a:rPr>
              <a:t>SHP[11]</a:t>
            </a:r>
            <a:r>
              <a:rPr lang="zh-CN" altLang="en-US" sz="2600" dirty="0">
                <a:solidFill>
                  <a:schemeClr val="bg1"/>
                </a:solidFill>
                <a:latin typeface="+mn-lt"/>
                <a:ea typeface="宋体" panose="02010600030101010101" pitchFamily="2" charset="-122"/>
                <a:cs typeface="Times New Roman" panose="02020603050405020304" pitchFamily="18" charset="0"/>
              </a:rPr>
              <a:t>寄存器中设置，具体位置如下表所示。</a:t>
            </a:r>
          </a:p>
        </p:txBody>
      </p:sp>
      <p:pic>
        <p:nvPicPr>
          <p:cNvPr id="2" name="图片 1"/>
          <p:cNvPicPr>
            <a:picLocks noChangeAspect="1"/>
          </p:cNvPicPr>
          <p:nvPr/>
        </p:nvPicPr>
        <p:blipFill>
          <a:blip r:embed="rId4"/>
          <a:srcRect t="22172"/>
          <a:stretch>
            <a:fillRect/>
          </a:stretch>
        </p:blipFill>
        <p:spPr>
          <a:xfrm>
            <a:off x="983432" y="4869160"/>
            <a:ext cx="10306685" cy="137668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35880" y="1278890"/>
            <a:ext cx="11476990" cy="50514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a:spcAft>
                <a:spcPts val="0"/>
              </a:spcAft>
            </a:pPr>
            <a:r>
              <a:rPr sz="2800" b="0" dirty="0">
                <a:solidFill>
                  <a:schemeClr val="bg1"/>
                </a:solidFill>
                <a:latin typeface="+mn-lt"/>
                <a:ea typeface="黑体" panose="02010609060101010101" pitchFamily="49" charset="-122"/>
                <a:sym typeface="+mn-ea"/>
              </a:rPr>
              <a:t>2．SysTick定时器的初始化</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RT-</a:t>
            </a:r>
            <a:r>
              <a:rPr sz="2800" dirty="0" err="1">
                <a:solidFill>
                  <a:schemeClr val="bg1"/>
                </a:solidFill>
                <a:latin typeface="+mn-lt"/>
                <a:ea typeface="宋体" panose="02010600030101010101" pitchFamily="2" charset="-122"/>
                <a:cs typeface="Times New Roman" panose="02020603050405020304" pitchFamily="18" charset="0"/>
                <a:sym typeface="+mn-ea"/>
              </a:rPr>
              <a:t>Thread在板级硬件初始化函数rt_hw_init</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中调用SysTick配置函数_SysTick_Config</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完成SysTick初始化。具体实现代码在board.c文件的SysTick配置函数_SysTick_Config</a:t>
            </a:r>
            <a:r>
              <a:rPr sz="2800" dirty="0">
                <a:solidFill>
                  <a:schemeClr val="bg1"/>
                </a:solidFill>
                <a:latin typeface="+mn-lt"/>
                <a:ea typeface="宋体" panose="02010600030101010101" pitchFamily="2" charset="-122"/>
                <a:cs typeface="Times New Roman" panose="02020603050405020304" pitchFamily="18" charset="0"/>
                <a:sym typeface="+mn-ea"/>
              </a:rPr>
              <a:t>()中。</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SysTick定时器初始化的步骤如下</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1）判断重载寄存器值是否合法；</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2）根据RT-Thread的时钟嘀嗒（1ms），</a:t>
            </a:r>
            <a:r>
              <a:rPr sz="2800" dirty="0" err="1">
                <a:solidFill>
                  <a:schemeClr val="bg1"/>
                </a:solidFill>
                <a:latin typeface="+mn-lt"/>
                <a:ea typeface="宋体" panose="02010600030101010101" pitchFamily="2" charset="-122"/>
                <a:cs typeface="Times New Roman" panose="02020603050405020304" pitchFamily="18" charset="0"/>
                <a:sym typeface="+mn-ea"/>
              </a:rPr>
              <a:t>设置重载寄存器的值，即SysTick中断周期</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3）设置SysTick中断优先级；</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4）加载SysTick计数值；</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5）使能SysTick定时器中断。</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35915" y="1036955"/>
            <a:ext cx="11476990" cy="54584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1）SysTick定时器初始化功能概要</a:t>
            </a:r>
          </a:p>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SysTick_Config函数主要功能：ck定时器中断；根据RT-Thread的时钟嘀嗒（1ms），设置重载寄存器的值，即SysTick中断周期；设置SysTick中断优先级；使能中断。SysTick配置函数_SysTick_Config()</a:t>
            </a:r>
            <a:r>
              <a:rPr sz="2700" dirty="0" err="1">
                <a:solidFill>
                  <a:schemeClr val="bg1"/>
                </a:solidFill>
                <a:latin typeface="+mn-lt"/>
                <a:ea typeface="宋体" panose="02010600030101010101" pitchFamily="2" charset="-122"/>
                <a:cs typeface="Times New Roman" panose="02020603050405020304" pitchFamily="18" charset="0"/>
                <a:sym typeface="+mn-ea"/>
              </a:rPr>
              <a:t>的源码可在board.c文件中查看</a:t>
            </a:r>
            <a:r>
              <a:rPr sz="2700" dirty="0">
                <a:solidFill>
                  <a:schemeClr val="bg1"/>
                </a:solidFill>
                <a:latin typeface="+mn-lt"/>
                <a:ea typeface="宋体" panose="02010600030101010101" pitchFamily="2" charset="-122"/>
                <a:cs typeface="Times New Roman" panose="02020603050405020304" pitchFamily="18" charset="0"/>
                <a:sym typeface="+mn-ea"/>
              </a:rPr>
              <a:t>。</a:t>
            </a:r>
          </a:p>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2）SysTick定时器初始化功能分析</a:t>
            </a:r>
          </a:p>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RT-</a:t>
            </a:r>
            <a:r>
              <a:rPr sz="2700" dirty="0" err="1">
                <a:solidFill>
                  <a:schemeClr val="bg1"/>
                </a:solidFill>
                <a:latin typeface="+mn-lt"/>
                <a:ea typeface="宋体" panose="02010600030101010101" pitchFamily="2" charset="-122"/>
                <a:cs typeface="Times New Roman" panose="02020603050405020304" pitchFamily="18" charset="0"/>
                <a:sym typeface="+mn-ea"/>
              </a:rPr>
              <a:t>Thread在板级硬件初始化函数rt_hw_board_init</a:t>
            </a:r>
            <a:r>
              <a:rPr sz="2700" dirty="0">
                <a:solidFill>
                  <a:schemeClr val="bg1"/>
                </a:solidFill>
                <a:latin typeface="+mn-lt"/>
                <a:ea typeface="宋体" panose="02010600030101010101" pitchFamily="2" charset="-122"/>
                <a:cs typeface="Times New Roman" panose="02020603050405020304" pitchFamily="18" charset="0"/>
                <a:sym typeface="+mn-ea"/>
              </a:rPr>
              <a:t>()</a:t>
            </a:r>
            <a:r>
              <a:rPr sz="2700" dirty="0" err="1">
                <a:solidFill>
                  <a:schemeClr val="bg1"/>
                </a:solidFill>
                <a:latin typeface="+mn-lt"/>
                <a:ea typeface="宋体" panose="02010600030101010101" pitchFamily="2" charset="-122"/>
                <a:cs typeface="Times New Roman" panose="02020603050405020304" pitchFamily="18" charset="0"/>
                <a:sym typeface="+mn-ea"/>
              </a:rPr>
              <a:t>中调用SysTick配置函数_SysTick_Config</a:t>
            </a:r>
            <a:r>
              <a:rPr sz="2700" dirty="0">
                <a:solidFill>
                  <a:schemeClr val="bg1"/>
                </a:solidFill>
                <a:latin typeface="+mn-lt"/>
                <a:ea typeface="宋体" panose="02010600030101010101" pitchFamily="2" charset="-122"/>
                <a:cs typeface="Times New Roman" panose="02020603050405020304" pitchFamily="18" charset="0"/>
                <a:sym typeface="+mn-ea"/>
              </a:rPr>
              <a:t>()</a:t>
            </a:r>
            <a:r>
              <a:rPr sz="2700" dirty="0" err="1">
                <a:solidFill>
                  <a:schemeClr val="bg1"/>
                </a:solidFill>
                <a:latin typeface="+mn-lt"/>
                <a:ea typeface="宋体" panose="02010600030101010101" pitchFamily="2" charset="-122"/>
                <a:cs typeface="Times New Roman" panose="02020603050405020304" pitchFamily="18" charset="0"/>
                <a:sym typeface="+mn-ea"/>
              </a:rPr>
              <a:t>完成SysTick初始化（也就是时钟嘀嗒初始化</a:t>
            </a:r>
            <a:r>
              <a:rPr sz="2700" dirty="0">
                <a:solidFill>
                  <a:schemeClr val="bg1"/>
                </a:solidFill>
                <a:latin typeface="+mn-lt"/>
                <a:ea typeface="宋体" panose="02010600030101010101" pitchFamily="2" charset="-122"/>
                <a:cs typeface="Times New Roman" panose="02020603050405020304" pitchFamily="18" charset="0"/>
                <a:sym typeface="+mn-ea"/>
              </a:rPr>
              <a:t>）。</a:t>
            </a:r>
          </a:p>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//（2）SysTick初始化，RT_TICK_PER_SECOND为rtconfig.h设置的嘀嗒频率</a:t>
            </a:r>
            <a:endParaRPr lang="en-US" sz="2700" dirty="0">
              <a:solidFill>
                <a:schemeClr val="bg1"/>
              </a:solidFill>
              <a:latin typeface="+mn-lt"/>
              <a:ea typeface="宋体" panose="02010600030101010101" pitchFamily="2" charset="-122"/>
              <a:cs typeface="Times New Roman" panose="02020603050405020304" pitchFamily="18" charset="0"/>
              <a:sym typeface="+mn-ea"/>
            </a:endParaRPr>
          </a:p>
          <a:p>
            <a:pPr marL="0" indent="711200" latinLnBrk="1"/>
            <a:r>
              <a:rPr sz="2700" dirty="0">
                <a:solidFill>
                  <a:schemeClr val="bg1"/>
                </a:solidFill>
                <a:latin typeface="+mn-lt"/>
                <a:ea typeface="宋体" panose="02010600030101010101" pitchFamily="2" charset="-122"/>
                <a:cs typeface="Times New Roman" panose="02020603050405020304" pitchFamily="18" charset="0"/>
                <a:sym typeface="+mn-ea"/>
              </a:rPr>
              <a:t>_</a:t>
            </a:r>
            <a:r>
              <a:rPr sz="2700" dirty="0" err="1">
                <a:solidFill>
                  <a:schemeClr val="bg1"/>
                </a:solidFill>
                <a:latin typeface="+mn-lt"/>
                <a:ea typeface="宋体" panose="02010600030101010101" pitchFamily="2" charset="-122"/>
                <a:cs typeface="Times New Roman" panose="02020603050405020304" pitchFamily="18" charset="0"/>
                <a:sym typeface="+mn-ea"/>
              </a:rPr>
              <a:t>SysTick_Config</a:t>
            </a:r>
            <a:r>
              <a:rPr sz="2700" dirty="0">
                <a:solidFill>
                  <a:schemeClr val="bg1"/>
                </a:solidFill>
                <a:latin typeface="+mn-lt"/>
                <a:ea typeface="宋体" panose="02010600030101010101" pitchFamily="2" charset="-122"/>
                <a:cs typeface="Times New Roman" panose="02020603050405020304" pitchFamily="18" charset="0"/>
                <a:sym typeface="+mn-ea"/>
              </a:rPr>
              <a:t>(</a:t>
            </a:r>
            <a:r>
              <a:rPr sz="2700" dirty="0" err="1">
                <a:solidFill>
                  <a:schemeClr val="bg1"/>
                </a:solidFill>
                <a:latin typeface="+mn-lt"/>
                <a:ea typeface="宋体" panose="02010600030101010101" pitchFamily="2" charset="-122"/>
                <a:cs typeface="Times New Roman" panose="02020603050405020304" pitchFamily="18" charset="0"/>
                <a:sym typeface="+mn-ea"/>
              </a:rPr>
              <a:t>SystemCoreClock</a:t>
            </a:r>
            <a:r>
              <a:rPr sz="2700" dirty="0">
                <a:solidFill>
                  <a:schemeClr val="bg1"/>
                </a:solidFill>
                <a:latin typeface="+mn-lt"/>
                <a:ea typeface="宋体" panose="02010600030101010101" pitchFamily="2" charset="-122"/>
                <a:cs typeface="Times New Roman" panose="02020603050405020304" pitchFamily="18" charset="0"/>
                <a:sym typeface="+mn-ea"/>
              </a:rPr>
              <a:t> / RT_TICK_PER_SECOND);</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35915" y="1278890"/>
            <a:ext cx="11476990" cy="35286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3．SysTick中断服务例程剖析</a:t>
            </a:r>
          </a:p>
          <a:p>
            <a:pPr marL="0" indent="711200" latinLnBrk="1">
              <a:extLst>
                <a:ext uri="{35155182-B16C-46BC-9424-99874614C6A1}">
                  <wpsdc:indentchars xmlns:wpsdc="http://www.wps.cn/officeDocument/2017/drawingmlCustomData" xmlns="" val="200" checksum="3773799597"/>
                </a:ext>
              </a:extLst>
            </a:pPr>
            <a:r>
              <a:rPr sz="2800" dirty="0">
                <a:solidFill>
                  <a:schemeClr val="bg1"/>
                </a:solidFill>
                <a:latin typeface="+mn-lt"/>
                <a:ea typeface="宋体" panose="02010600030101010101" pitchFamily="2" charset="-122"/>
                <a:cs typeface="Times New Roman" panose="02020603050405020304" pitchFamily="18" charset="0"/>
                <a:sym typeface="+mn-ea"/>
              </a:rPr>
              <a:t>每一个嘀嗒中断，执行一次中断服务例程SysTick_Handler，主要功能是：系统计时；从延时阻</a:t>
            </a:r>
            <a:r>
              <a:rPr sz="2800" dirty="0">
                <a:solidFill>
                  <a:schemeClr val="bg1"/>
                </a:solidFill>
                <a:latin typeface="宋体" panose="02010600030101010101" pitchFamily="2" charset="-122"/>
                <a:ea typeface="宋体" panose="02010600030101010101" pitchFamily="2" charset="-122"/>
                <a:cs typeface="Times New Roman" panose="02020603050405020304" pitchFamily="18" charset="0"/>
                <a:sym typeface="+mn-ea"/>
              </a:rPr>
              <a:t>塞列表移出到期线程，加入到就绪列表中并进行调度；对优先级相同的线程进行轮询</a:t>
            </a:r>
            <a:r>
              <a:rPr sz="2800" dirty="0">
                <a:solidFill>
                  <a:schemeClr val="bg1"/>
                </a:solidFill>
                <a:latin typeface="+mn-lt"/>
                <a:ea typeface="宋体" panose="02010600030101010101" pitchFamily="2" charset="-122"/>
                <a:cs typeface="Times New Roman" panose="02020603050405020304" pitchFamily="18" charset="0"/>
                <a:sym typeface="+mn-ea"/>
              </a:rPr>
              <a:t>调度，令时间片到的线程让出处理器。</a:t>
            </a:r>
          </a:p>
          <a:p>
            <a:pPr marL="0" indent="711200" latinLnBrk="1">
              <a:extLst>
                <a:ext uri="{35155182-B16C-46BC-9424-99874614C6A1}">
                  <wpsdc:indentchars xmlns:wpsdc="http://www.wps.cn/officeDocument/2017/drawingmlCustomData" xmlns="" val="200" checksum="3773799597"/>
                </a:ext>
              </a:extLst>
            </a:pPr>
            <a:r>
              <a:rPr sz="2800" dirty="0" err="1">
                <a:solidFill>
                  <a:srgbClr val="FF0000"/>
                </a:solidFill>
                <a:latin typeface="+mn-lt"/>
                <a:ea typeface="宋体" panose="02010600030101010101" pitchFamily="2" charset="-122"/>
                <a:cs typeface="Times New Roman" panose="02020603050405020304" pitchFamily="18" charset="0"/>
                <a:sym typeface="+mn-ea"/>
              </a:rPr>
              <a:t>SysTick_Handler源码在board.c文件中</a:t>
            </a:r>
            <a:r>
              <a:rPr sz="2800" dirty="0" err="1">
                <a:solidFill>
                  <a:schemeClr val="bg1"/>
                </a:solidFill>
                <a:latin typeface="+mn-lt"/>
                <a:ea typeface="宋体" panose="02010600030101010101" pitchFamily="2" charset="-122"/>
                <a:cs typeface="Times New Roman" panose="02020603050405020304" pitchFamily="18" charset="0"/>
                <a:sym typeface="+mn-ea"/>
              </a:rPr>
              <a:t>，它通过调用rt_tick_increase</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函数完成对线程的处理</a:t>
            </a:r>
            <a:r>
              <a:rPr sz="2800" dirty="0">
                <a:solidFill>
                  <a:schemeClr val="bg1"/>
                </a:solidFill>
                <a:latin typeface="+mn-lt"/>
                <a:ea typeface="宋体" panose="02010600030101010101" pitchFamily="2" charset="-122"/>
                <a:cs typeface="Times New Roman" panose="02020603050405020304" pitchFamily="18" charset="0"/>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821690" y="1195705"/>
            <a:ext cx="10585450" cy="46863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连接寄存器</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R14</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LR</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当调用一个子程序时，由</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R14</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存储返回地址。在其他情况下，可以将</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R14</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作为通用寄存器使用。</a:t>
            </a:r>
          </a:p>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程序计数器寄存器</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R15</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PC</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altLang="zh-CN" sz="2800" dirty="0">
                <a:solidFill>
                  <a:schemeClr val="bg1"/>
                </a:solidFill>
                <a:latin typeface="宋体" panose="02010600030101010101" pitchFamily="2" charset="-122"/>
                <a:ea typeface="宋体" panose="02010600030101010101" pitchFamily="2" charset="-122"/>
                <a:sym typeface="+mn-ea"/>
              </a:rPr>
              <a:t>R15是程序计数器（</a:t>
            </a:r>
            <a:r>
              <a:rPr lang="en-US" altLang="zh-CN" sz="2800" b="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Program Counter，PC</a:t>
            </a:r>
            <a:r>
              <a:rPr altLang="zh-CN" sz="2800" dirty="0">
                <a:solidFill>
                  <a:schemeClr val="bg1"/>
                </a:solidFill>
                <a:latin typeface="宋体" panose="02010600030101010101" pitchFamily="2" charset="-122"/>
                <a:ea typeface="宋体" panose="02010600030101010101" pitchFamily="2" charset="-122"/>
                <a:sym typeface="+mn-ea"/>
              </a:rPr>
              <a:t>），其内容为</a:t>
            </a:r>
            <a:r>
              <a:rPr altLang="zh-CN" sz="2800" dirty="0">
                <a:solidFill>
                  <a:srgbClr val="FFFF00"/>
                </a:solidFill>
                <a:latin typeface="宋体" panose="02010600030101010101" pitchFamily="2" charset="-122"/>
                <a:ea typeface="宋体" panose="02010600030101010101" pitchFamily="2" charset="-122"/>
                <a:sym typeface="+mn-ea"/>
              </a:rPr>
              <a:t>当前正在执行</a:t>
            </a:r>
            <a:r>
              <a:rPr altLang="zh-CN" sz="2800" dirty="0">
                <a:solidFill>
                  <a:schemeClr val="bg1"/>
                </a:solidFill>
                <a:latin typeface="宋体" panose="02010600030101010101" pitchFamily="2" charset="-122"/>
                <a:ea typeface="宋体" panose="02010600030101010101" pitchFamily="2" charset="-122"/>
                <a:sym typeface="+mn-ea"/>
              </a:rPr>
              <a:t>指令的地址。如果修改它的值，就能改变程序的执行流程（很多高级技巧隐藏其中）。</a:t>
            </a:r>
            <a:r>
              <a:rPr altLang="zh-CN" sz="2800" dirty="0">
                <a:solidFill>
                  <a:srgbClr val="FF0000"/>
                </a:solidFill>
                <a:latin typeface="宋体" panose="02010600030101010101" pitchFamily="2" charset="-122"/>
                <a:ea typeface="宋体" panose="02010600030101010101" pitchFamily="2" charset="-122"/>
                <a:sym typeface="+mn-ea"/>
              </a:rPr>
              <a:t>在理解</a:t>
            </a:r>
            <a:r>
              <a:rPr lang="en-US" altLang="zh-CN" sz="28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RTOS</a:t>
            </a:r>
            <a:r>
              <a:rPr altLang="zh-CN" sz="2800" dirty="0">
                <a:solidFill>
                  <a:srgbClr val="FF0000"/>
                </a:solidFill>
                <a:latin typeface="宋体" panose="02010600030101010101" pitchFamily="2" charset="-122"/>
                <a:ea typeface="宋体" panose="02010600030101010101" pitchFamily="2" charset="-122"/>
                <a:sym typeface="+mn-ea"/>
              </a:rPr>
              <a:t>运行流程时，关键点就是要理解</a:t>
            </a:r>
            <a:r>
              <a:rPr lang="en-US" altLang="zh-CN" sz="28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PC</a:t>
            </a:r>
            <a:r>
              <a:rPr altLang="zh-CN" sz="2800" dirty="0">
                <a:solidFill>
                  <a:srgbClr val="FF0000"/>
                </a:solidFill>
                <a:latin typeface="宋体" panose="02010600030101010101" pitchFamily="2" charset="-122"/>
                <a:ea typeface="宋体" panose="02010600030101010101" pitchFamily="2" charset="-122"/>
                <a:sym typeface="+mn-ea"/>
              </a:rPr>
              <a:t>寄存器值是如何变化的，</a:t>
            </a:r>
            <a:r>
              <a:rPr lang="en-US" altLang="zh-CN" sz="28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PC</a:t>
            </a:r>
            <a:r>
              <a:rPr altLang="zh-CN" sz="2800" dirty="0">
                <a:solidFill>
                  <a:srgbClr val="FF0000"/>
                </a:solidFill>
                <a:latin typeface="宋体" panose="02010600030101010101" pitchFamily="2" charset="-122"/>
                <a:ea typeface="宋体" panose="02010600030101010101" pitchFamily="2" charset="-122"/>
                <a:sym typeface="+mn-ea"/>
              </a:rPr>
              <a:t>值的变化反映了程序的真实流程。</a:t>
            </a:r>
          </a:p>
          <a:p>
            <a:pPr indent="711200" eaLnBrk="1" latinLnBrk="0">
              <a:extLst>
                <a:ext uri="{35155182-B16C-46BC-9424-99874614C6A1}">
                  <wpsdc:indentchars xmlns="" xmlns:wpsdc="http://www.wps.cn/officeDocument/2017/drawingmlCustomData" val="200" checksum="3773799597"/>
                </a:ext>
              </a:extLst>
            </a:pPr>
            <a:endParaRPr lang="zh-CN" altLang="zh-CN" sz="2800" dirty="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264201" y="2277325"/>
            <a:ext cx="11513669" cy="29407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660400"/>
            <a:r>
              <a:rPr lang="zh-CN" altLang="en-US" sz="2800" dirty="0">
                <a:solidFill>
                  <a:schemeClr val="bg1"/>
                </a:solidFill>
                <a:latin typeface="+mn-lt"/>
                <a:ea typeface="宋体" panose="02010600030101010101" pitchFamily="2" charset="-122"/>
                <a:cs typeface="Times New Roman" panose="02020603050405020304" pitchFamily="18" charset="0"/>
              </a:rPr>
              <a:t>线程延时函数rt_thread_sleep()供用户线程使用，但该延时函数与利用机器指令空跑延时不同，当用户线程调用该函数后，在该函数内部将根据传入的延时嘀嗒数，将该用户线程按照延时时间插入延时阻塞队列，让出CPU控制权。</a:t>
            </a:r>
            <a:endParaRPr lang="en-US" altLang="zh-CN" sz="2800" dirty="0">
              <a:solidFill>
                <a:schemeClr val="bg1"/>
              </a:solidFill>
              <a:latin typeface="+mn-lt"/>
              <a:ea typeface="宋体" panose="02010600030101010101" pitchFamily="2" charset="-122"/>
              <a:cs typeface="Times New Roman" panose="02020603050405020304" pitchFamily="18" charset="0"/>
            </a:endParaRPr>
          </a:p>
          <a:p>
            <a:pPr indent="660400"/>
            <a:r>
              <a:rPr lang="zh-CN" altLang="en-US" sz="2800" dirty="0">
                <a:solidFill>
                  <a:schemeClr val="bg1"/>
                </a:solidFill>
                <a:latin typeface="+mn-lt"/>
                <a:ea typeface="宋体" panose="02010600030101010101" pitchFamily="2" charset="-122"/>
                <a:cs typeface="Times New Roman" panose="02020603050405020304" pitchFamily="18" charset="0"/>
              </a:rPr>
              <a:t>每次SysTick中断，SysTick中断服务例程中就会查看延时阻塞队列是否有延时时间到期的线程，有就取出放入就绪列表进行调度运行。</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263980" y="1080000"/>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9.3.2 </a:t>
            </a:r>
            <a:r>
              <a:rPr sz="2800" b="0" kern="100" dirty="0">
                <a:latin typeface="Times New Roman" panose="02020603050405020304" pitchFamily="18" charset="0"/>
                <a:ea typeface="黑体" panose="02010609060101010101" pitchFamily="49" charset="-122"/>
                <a:cs typeface="Times New Roman" panose="02020603050405020304" pitchFamily="18" charset="0"/>
              </a:rPr>
              <a:t> 延时函数的调度机制分析</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79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35880" y="1278890"/>
            <a:ext cx="5353050" cy="507682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1．延时函数执行流程</a:t>
            </a:r>
          </a:p>
          <a:p>
            <a:pPr marL="0" indent="711200" latinLnBrk="1">
              <a:extLst>
                <a:ext uri="{35155182-B16C-46BC-9424-99874614C6A1}">
                  <wpsdc:indentchars xmlns:wpsdc="http://www.wps.cn/officeDocument/2017/drawingmlCustomData" xmlns="" val="200" checksum="3773799597"/>
                </a:ext>
              </a:extLst>
            </a:pPr>
            <a:r>
              <a:rPr sz="2800" dirty="0" err="1">
                <a:solidFill>
                  <a:schemeClr val="bg1"/>
                </a:solidFill>
                <a:latin typeface="+mn-lt"/>
                <a:ea typeface="宋体" panose="02010600030101010101" pitchFamily="2" charset="-122"/>
                <a:cs typeface="+mn-lt"/>
                <a:sym typeface="+mn-ea"/>
              </a:rPr>
              <a:t>rt_thread_sleep</a:t>
            </a:r>
            <a:r>
              <a:rPr sz="2800" dirty="0">
                <a:solidFill>
                  <a:schemeClr val="bg1"/>
                </a:solidFill>
                <a:latin typeface="+mn-lt"/>
                <a:ea typeface="宋体" panose="02010600030101010101" pitchFamily="2" charset="-122"/>
                <a:cs typeface="+mn-lt"/>
                <a:sym typeface="+mn-ea"/>
              </a:rPr>
              <a:t>()</a:t>
            </a:r>
            <a:r>
              <a:rPr sz="2800" dirty="0" err="1">
                <a:solidFill>
                  <a:schemeClr val="bg1"/>
                </a:solidFill>
                <a:latin typeface="+mn-lt"/>
                <a:ea typeface="宋体" panose="02010600030101010101" pitchFamily="2" charset="-122"/>
                <a:cs typeface="+mn-lt"/>
                <a:sym typeface="+mn-ea"/>
              </a:rPr>
              <a:t>函数的源码在</a:t>
            </a:r>
            <a:r>
              <a:rPr sz="2800" dirty="0">
                <a:solidFill>
                  <a:schemeClr val="bg1"/>
                </a:solidFill>
                <a:latin typeface="+mn-lt"/>
                <a:ea typeface="宋体" panose="02010600030101010101" pitchFamily="2" charset="-122"/>
                <a:cs typeface="+mn-lt"/>
                <a:sym typeface="+mn-ea"/>
              </a:rPr>
              <a:t>  ..\RT-Thread\</a:t>
            </a:r>
            <a:r>
              <a:rPr sz="2800" dirty="0" err="1">
                <a:solidFill>
                  <a:schemeClr val="bg1"/>
                </a:solidFill>
                <a:latin typeface="+mn-lt"/>
                <a:ea typeface="宋体" panose="02010600030101010101" pitchFamily="2" charset="-122"/>
                <a:cs typeface="+mn-lt"/>
                <a:sym typeface="+mn-ea"/>
              </a:rPr>
              <a:t>src</a:t>
            </a:r>
            <a:r>
              <a:rPr sz="2800" dirty="0">
                <a:solidFill>
                  <a:schemeClr val="bg1"/>
                </a:solidFill>
                <a:latin typeface="+mn-lt"/>
                <a:ea typeface="宋体" panose="02010600030101010101" pitchFamily="2" charset="-122"/>
                <a:cs typeface="+mn-lt"/>
                <a:sym typeface="+mn-ea"/>
              </a:rPr>
              <a:t>\</a:t>
            </a:r>
            <a:r>
              <a:rPr sz="2800" dirty="0" err="1">
                <a:solidFill>
                  <a:schemeClr val="bg1"/>
                </a:solidFill>
                <a:latin typeface="+mn-lt"/>
                <a:ea typeface="宋体" panose="02010600030101010101" pitchFamily="2" charset="-122"/>
                <a:cs typeface="+mn-lt"/>
                <a:sym typeface="+mn-ea"/>
              </a:rPr>
              <a:t>thread.c文件中，执行流程如</a:t>
            </a:r>
            <a:r>
              <a:rPr lang="zh-CN" altLang="en-US" sz="2800" dirty="0">
                <a:solidFill>
                  <a:schemeClr val="bg1"/>
                </a:solidFill>
                <a:latin typeface="+mn-lt"/>
                <a:ea typeface="宋体" panose="02010600030101010101" pitchFamily="2" charset="-122"/>
                <a:cs typeface="+mn-lt"/>
                <a:sym typeface="+mn-ea"/>
              </a:rPr>
              <a:t>右</a:t>
            </a:r>
            <a:r>
              <a:rPr sz="2800" dirty="0">
                <a:solidFill>
                  <a:schemeClr val="bg1"/>
                </a:solidFill>
                <a:latin typeface="+mn-lt"/>
                <a:ea typeface="宋体" panose="02010600030101010101" pitchFamily="2" charset="-122"/>
                <a:cs typeface="+mn-lt"/>
                <a:sym typeface="+mn-ea"/>
              </a:rPr>
              <a:t>图所示。基本过程为：关中断、获取当前正在运行的线程、阻塞当前线程、计算当前线程的延时时间、将当前线程加入线程延时阻塞列表、开中断、执行系统调度。</a:t>
            </a:r>
          </a:p>
        </p:txBody>
      </p:sp>
      <p:pic>
        <p:nvPicPr>
          <p:cNvPr id="3" name="图片 2"/>
          <p:cNvPicPr>
            <a:picLocks noChangeAspect="1"/>
          </p:cNvPicPr>
          <p:nvPr/>
        </p:nvPicPr>
        <p:blipFill>
          <a:blip r:embed="rId4"/>
          <a:stretch>
            <a:fillRect/>
          </a:stretch>
        </p:blipFill>
        <p:spPr>
          <a:xfrm>
            <a:off x="6744300" y="1269365"/>
            <a:ext cx="3885565" cy="519557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80</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670" y="1081405"/>
            <a:ext cx="11476990" cy="50018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a:spcAft>
                <a:spcPts val="0"/>
              </a:spcAft>
            </a:pPr>
            <a:r>
              <a:rPr sz="2800" b="0" dirty="0">
                <a:solidFill>
                  <a:srgbClr val="FFFF00"/>
                </a:solidFill>
                <a:latin typeface="+mn-lt"/>
                <a:ea typeface="黑体" panose="02010609060101010101" pitchFamily="49" charset="-122"/>
                <a:sym typeface="+mn-ea"/>
              </a:rPr>
              <a:t>2．</a:t>
            </a:r>
            <a:r>
              <a:rPr sz="2800" b="0" dirty="0">
                <a:solidFill>
                  <a:srgbClr val="FFFF00"/>
                </a:solidFill>
                <a:latin typeface="黑体" panose="02010609060101010101" pitchFamily="49" charset="-122"/>
                <a:ea typeface="黑体" panose="02010609060101010101" pitchFamily="49" charset="-122"/>
                <a:sym typeface="+mn-ea"/>
              </a:rPr>
              <a:t>延时函数内调用的主要函数分析</a:t>
            </a:r>
            <a:endParaRPr sz="2800" b="0" dirty="0">
              <a:solidFill>
                <a:srgbClr val="FFFF00"/>
              </a:solidFill>
              <a:latin typeface="+mn-lt"/>
              <a:ea typeface="黑体" panose="02010609060101010101" pitchFamily="49" charset="-122"/>
              <a:sym typeface="+mn-ea"/>
            </a:endParaRP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延时函数的源码分析仍然使用在</a:t>
            </a:r>
            <a:r>
              <a:rPr sz="2800" dirty="0">
                <a:solidFill>
                  <a:schemeClr val="bg1"/>
                </a:solidFill>
                <a:latin typeface="+mn-lt"/>
                <a:ea typeface="宋体" panose="02010600030101010101" pitchFamily="2" charset="-122"/>
                <a:cs typeface="Times New Roman" panose="02020603050405020304" pitchFamily="18" charset="0"/>
                <a:sym typeface="+mn-ea"/>
              </a:rPr>
              <a:t>“..\03-Software\CH09-RT-Analysis\</a:t>
            </a:r>
            <a:r>
              <a:rPr sz="2800" dirty="0" err="1">
                <a:solidFill>
                  <a:schemeClr val="bg1"/>
                </a:solidFill>
                <a:latin typeface="+mn-lt"/>
                <a:ea typeface="宋体" panose="02010600030101010101" pitchFamily="2" charset="-122"/>
                <a:cs typeface="Times New Roman" panose="02020603050405020304" pitchFamily="18" charset="0"/>
                <a:sym typeface="+mn-ea"/>
              </a:rPr>
              <a:t>StartAnalysis_B”工程，timer.c文件，在工程的</a:t>
            </a:r>
            <a:r>
              <a:rPr sz="2800" dirty="0">
                <a:solidFill>
                  <a:schemeClr val="bg1"/>
                </a:solidFill>
                <a:latin typeface="+mn-lt"/>
                <a:ea typeface="宋体" panose="02010600030101010101" pitchFamily="2" charset="-122"/>
                <a:cs typeface="Times New Roman" panose="02020603050405020304" pitchFamily="18" charset="0"/>
                <a:sym typeface="+mn-ea"/>
              </a:rPr>
              <a:t>“..\05_UserBoard\RT-</a:t>
            </a:r>
            <a:r>
              <a:rPr sz="2800" dirty="0" err="1">
                <a:solidFill>
                  <a:schemeClr val="bg1"/>
                </a:solidFill>
                <a:latin typeface="+mn-lt"/>
                <a:ea typeface="宋体" panose="02010600030101010101" pitchFamily="2" charset="-122"/>
                <a:cs typeface="Times New Roman" panose="02020603050405020304" pitchFamily="18" charset="0"/>
                <a:sym typeface="+mn-ea"/>
              </a:rPr>
              <a:t>Thread_Src</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src”文件夹中</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在RT-Thread中，定义了一个全局的延时阻塞列表，延时函数内调用的rt_timer_start</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函数就是将当前线程加入线程延时阻塞列表，而与之功能相反的是rt_timer_stop</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它是从延时阻塞列表移除线程，这个函数由rt_thread_suspend</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调用</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1）rt_timer_start()</a:t>
            </a:r>
            <a:r>
              <a:rPr sz="2800" dirty="0" err="1">
                <a:solidFill>
                  <a:schemeClr val="bg1"/>
                </a:solidFill>
                <a:latin typeface="+mn-lt"/>
                <a:ea typeface="宋体" panose="02010600030101010101" pitchFamily="2" charset="-122"/>
                <a:cs typeface="Times New Roman" panose="02020603050405020304" pitchFamily="18" charset="0"/>
                <a:sym typeface="+mn-ea"/>
              </a:rPr>
              <a:t>函数</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2）rt_timer_stop()</a:t>
            </a:r>
            <a:r>
              <a:rPr sz="2800" dirty="0" err="1">
                <a:solidFill>
                  <a:schemeClr val="bg1"/>
                </a:solidFill>
                <a:latin typeface="+mn-lt"/>
                <a:ea typeface="宋体" panose="02010600030101010101" pitchFamily="2" charset="-122"/>
                <a:cs typeface="Times New Roman" panose="02020603050405020304" pitchFamily="18" charset="0"/>
                <a:sym typeface="+mn-ea"/>
              </a:rPr>
              <a:t>函数</a:t>
            </a:r>
            <a:r>
              <a:rPr sz="2800" dirty="0">
                <a:solidFill>
                  <a:schemeClr val="bg1"/>
                </a:solidFill>
                <a:latin typeface="+mn-lt"/>
                <a:ea typeface="宋体" panose="02010600030101010101" pitchFamily="2" charset="-122"/>
                <a:cs typeface="Times New Roman" panose="02020603050405020304" pitchFamily="18" charset="0"/>
                <a:sym typeface="+mn-ea"/>
              </a:rPr>
              <a:t>。</a:t>
            </a:r>
            <a:endParaRPr sz="2600" dirty="0">
              <a:solidFill>
                <a:schemeClr val="bg1"/>
              </a:solidFill>
              <a:latin typeface="+mn-lt"/>
              <a:ea typeface="宋体" panose="02010600030101010101" pitchFamily="2" charset="-122"/>
              <a:cs typeface="Times New Roman" panose="02020603050405020304" pitchFamily="18" charset="0"/>
              <a:sym typeface="+mn-ea"/>
            </a:endParaRP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376555" y="2465070"/>
            <a:ext cx="11142345" cy="387350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660400"/>
            <a:r>
              <a:rPr sz="2600" dirty="0">
                <a:solidFill>
                  <a:schemeClr val="bg1"/>
                </a:solidFill>
                <a:latin typeface="+mn-lt"/>
                <a:ea typeface="宋体" panose="02010600030101010101" pitchFamily="2" charset="-122"/>
                <a:cs typeface="Times New Roman" panose="02020603050405020304" pitchFamily="18" charset="0"/>
              </a:rPr>
              <a:t>RTOS中的通信是指线程之间或者线程与中断服务例程之间的信息交互，其作用是实现同步与数据传输。同步是协调不同程序单元的执行顺序，数据传输是在不同程序单元之间进行数据的传递。同步与通信的主要方式有事件、消息队列、信号量、互斥量等。本节给出事件与消息队列的触发过程分析，下一节给出信号量与互斥量的触发过程分析。事件触发过程分析就是试图阐述一处发送事件位，等待事件位的地方为什么会运行。消息队列触发过程分析就是试图阐述一处发送消息进入消息队列，等待消息的地方为什么会运行。</a:t>
            </a:r>
            <a:r>
              <a:rPr lang="zh-CN" altLang="en-US" sz="2600" dirty="0">
                <a:solidFill>
                  <a:schemeClr val="bg1"/>
                </a:solidFill>
                <a:latin typeface="+mn-lt"/>
                <a:ea typeface="宋体" panose="02010600030101010101" pitchFamily="2" charset="-122"/>
                <a:cs typeface="Times New Roman" panose="02020603050405020304" pitchFamily="18" charset="0"/>
              </a:rPr>
              <a:t>SysTick运行功能与时间片轮转（Round Robin，RR）调度机制。</a:t>
            </a: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sp>
        <p:nvSpPr>
          <p:cNvPr id="8" name="圆角矩形 7"/>
          <p:cNvSpPr/>
          <p:nvPr/>
        </p:nvSpPr>
        <p:spPr bwMode="auto">
          <a:xfrm>
            <a:off x="376555" y="1142365"/>
            <a:ext cx="11120120" cy="65786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9.4 </a:t>
            </a:r>
            <a:r>
              <a:rPr sz="3600" b="0" dirty="0">
                <a:solidFill>
                  <a:schemeClr val="accent6"/>
                </a:solidFill>
                <a:latin typeface="+mn-lt"/>
                <a:ea typeface="黑体" panose="02010609060101010101" pitchFamily="49" charset="-122"/>
              </a:rPr>
              <a:t>RT-Thread中的事件与消息队列的触发过程分析</a:t>
            </a:r>
          </a:p>
        </p:txBody>
      </p:sp>
      <p:sp>
        <p:nvSpPr>
          <p:cNvPr id="17" name="圆角矩形 16"/>
          <p:cNvSpPr/>
          <p:nvPr/>
        </p:nvSpPr>
        <p:spPr bwMode="auto">
          <a:xfrm>
            <a:off x="376520" y="1844675"/>
            <a:ext cx="609473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altLang="zh-CN" sz="2800" b="0" kern="100" dirty="0">
                <a:latin typeface="Times New Roman" panose="02020603050405020304" pitchFamily="18" charset="0"/>
                <a:ea typeface="黑体" panose="02010609060101010101" pitchFamily="49" charset="-122"/>
                <a:cs typeface="Times New Roman" panose="02020603050405020304" pitchFamily="18" charset="0"/>
              </a:rPr>
              <a:t>9.4.1  事件的触发过程</a:t>
            </a: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670" y="1117600"/>
            <a:ext cx="11436350" cy="539242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a:spcAft>
                <a:spcPts val="0"/>
              </a:spcAft>
            </a:pPr>
            <a:r>
              <a:rPr sz="2800" b="0" dirty="0">
                <a:solidFill>
                  <a:srgbClr val="FFFF00"/>
                </a:solidFill>
                <a:latin typeface="+mn-lt"/>
                <a:ea typeface="宋体" panose="02010600030101010101" pitchFamily="2" charset="-122"/>
                <a:cs typeface="+mn-lt"/>
                <a:sym typeface="+mn-ea"/>
              </a:rPr>
              <a:t>1．</a:t>
            </a:r>
            <a:r>
              <a:rPr sz="2800" b="0" dirty="0">
                <a:solidFill>
                  <a:srgbClr val="FFFF00"/>
                </a:solidFill>
                <a:latin typeface="黑体" panose="02010609060101010101" pitchFamily="49" charset="-122"/>
                <a:ea typeface="黑体" panose="02010609060101010101" pitchFamily="49" charset="-122"/>
                <a:cs typeface="+mn-lt"/>
                <a:sym typeface="+mn-ea"/>
              </a:rPr>
              <a:t>事件相关函数功能及执行流程</a:t>
            </a:r>
          </a:p>
          <a:p>
            <a:pPr marL="0" indent="711200" latinLnBrk="1">
              <a:extLst>
                <a:ext uri="{35155182-B16C-46BC-9424-99874614C6A1}">
                  <wpsdc:indentchars xmlns:wpsdc="http://www.wps.cn/officeDocument/2017/drawingmlCustomData" xmlns="" val="200" checksum="3773799597"/>
                </a:ext>
              </a:extLst>
            </a:pPr>
            <a:endParaRPr sz="2800" b="0" kern="100" dirty="0">
              <a:solidFill>
                <a:srgbClr val="FFFF00"/>
              </a:solidFill>
              <a:latin typeface="黑体" panose="02010609060101010101" pitchFamily="49" charset="-122"/>
              <a:ea typeface="黑体" panose="02010609060101010101" pitchFamily="49" charset="-122"/>
              <a:cs typeface="+mn-lt"/>
              <a:sym typeface="+mn-ea"/>
            </a:endParaRPr>
          </a:p>
        </p:txBody>
      </p:sp>
      <p:pic>
        <p:nvPicPr>
          <p:cNvPr id="3" name="图片 2"/>
          <p:cNvPicPr>
            <a:picLocks noChangeAspect="1"/>
          </p:cNvPicPr>
          <p:nvPr/>
        </p:nvPicPr>
        <p:blipFill>
          <a:blip r:embed="rId4"/>
          <a:stretch>
            <a:fillRect/>
          </a:stretch>
        </p:blipFill>
        <p:spPr>
          <a:xfrm>
            <a:off x="4008120" y="1845310"/>
            <a:ext cx="2867025" cy="4573905"/>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635" y="1247899"/>
            <a:ext cx="11476990" cy="3909293"/>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dirty="0">
                <a:solidFill>
                  <a:schemeClr val="bg1"/>
                </a:solidFill>
                <a:latin typeface="+mn-lt"/>
                <a:ea typeface="宋体" panose="02010600030101010101" pitchFamily="2" charset="-122"/>
                <a:cs typeface="Times New Roman" panose="02020603050405020304" pitchFamily="18" charset="0"/>
                <a:sym typeface="+mn-ea"/>
              </a:rPr>
              <a:t>（1）事件发送函数rt_event_send</a:t>
            </a:r>
          </a:p>
          <a:p>
            <a:pPr marL="0" indent="660400"/>
            <a:r>
              <a:rPr dirty="0" err="1">
                <a:solidFill>
                  <a:schemeClr val="bg1"/>
                </a:solidFill>
                <a:latin typeface="+mn-lt"/>
                <a:ea typeface="宋体" panose="02010600030101010101" pitchFamily="2" charset="-122"/>
                <a:cs typeface="Times New Roman" panose="02020603050405020304" pitchFamily="18" charset="0"/>
                <a:sym typeface="+mn-ea"/>
              </a:rPr>
              <a:t>事件发送函数rt_event_send的主要功能</a:t>
            </a:r>
            <a:r>
              <a:rPr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1）判断事件状态及参数是否正确；</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2）设置事件字的对应事件位；</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3）在事件阻塞列表中查找线程等待事件位与设置的事件位相同的线程，找到后从事件阻塞列表中移出，并加入到就绪列表中；</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4）取就绪列表中最高优先级（优先级最高的）线程进行调度。</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在“..\ 05_UserBoard\RT-</a:t>
            </a:r>
            <a:r>
              <a:rPr dirty="0" err="1">
                <a:solidFill>
                  <a:schemeClr val="bg1"/>
                </a:solidFill>
                <a:latin typeface="+mn-lt"/>
                <a:ea typeface="宋体" panose="02010600030101010101" pitchFamily="2" charset="-122"/>
                <a:cs typeface="Times New Roman" panose="02020603050405020304" pitchFamily="18" charset="0"/>
                <a:sym typeface="+mn-ea"/>
              </a:rPr>
              <a:t>Thread_Src</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src</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ipc.c”文件中可以查看rt_event_send</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函数的源代码</a:t>
            </a:r>
            <a:r>
              <a:rPr dirty="0">
                <a:solidFill>
                  <a:schemeClr val="bg1"/>
                </a:solidFill>
                <a:latin typeface="+mn-lt"/>
                <a:ea typeface="宋体" panose="02010600030101010101" pitchFamily="2" charset="-122"/>
                <a:cs typeface="Times New Roman" panose="02020603050405020304" pitchFamily="18" charset="0"/>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407635" y="1247899"/>
            <a:ext cx="11476990" cy="4485357"/>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dirty="0">
                <a:solidFill>
                  <a:schemeClr val="bg1"/>
                </a:solidFill>
                <a:latin typeface="+mn-lt"/>
                <a:ea typeface="宋体" panose="02010600030101010101" pitchFamily="2" charset="-122"/>
                <a:cs typeface="Times New Roman" panose="02020603050405020304" pitchFamily="18" charset="0"/>
                <a:sym typeface="+mn-ea"/>
              </a:rPr>
              <a:t>（2）事件接收函数rt_event_recv()</a:t>
            </a:r>
          </a:p>
          <a:p>
            <a:pPr marL="0" indent="660400"/>
            <a:r>
              <a:rPr dirty="0" err="1">
                <a:solidFill>
                  <a:schemeClr val="bg1"/>
                </a:solidFill>
                <a:latin typeface="+mn-lt"/>
                <a:ea typeface="宋体" panose="02010600030101010101" pitchFamily="2" charset="-122"/>
                <a:cs typeface="Times New Roman" panose="02020603050405020304" pitchFamily="18" charset="0"/>
                <a:sym typeface="+mn-ea"/>
              </a:rPr>
              <a:t>事件接收函数rt_event_recv的主要功能</a:t>
            </a:r>
            <a:r>
              <a:rPr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1）判断线程和事件状态及参数是否正确；</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2）初始化状态并重置线程错误码；</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3）检查线程所等待的事件位是否发生；</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4）当线程所等待的事件位未发生，将线程放入阻塞列表中，并激活线程计时器；</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5）更改线程的状态，然后从就绪列表中取出线程准备运行；</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6）返回当前线程的状态。</a:t>
            </a:r>
          </a:p>
          <a:p>
            <a:pPr marL="0" indent="660400"/>
            <a:r>
              <a:rPr dirty="0">
                <a:solidFill>
                  <a:schemeClr val="bg1"/>
                </a:solidFill>
                <a:latin typeface="+mn-lt"/>
                <a:ea typeface="宋体" panose="02010600030101010101" pitchFamily="2" charset="-122"/>
                <a:cs typeface="Times New Roman" panose="02020603050405020304" pitchFamily="18" charset="0"/>
                <a:sym typeface="+mn-ea"/>
              </a:rPr>
              <a:t>在“..\ 05_UserBoard\RT-</a:t>
            </a:r>
            <a:r>
              <a:rPr dirty="0" err="1">
                <a:solidFill>
                  <a:schemeClr val="bg1"/>
                </a:solidFill>
                <a:latin typeface="+mn-lt"/>
                <a:ea typeface="宋体" panose="02010600030101010101" pitchFamily="2" charset="-122"/>
                <a:cs typeface="Times New Roman" panose="02020603050405020304" pitchFamily="18" charset="0"/>
                <a:sym typeface="+mn-ea"/>
              </a:rPr>
              <a:t>Thread_Src</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src</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ipc.c”文件中可以查看rt_event_recv</a:t>
            </a:r>
            <a:r>
              <a:rPr dirty="0">
                <a:solidFill>
                  <a:schemeClr val="bg1"/>
                </a:solidFill>
                <a:latin typeface="+mn-lt"/>
                <a:ea typeface="宋体" panose="02010600030101010101" pitchFamily="2" charset="-122"/>
                <a:cs typeface="Times New Roman" panose="02020603050405020304" pitchFamily="18" charset="0"/>
                <a:sym typeface="+mn-ea"/>
              </a:rPr>
              <a:t>()</a:t>
            </a:r>
            <a:r>
              <a:rPr dirty="0" err="1">
                <a:solidFill>
                  <a:schemeClr val="bg1"/>
                </a:solidFill>
                <a:latin typeface="+mn-lt"/>
                <a:ea typeface="宋体" panose="02010600030101010101" pitchFamily="2" charset="-122"/>
                <a:cs typeface="Times New Roman" panose="02020603050405020304" pitchFamily="18" charset="0"/>
                <a:sym typeface="+mn-ea"/>
              </a:rPr>
              <a:t>函数的源代码</a:t>
            </a:r>
            <a:r>
              <a:rPr dirty="0">
                <a:solidFill>
                  <a:schemeClr val="bg1"/>
                </a:solidFill>
                <a:latin typeface="+mn-lt"/>
                <a:ea typeface="宋体" panose="02010600030101010101" pitchFamily="2" charset="-122"/>
                <a:cs typeface="Times New Roman" panose="02020603050405020304" pitchFamily="18" charset="0"/>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72110" y="1031875"/>
            <a:ext cx="11785600" cy="567309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a:spcAft>
                <a:spcPts val="0"/>
              </a:spcAft>
            </a:pPr>
            <a:r>
              <a:rPr sz="2800" b="0" dirty="0">
                <a:solidFill>
                  <a:srgbClr val="FFFF00"/>
                </a:solidFill>
                <a:latin typeface="+mn-lt"/>
                <a:ea typeface="黑体" panose="02010609060101010101" pitchFamily="49" charset="-122"/>
                <a:sym typeface="+mn-ea"/>
              </a:rPr>
              <a:t>2．线程之间的事件调度机制实例分析</a:t>
            </a:r>
          </a:p>
          <a:p>
            <a:pPr marL="0" indent="711200" latinLnBrk="1">
              <a:extLst>
                <a:ext uri="{35155182-B16C-46BC-9424-99874614C6A1}">
                  <wpsdc:indentchars xmlns:wpsdc="http://www.wps.cn/officeDocument/2017/drawingmlCustomData" xmlns="" val="200" checksum="3773799597"/>
                </a:ext>
              </a:extLst>
            </a:pPr>
            <a:endParaRPr sz="2800" b="0" kern="1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pic>
        <p:nvPicPr>
          <p:cNvPr id="4" name="图片 3"/>
          <p:cNvPicPr>
            <a:picLocks noChangeAspect="1"/>
          </p:cNvPicPr>
          <p:nvPr/>
        </p:nvPicPr>
        <p:blipFill>
          <a:blip r:embed="rId4"/>
          <a:stretch>
            <a:fillRect/>
          </a:stretch>
        </p:blipFill>
        <p:spPr>
          <a:xfrm>
            <a:off x="3000340" y="1845310"/>
            <a:ext cx="5300345" cy="4670425"/>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94300" y="1031875"/>
            <a:ext cx="11558270" cy="552386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1．消息队列主要函数剖析</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在本章任意工程的</a:t>
            </a:r>
            <a:r>
              <a:rPr sz="2800" dirty="0">
                <a:solidFill>
                  <a:schemeClr val="bg1"/>
                </a:solidFill>
                <a:latin typeface="+mn-lt"/>
                <a:ea typeface="宋体" panose="02010600030101010101" pitchFamily="2" charset="-122"/>
                <a:cs typeface="Times New Roman" panose="02020603050405020304" pitchFamily="18" charset="0"/>
                <a:sym typeface="+mn-ea"/>
              </a:rPr>
              <a:t>“..\ 05_UserBoard\RT-</a:t>
            </a:r>
            <a:r>
              <a:rPr sz="2800" dirty="0" err="1">
                <a:solidFill>
                  <a:schemeClr val="bg1"/>
                </a:solidFill>
                <a:latin typeface="+mn-lt"/>
                <a:ea typeface="宋体" panose="02010600030101010101" pitchFamily="2" charset="-122"/>
                <a:cs typeface="Times New Roman" panose="02020603050405020304" pitchFamily="18" charset="0"/>
                <a:sym typeface="+mn-ea"/>
              </a:rPr>
              <a:t>Thread_Src</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src</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ipc.c”文件中可以查看函数的源代码</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（1）消息队列发送消息函数rt_mq_send()</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消息队列发送消息函数rt_mq_send的主要功能</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1）判断消息队列的状态和参数的合法性；</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2）从空闲消息链表上取下一个空闲消息块，把消息内容复制到消息块上；</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3）将新增的消息块放入消息队列中，并设置新的队列尾部链表；</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4）从阻塞列表中移除等待接收消息的线程，将其放入就绪列表中准备运行；</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5）返回消息队列各类状态代码值。</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647030" y="1031875"/>
            <a:ext cx="10986770" cy="45485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（2）消息队列接收消息函数 </a:t>
            </a:r>
            <a:r>
              <a:rPr sz="2800" dirty="0" err="1">
                <a:solidFill>
                  <a:schemeClr val="bg1"/>
                </a:solidFill>
                <a:latin typeface="+mn-lt"/>
                <a:ea typeface="宋体" panose="02010600030101010101" pitchFamily="2" charset="-122"/>
                <a:cs typeface="Times New Roman" panose="02020603050405020304" pitchFamily="18" charset="0"/>
                <a:sym typeface="+mn-ea"/>
              </a:rPr>
              <a:t>rt_mq_recv</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消息队列接收消息函数rt_mq_recv的主要功能</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1）检查消息队列状态和参数的合法性；</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2）从消息队列中取出一个消息；</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3）对获取到的消息进行处理，若无消息情况，则改变当前线程状态，将其移入阻塞列表并开启计时器，从就绪列表取出线程准备运行；</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4）若有消息，获取消息列表的头指针，将消息数减一；</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5）返回消息队列各类状态代码值。</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697230" y="1325880"/>
            <a:ext cx="10873105" cy="5058224"/>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spAutoFit/>
          </a:bodyPr>
          <a:lstStyle/>
          <a:p>
            <a:pPr indent="711200" algn="just" eaLnBrk="1">
              <a:spcAft>
                <a:spcPts val="0"/>
              </a:spcAft>
              <a:defRPr/>
              <a:extLst>
                <a:ext uri="{35155182-B16C-46BC-9424-99874614C6A1}">
                  <wpsdc:indentchars xmlns="" xmlns:wpsdc="http://www.wps.cn/officeDocument/2017/drawingmlCustomData" val="200" checksum="3773799597"/>
                </a:ext>
              </a:extLst>
            </a:pPr>
            <a:r>
              <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（5）</a:t>
            </a:r>
            <a:r>
              <a:rPr lang="zh-CN"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sym typeface="+mn-ea"/>
              </a:rPr>
              <a:t>特殊功能寄存器</a:t>
            </a:r>
            <a:endParaRPr lang="en-US" altLang="zh-CN" sz="2800" dirty="0">
              <a:solidFill>
                <a:srgbClr val="FFFF00"/>
              </a:solidFill>
              <a:latin typeface="Times New Roman" panose="02020603050405020304" pitchFamily="18" charset="0"/>
              <a:ea typeface="宋体" panose="02010600030101010101" pitchFamily="2" charset="-122"/>
              <a:cs typeface="Times New Roman" panose="02020603050405020304" pitchFamily="18" charset="0"/>
            </a:endParaRP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ARM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Cortex-M</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内核中有一组特殊功能寄存器，包括程序状态字寄存器（</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xPSR</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中断屏蔽寄存器（</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PRIMASK</a:t>
            </a:r>
            <a:r>
              <a:rPr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）和控制寄存器（</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CONTROL</a:t>
            </a:r>
            <a:r>
              <a:rPr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eaLnBrk="1" latinLnBrk="0">
              <a:extLst>
                <a:ext uri="{35155182-B16C-46BC-9424-99874614C6A1}">
                  <wpsdc:indentchars xmlns="" xmlns:wpsdc="http://www.wps.cn/officeDocument/2017/drawingmlCustomData" val="200" checksum="3773799597"/>
                </a:ext>
              </a:extLst>
            </a:pP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程序状态字寄存器在内部分为以下几个子寄存器：</a:t>
            </a:r>
            <a:endParaRPr lang="en-US" altLang="zh-CN" sz="2800" dirty="0">
              <a:solidFill>
                <a:srgbClr val="FFC000"/>
              </a:solidFill>
              <a:latin typeface="Times New Roman" panose="02020603050405020304" pitchFamily="18" charset="0"/>
              <a:ea typeface="宋体" panose="02010600030101010101" pitchFamily="2" charset="-122"/>
              <a:cs typeface="Times New Roman" panose="02020603050405020304" pitchFamily="18" charset="0"/>
            </a:endParaRP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①</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应用程序状态寄存器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APSR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Application Program Status Register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②</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中断程序状态寄存器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IPSR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Interrupt Program Status Register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pPr indent="609600" eaLnBrk="1" latinLnBrk="0">
              <a:extLst>
                <a:ext uri="{35155182-B16C-46BC-9424-99874614C6A1}">
                  <wpsdc:indentchars xmlns="" xmlns:wpsdc="http://www.wps.cn/officeDocument/2017/drawingmlCustomData" val="200" checksum="4158780845"/>
                </a:ext>
              </a:extLst>
            </a:pP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③</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执行程序状态寄存器</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EPSR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Execution Program Status Register</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l" eaLnBrk="1" latinLnBrk="0">
              <a:buClrTx/>
              <a:buSzTx/>
              <a:buFontTx/>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2）中断屏蔽寄存器（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PRIMASK</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a:p>
            <a:pPr indent="711200" algn="l" eaLnBrk="1" latinLnBrk="0">
              <a:buClrTx/>
              <a:buSzTx/>
              <a:buFontTx/>
              <a:extLst>
                <a:ext uri="{35155182-B16C-46BC-9424-99874614C6A1}">
                  <wpsdc:indentchars xmlns="" xmlns:wpsdc="http://www.wps.cn/officeDocument/2017/drawingmlCustomData" val="200" checksum="3773799597"/>
                </a:ext>
              </a:extLst>
            </a:pP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3）控制寄存器（</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CONTROL</a:t>
            </a:r>
            <a:r>
              <a:rPr lang="zh-CN"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335280" y="1052195"/>
            <a:ext cx="11749405" cy="544068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2．消息队列调度机制实例分析</a:t>
            </a:r>
          </a:p>
        </p:txBody>
      </p:sp>
      <p:pic>
        <p:nvPicPr>
          <p:cNvPr id="3" name="图片 2"/>
          <p:cNvPicPr>
            <a:picLocks noChangeAspect="1"/>
          </p:cNvPicPr>
          <p:nvPr/>
        </p:nvPicPr>
        <p:blipFill>
          <a:blip r:embed="rId4"/>
          <a:stretch>
            <a:fillRect/>
          </a:stretch>
        </p:blipFill>
        <p:spPr>
          <a:xfrm>
            <a:off x="3288030" y="1845310"/>
            <a:ext cx="4017010" cy="4563110"/>
          </a:xfrm>
          <a:prstGeom prst="rect">
            <a:avLst/>
          </a:prstGeom>
        </p:spPr>
      </p:pic>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89</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2" name="圆角矩形 1"/>
          <p:cNvSpPr/>
          <p:nvPr/>
        </p:nvSpPr>
        <p:spPr bwMode="auto">
          <a:xfrm>
            <a:off x="144780" y="2465070"/>
            <a:ext cx="11732895" cy="404939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660400"/>
            <a:r>
              <a:rPr lang="en-US" sz="2800" dirty="0">
                <a:solidFill>
                  <a:schemeClr val="bg1"/>
                </a:solidFill>
                <a:latin typeface="+mn-lt"/>
                <a:ea typeface="宋体" panose="02010600030101010101" pitchFamily="2" charset="-122"/>
              </a:rPr>
              <a:t> </a:t>
            </a:r>
            <a:r>
              <a:rPr sz="2600" dirty="0">
                <a:solidFill>
                  <a:schemeClr val="bg1"/>
                </a:solidFill>
                <a:latin typeface="+mn-lt"/>
                <a:ea typeface="宋体" panose="02010600030101010101" pitchFamily="2" charset="-122"/>
                <a:cs typeface="Times New Roman" panose="02020603050405020304" pitchFamily="18" charset="0"/>
              </a:rPr>
              <a:t>1.   </a:t>
            </a:r>
            <a:r>
              <a:rPr sz="2600" dirty="0" err="1">
                <a:solidFill>
                  <a:schemeClr val="bg1"/>
                </a:solidFill>
                <a:latin typeface="+mn-lt"/>
                <a:ea typeface="宋体" panose="02010600030101010101" pitchFamily="2" charset="-122"/>
                <a:cs typeface="Times New Roman" panose="02020603050405020304" pitchFamily="18" charset="0"/>
              </a:rPr>
              <a:t>信号量主要函数剖析</a:t>
            </a:r>
            <a:endParaRPr lang="en-US" sz="2600" dirty="0">
              <a:solidFill>
                <a:schemeClr val="bg1"/>
              </a:solidFill>
              <a:latin typeface="+mn-lt"/>
              <a:ea typeface="宋体" panose="02010600030101010101" pitchFamily="2" charset="-122"/>
              <a:cs typeface="Times New Roman" panose="02020603050405020304" pitchFamily="18" charset="0"/>
            </a:endParaRPr>
          </a:p>
          <a:p>
            <a:pPr indent="660400"/>
            <a:r>
              <a:rPr sz="2600" dirty="0">
                <a:solidFill>
                  <a:schemeClr val="bg1"/>
                </a:solidFill>
                <a:latin typeface="+mn-lt"/>
                <a:ea typeface="宋体" panose="02010600030101010101" pitchFamily="2" charset="-122"/>
                <a:cs typeface="Times New Roman" panose="02020603050405020304" pitchFamily="18" charset="0"/>
              </a:rPr>
              <a:t>（1）等待获取信号量函数rt_sem_take()</a:t>
            </a:r>
          </a:p>
          <a:p>
            <a:pPr indent="660400"/>
            <a:r>
              <a:rPr lang="en-US" sz="2600" dirty="0">
                <a:solidFill>
                  <a:schemeClr val="bg1"/>
                </a:solidFill>
                <a:latin typeface="+mn-lt"/>
                <a:ea typeface="宋体" panose="02010600030101010101" pitchFamily="2" charset="-122"/>
                <a:cs typeface="Times New Roman" panose="02020603050405020304" pitchFamily="18" charset="0"/>
              </a:rPr>
              <a:t> </a:t>
            </a:r>
            <a:r>
              <a:rPr lang="en-US" sz="2600" dirty="0" err="1">
                <a:solidFill>
                  <a:schemeClr val="bg1"/>
                </a:solidFill>
                <a:latin typeface="+mn-lt"/>
                <a:ea typeface="宋体" panose="02010600030101010101" pitchFamily="2" charset="-122"/>
                <a:cs typeface="Times New Roman" panose="02020603050405020304" pitchFamily="18" charset="0"/>
              </a:rPr>
              <a:t>r</a:t>
            </a:r>
            <a:r>
              <a:rPr sz="2600" dirty="0" err="1">
                <a:solidFill>
                  <a:schemeClr val="bg1"/>
                </a:solidFill>
                <a:latin typeface="+mn-lt"/>
                <a:ea typeface="宋体" panose="02010600030101010101" pitchFamily="2" charset="-122"/>
                <a:cs typeface="Times New Roman" panose="02020603050405020304" pitchFamily="18" charset="0"/>
              </a:rPr>
              <a:t>t_sem_take函数的主要功能</a:t>
            </a:r>
            <a:r>
              <a:rPr sz="2600" dirty="0">
                <a:solidFill>
                  <a:schemeClr val="bg1"/>
                </a:solidFill>
                <a:latin typeface="+mn-lt"/>
                <a:ea typeface="宋体" panose="02010600030101010101" pitchFamily="2" charset="-122"/>
                <a:cs typeface="Times New Roman" panose="02020603050405020304" pitchFamily="18" charset="0"/>
              </a:rPr>
              <a:t>：</a:t>
            </a:r>
          </a:p>
          <a:p>
            <a:pPr indent="660400"/>
            <a:r>
              <a:rPr sz="2600" dirty="0">
                <a:solidFill>
                  <a:schemeClr val="bg1"/>
                </a:solidFill>
                <a:latin typeface="+mn-lt"/>
                <a:ea typeface="宋体" panose="02010600030101010101" pitchFamily="2" charset="-122"/>
                <a:cs typeface="Times New Roman" panose="02020603050405020304" pitchFamily="18" charset="0"/>
              </a:rPr>
              <a:t>① 判断是否有可用信号量，若有，信号量的值减一并返回获取信号量成功；</a:t>
            </a:r>
          </a:p>
          <a:p>
            <a:pPr indent="660400"/>
            <a:r>
              <a:rPr sz="2600" dirty="0">
                <a:solidFill>
                  <a:schemeClr val="bg1"/>
                </a:solidFill>
                <a:latin typeface="+mn-lt"/>
                <a:ea typeface="宋体" panose="02010600030101010101" pitchFamily="2" charset="-122"/>
                <a:cs typeface="Times New Roman" panose="02020603050405020304" pitchFamily="18" charset="0"/>
              </a:rPr>
              <a:t>② 否则判断等待时间，若等待时间等于0，返回超时错误，否则阻塞当前运行线程，并插入到信号量阻塞列表中，若等待时间大于0，则需要设置线程等待时间并启动定时器将当前线程放入延时列表，并从就绪列表中取出优先级最高的线程准备运行。</a:t>
            </a:r>
          </a:p>
        </p:txBody>
      </p:sp>
      <p:pic>
        <p:nvPicPr>
          <p:cNvPr id="9" name="图片 8"/>
          <p:cNvPicPr>
            <a:picLocks noChangeAspect="1"/>
          </p:cNvPicPr>
          <p:nvPr/>
        </p:nvPicPr>
        <p:blipFill>
          <a:blip r:embed="rId3"/>
          <a:stretch>
            <a:fillRect/>
          </a:stretch>
        </p:blipFill>
        <p:spPr>
          <a:xfrm>
            <a:off x="-34201" y="313975"/>
            <a:ext cx="12192000" cy="745236"/>
          </a:xfrm>
          <a:prstGeom prst="rect">
            <a:avLst/>
          </a:prstGeom>
        </p:spPr>
      </p:pic>
      <p:sp>
        <p:nvSpPr>
          <p:cNvPr id="8" name="圆角矩形 7"/>
          <p:cNvSpPr/>
          <p:nvPr/>
        </p:nvSpPr>
        <p:spPr bwMode="auto">
          <a:xfrm>
            <a:off x="144780" y="1124585"/>
            <a:ext cx="11733530" cy="638810"/>
          </a:xfrm>
          <a:prstGeom prst="roundRect">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w="9525" cap="flat" cmpd="sng" algn="ctr">
            <a:solidFill>
              <a:schemeClr val="bg1">
                <a:lumMod val="50000"/>
              </a:schemeClr>
            </a:solid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pPr algn="l"/>
            <a:r>
              <a:rPr lang="en-US" altLang="zh-CN" sz="3600" b="0" dirty="0">
                <a:solidFill>
                  <a:schemeClr val="accent6"/>
                </a:solidFill>
                <a:latin typeface="+mn-lt"/>
                <a:ea typeface="黑体" panose="02010609060101010101" pitchFamily="49" charset="-122"/>
              </a:rPr>
              <a:t>9.5 </a:t>
            </a:r>
            <a:r>
              <a:rPr sz="3600" b="0" dirty="0">
                <a:solidFill>
                  <a:schemeClr val="accent6"/>
                </a:solidFill>
                <a:latin typeface="+mn-lt"/>
                <a:ea typeface="黑体" panose="02010609060101010101" pitchFamily="49" charset="-122"/>
              </a:rPr>
              <a:t>RT-Thread中的信号量与互斥量的触发过程分析</a:t>
            </a:r>
          </a:p>
        </p:txBody>
      </p:sp>
      <p:sp>
        <p:nvSpPr>
          <p:cNvPr id="17" name="圆角矩形 16"/>
          <p:cNvSpPr/>
          <p:nvPr/>
        </p:nvSpPr>
        <p:spPr bwMode="auto">
          <a:xfrm>
            <a:off x="144745" y="1844675"/>
            <a:ext cx="6094730" cy="575945"/>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altLang="zh-CN" sz="2800" b="0" kern="100" dirty="0">
                <a:latin typeface="Times New Roman" panose="02020603050405020304" pitchFamily="18" charset="0"/>
                <a:ea typeface="黑体" panose="02010609060101010101" pitchFamily="49" charset="-122"/>
                <a:cs typeface="Times New Roman" panose="02020603050405020304" pitchFamily="18" charset="0"/>
              </a:rPr>
              <a:t>9.5.1  信号量</a:t>
            </a:r>
          </a:p>
        </p:txBody>
      </p:sp>
      <p:sp>
        <p:nvSpPr>
          <p:cNvPr id="5" name="灯片编号占位符 4"/>
          <p:cNvSpPr>
            <a:spLocks noGrp="1"/>
          </p:cNvSpPr>
          <p:nvPr>
            <p:ph type="sldNum" sz="quarter" idx="4"/>
          </p:nvPr>
        </p:nvSpPr>
        <p:spPr/>
        <p:txBody>
          <a:bodyPr/>
          <a:lstStyle/>
          <a:p>
            <a:r>
              <a:rPr lang="zh-CN" altLang="en-US" dirty="0">
                <a:ea typeface="宋体" panose="02010600030101010101" pitchFamily="2" charset="-122"/>
              </a:rPr>
              <a:t>第</a:t>
            </a:r>
            <a:fld id="{7D9BB5D0-35E4-459D-AEF3-FE4D7C45CC19}" type="slidenum">
              <a:rPr lang="zh-CN" altLang="en-US" smtClean="0"/>
              <a:t>90</a:t>
            </a:fld>
            <a:r>
              <a:rPr lang="zh-CN" altLang="en-US" dirty="0">
                <a:ea typeface="宋体" panose="02010600030101010101" pitchFamily="2" charset="-122"/>
              </a:rPr>
              <a:t>页 共</a:t>
            </a:r>
            <a:r>
              <a:rPr lang="en-US" altLang="zh-CN" dirty="0">
                <a:ea typeface="宋体" panose="02010600030101010101" pitchFamily="2" charset="-122"/>
              </a:rPr>
              <a:t>97</a:t>
            </a:r>
            <a:r>
              <a:rPr lang="zh-CN" altLang="en-US" dirty="0">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647030" y="1124585"/>
            <a:ext cx="10986770" cy="454850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（2）释放信号量函数rt_sem_release()</a:t>
            </a:r>
          </a:p>
          <a:p>
            <a:pPr marL="0" indent="660400"/>
            <a:r>
              <a:rPr sz="2800" dirty="0" err="1">
                <a:solidFill>
                  <a:schemeClr val="bg1"/>
                </a:solidFill>
                <a:latin typeface="+mn-lt"/>
                <a:ea typeface="宋体" panose="02010600030101010101" pitchFamily="2" charset="-122"/>
                <a:cs typeface="Times New Roman" panose="02020603050405020304" pitchFamily="18" charset="0"/>
                <a:sym typeface="+mn-ea"/>
              </a:rPr>
              <a:t>rt_sem_release函数的主要功能</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① </a:t>
            </a:r>
            <a:r>
              <a:rPr sz="2800" dirty="0" err="1">
                <a:solidFill>
                  <a:schemeClr val="bg1"/>
                </a:solidFill>
                <a:latin typeface="+mn-lt"/>
                <a:ea typeface="宋体" panose="02010600030101010101" pitchFamily="2" charset="-122"/>
                <a:cs typeface="Times New Roman" panose="02020603050405020304" pitchFamily="18" charset="0"/>
                <a:sym typeface="+mn-ea"/>
              </a:rPr>
              <a:t>检查信号量阻塞列表中是否有等待信号量的线程，若有，则从信号量阻塞列表中唤醒第一个线程，并将此线程从延时列表中取出</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② </a:t>
            </a:r>
            <a:r>
              <a:rPr sz="2800" dirty="0" err="1">
                <a:solidFill>
                  <a:schemeClr val="bg1"/>
                </a:solidFill>
                <a:latin typeface="+mn-lt"/>
                <a:ea typeface="宋体" panose="02010600030101010101" pitchFamily="2" charset="-122"/>
                <a:cs typeface="Times New Roman" panose="02020603050405020304" pitchFamily="18" charset="0"/>
                <a:sym typeface="+mn-ea"/>
              </a:rPr>
              <a:t>若无，则释放信号量</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③ </a:t>
            </a:r>
            <a:r>
              <a:rPr sz="2800" dirty="0" err="1">
                <a:solidFill>
                  <a:schemeClr val="bg1"/>
                </a:solidFill>
                <a:latin typeface="+mn-lt"/>
                <a:ea typeface="宋体" panose="02010600030101010101" pitchFamily="2" charset="-122"/>
                <a:cs typeface="Times New Roman" panose="02020603050405020304" pitchFamily="18" charset="0"/>
                <a:sym typeface="+mn-ea"/>
              </a:rPr>
              <a:t>检查是否需要线程调度</a:t>
            </a:r>
            <a:r>
              <a:rPr sz="28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在“..\05_UserBoard\RT-</a:t>
            </a:r>
            <a:r>
              <a:rPr sz="2800" dirty="0" err="1">
                <a:solidFill>
                  <a:schemeClr val="bg1"/>
                </a:solidFill>
                <a:latin typeface="+mn-lt"/>
                <a:ea typeface="宋体" panose="02010600030101010101" pitchFamily="2" charset="-122"/>
                <a:cs typeface="Times New Roman" panose="02020603050405020304" pitchFamily="18" charset="0"/>
                <a:sym typeface="+mn-ea"/>
              </a:rPr>
              <a:t>Thread_Src</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src</a:t>
            </a:r>
            <a:r>
              <a:rPr sz="2800" dirty="0">
                <a:solidFill>
                  <a:schemeClr val="bg1"/>
                </a:solidFill>
                <a:latin typeface="+mn-lt"/>
                <a:ea typeface="宋体" panose="02010600030101010101" pitchFamily="2" charset="-122"/>
                <a:cs typeface="Times New Roman" panose="02020603050405020304" pitchFamily="18" charset="0"/>
                <a:sym typeface="+mn-ea"/>
              </a:rPr>
              <a:t>\</a:t>
            </a:r>
            <a:r>
              <a:rPr sz="2800" dirty="0" err="1">
                <a:solidFill>
                  <a:schemeClr val="bg1"/>
                </a:solidFill>
                <a:latin typeface="+mn-lt"/>
                <a:ea typeface="宋体" panose="02010600030101010101" pitchFamily="2" charset="-122"/>
                <a:cs typeface="Times New Roman" panose="02020603050405020304" pitchFamily="18" charset="0"/>
                <a:sym typeface="+mn-ea"/>
              </a:rPr>
              <a:t>ipc.c”文件中可查看rt_sem_take</a:t>
            </a:r>
            <a:r>
              <a:rPr lang="zh-CN" altLang="en-US" sz="2800" dirty="0">
                <a:solidFill>
                  <a:schemeClr val="bg1"/>
                </a:solidFill>
                <a:latin typeface="+mn-lt"/>
                <a:ea typeface="宋体" panose="02010600030101010101" pitchFamily="2" charset="-122"/>
                <a:cs typeface="Times New Roman" panose="02020603050405020304" pitchFamily="18" charset="0"/>
                <a:sym typeface="+mn-ea"/>
              </a:rPr>
              <a:t>和</a:t>
            </a:r>
            <a:r>
              <a:rPr sz="2800" dirty="0" err="1">
                <a:solidFill>
                  <a:schemeClr val="bg1"/>
                </a:solidFill>
                <a:latin typeface="+mn-lt"/>
                <a:ea typeface="宋体" panose="02010600030101010101" pitchFamily="2" charset="-122"/>
                <a:cs typeface="Times New Roman" panose="02020603050405020304" pitchFamily="18" charset="0"/>
                <a:sym typeface="+mn-ea"/>
              </a:rPr>
              <a:t>rt_sem_release的源代码</a:t>
            </a:r>
            <a:r>
              <a:rPr sz="2800" dirty="0">
                <a:solidFill>
                  <a:schemeClr val="bg1"/>
                </a:solidFill>
                <a:latin typeface="+mn-lt"/>
                <a:ea typeface="宋体" panose="02010600030101010101" pitchFamily="2" charset="-122"/>
                <a:cs typeface="Times New Roman" panose="02020603050405020304" pitchFamily="18" charset="0"/>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91</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4"/>
          <a:stretch>
            <a:fillRect/>
          </a:stretch>
        </p:blipFill>
        <p:spPr>
          <a:xfrm>
            <a:off x="600" y="286910"/>
            <a:ext cx="12192000" cy="745236"/>
          </a:xfrm>
          <a:prstGeom prst="rect">
            <a:avLst/>
          </a:prstGeom>
        </p:spPr>
      </p:pic>
      <p:sp>
        <p:nvSpPr>
          <p:cNvPr id="14" name="圆角矩形 13"/>
          <p:cNvSpPr/>
          <p:nvPr/>
        </p:nvSpPr>
        <p:spPr bwMode="auto">
          <a:xfrm>
            <a:off x="647030" y="1052195"/>
            <a:ext cx="10986770" cy="215646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2.   </a:t>
            </a:r>
            <a:r>
              <a:rPr sz="2800" b="0" dirty="0" err="1">
                <a:solidFill>
                  <a:srgbClr val="FFFF00"/>
                </a:solidFill>
                <a:latin typeface="+mn-lt"/>
                <a:ea typeface="黑体" panose="02010609060101010101" pitchFamily="49" charset="-122"/>
                <a:sym typeface="+mn-ea"/>
              </a:rPr>
              <a:t>信号量调度实例分析</a:t>
            </a:r>
            <a:endParaRPr sz="2800" b="0" dirty="0">
              <a:solidFill>
                <a:srgbClr val="FFFF00"/>
              </a:solidFill>
              <a:latin typeface="+mn-lt"/>
              <a:ea typeface="黑体" panose="02010609060101010101" pitchFamily="49" charset="-122"/>
              <a:sym typeface="+mn-ea"/>
            </a:endParaRPr>
          </a:p>
          <a:p>
            <a:pPr marL="0" indent="660400"/>
            <a:r>
              <a:rPr sz="2600" dirty="0" err="1">
                <a:solidFill>
                  <a:schemeClr val="bg1"/>
                </a:solidFill>
                <a:latin typeface="+mn-lt"/>
                <a:ea typeface="宋体" panose="02010600030101010101" pitchFamily="2" charset="-122"/>
                <a:cs typeface="Times New Roman" panose="02020603050405020304" pitchFamily="18" charset="0"/>
                <a:sym typeface="+mn-ea"/>
              </a:rPr>
              <a:t>样例工程在</a:t>
            </a:r>
            <a:r>
              <a:rPr sz="2600" dirty="0">
                <a:solidFill>
                  <a:schemeClr val="bg1"/>
                </a:solidFill>
                <a:latin typeface="+mn-lt"/>
                <a:ea typeface="宋体" panose="02010600030101010101" pitchFamily="2" charset="-122"/>
                <a:cs typeface="Times New Roman" panose="02020603050405020304" pitchFamily="18" charset="0"/>
                <a:sym typeface="+mn-ea"/>
              </a:rPr>
              <a:t>“..\03-Software\CH09-RT-Analysis\</a:t>
            </a:r>
            <a:r>
              <a:rPr sz="2600" dirty="0" err="1">
                <a:solidFill>
                  <a:schemeClr val="bg1"/>
                </a:solidFill>
                <a:latin typeface="+mn-lt"/>
                <a:ea typeface="宋体" panose="02010600030101010101" pitchFamily="2" charset="-122"/>
                <a:cs typeface="Times New Roman" panose="02020603050405020304" pitchFamily="18" charset="0"/>
                <a:sym typeface="+mn-ea"/>
              </a:rPr>
              <a:t>Semaphore”文件夹</a:t>
            </a:r>
            <a:r>
              <a:rPr lang="zh-CN" altLang="en-US" sz="2600" dirty="0">
                <a:solidFill>
                  <a:schemeClr val="bg1"/>
                </a:solidFill>
                <a:latin typeface="+mn-lt"/>
                <a:ea typeface="宋体" panose="02010600030101010101" pitchFamily="2" charset="-122"/>
                <a:cs typeface="Times New Roman" panose="02020603050405020304" pitchFamily="18" charset="0"/>
                <a:sym typeface="+mn-ea"/>
              </a:rPr>
              <a:t>，</a:t>
            </a:r>
            <a:r>
              <a:rPr sz="2600" dirty="0" err="1">
                <a:solidFill>
                  <a:schemeClr val="bg1"/>
                </a:solidFill>
                <a:latin typeface="+mn-lt"/>
                <a:ea typeface="宋体" panose="02010600030101010101" pitchFamily="2" charset="-122"/>
                <a:cs typeface="Times New Roman" panose="02020603050405020304" pitchFamily="18" charset="0"/>
                <a:sym typeface="+mn-ea"/>
              </a:rPr>
              <a:t>运行结果</a:t>
            </a:r>
            <a:r>
              <a:rPr lang="zh-CN" altLang="en-US" sz="2600" dirty="0">
                <a:solidFill>
                  <a:schemeClr val="bg1"/>
                </a:solidFill>
                <a:latin typeface="+mn-lt"/>
                <a:ea typeface="宋体" panose="02010600030101010101" pitchFamily="2" charset="-122"/>
                <a:cs typeface="Times New Roman" panose="02020603050405020304" pitchFamily="18" charset="0"/>
                <a:sym typeface="+mn-ea"/>
              </a:rPr>
              <a:t>如下</a:t>
            </a:r>
            <a:r>
              <a:rPr sz="2600" dirty="0">
                <a:solidFill>
                  <a:schemeClr val="bg1"/>
                </a:solidFill>
                <a:latin typeface="+mn-lt"/>
                <a:ea typeface="宋体" panose="02010600030101010101" pitchFamily="2" charset="-122"/>
                <a:cs typeface="Times New Roman" panose="02020603050405020304" pitchFamily="18" charset="0"/>
                <a:sym typeface="+mn-ea"/>
              </a:rPr>
              <a:t>图</a:t>
            </a:r>
            <a:r>
              <a:rPr lang="zh-CN" altLang="en-US" sz="2600" dirty="0">
                <a:solidFill>
                  <a:schemeClr val="bg1"/>
                </a:solidFill>
                <a:latin typeface="+mn-lt"/>
                <a:ea typeface="宋体" panose="02010600030101010101" pitchFamily="2" charset="-122"/>
                <a:cs typeface="Times New Roman" panose="02020603050405020304" pitchFamily="18" charset="0"/>
                <a:sym typeface="+mn-ea"/>
              </a:rPr>
              <a:t>所示</a:t>
            </a:r>
            <a:r>
              <a:rPr sz="2600" dirty="0">
                <a:solidFill>
                  <a:schemeClr val="bg1"/>
                </a:solidFill>
                <a:latin typeface="+mn-lt"/>
                <a:ea typeface="宋体" panose="02010600030101010101" pitchFamily="2" charset="-122"/>
                <a:cs typeface="Times New Roman" panose="02020603050405020304" pitchFamily="18" charset="0"/>
                <a:sym typeface="+mn-ea"/>
              </a:rPr>
              <a:t>，。</a:t>
            </a:r>
            <a:r>
              <a:rPr sz="2600" dirty="0" err="1">
                <a:solidFill>
                  <a:schemeClr val="bg1"/>
                </a:solidFill>
                <a:latin typeface="+mn-lt"/>
                <a:ea typeface="宋体" panose="02010600030101010101" pitchFamily="2" charset="-122"/>
                <a:cs typeface="Times New Roman" panose="02020603050405020304" pitchFamily="18" charset="0"/>
                <a:sym typeface="+mn-ea"/>
              </a:rPr>
              <a:t>注意本工程的RT源码thread.c文件中有加入printf语句输出过程信息，仅供原理分析使用</a:t>
            </a:r>
            <a:r>
              <a:rPr sz="2600" dirty="0">
                <a:solidFill>
                  <a:schemeClr val="bg1"/>
                </a:solidFill>
                <a:latin typeface="+mn-lt"/>
                <a:ea typeface="宋体" panose="02010600030101010101" pitchFamily="2" charset="-122"/>
                <a:cs typeface="Times New Roman" panose="02020603050405020304" pitchFamily="18" charset="0"/>
                <a:sym typeface="+mn-ea"/>
              </a:rPr>
              <a:t>。</a:t>
            </a:r>
          </a:p>
        </p:txBody>
      </p:sp>
      <p:graphicFrame>
        <p:nvGraphicFramePr>
          <p:cNvPr id="3" name="对象 -2147482594"/>
          <p:cNvGraphicFramePr>
            <a:graphicFrameLocks noChangeAspect="1"/>
          </p:cNvGraphicFramePr>
          <p:nvPr/>
        </p:nvGraphicFramePr>
        <p:xfrm>
          <a:off x="2761580" y="3357245"/>
          <a:ext cx="6358255" cy="3320415"/>
        </p:xfrm>
        <a:graphic>
          <a:graphicData uri="http://schemas.openxmlformats.org/presentationml/2006/ole">
            <mc:AlternateContent xmlns:mc="http://schemas.openxmlformats.org/markup-compatibility/2006">
              <mc:Choice xmlns:v="urn:schemas-microsoft-com:vml" Requires="v">
                <p:oleObj spid="_x0000_s6146" r:id="rId5" imgW="4796155" imgH="2501900" progId="PBrush">
                  <p:embed/>
                </p:oleObj>
              </mc:Choice>
              <mc:Fallback>
                <p:oleObj r:id="rId5" imgW="4796155" imgH="2501900" progId="PBrush">
                  <p:embed/>
                  <p:pic>
                    <p:nvPicPr>
                      <p:cNvPr id="3" name="对象 -2147482594"/>
                      <p:cNvPicPr/>
                      <p:nvPr/>
                    </p:nvPicPr>
                    <p:blipFill>
                      <a:blip r:embed="rId6"/>
                      <a:stretch>
                        <a:fillRect/>
                      </a:stretch>
                    </p:blipFill>
                    <p:spPr>
                      <a:xfrm>
                        <a:off x="2761580" y="3357245"/>
                        <a:ext cx="6358255" cy="3320415"/>
                      </a:xfrm>
                      <a:prstGeom prst="rect">
                        <a:avLst/>
                      </a:prstGeom>
                      <a:noFill/>
                      <a:ln w="38100">
                        <a:noFill/>
                        <a:miter/>
                      </a:ln>
                    </p:spPr>
                  </p:pic>
                </p:oleObj>
              </mc:Fallback>
            </mc:AlternateContent>
          </a:graphicData>
        </a:graphic>
      </p:graphicFrame>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92</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sp>
        <p:nvSpPr>
          <p:cNvPr id="11" name="圆角矩形 10"/>
          <p:cNvSpPr/>
          <p:nvPr/>
        </p:nvSpPr>
        <p:spPr bwMode="auto">
          <a:xfrm>
            <a:off x="264125" y="1704340"/>
            <a:ext cx="11513820" cy="487553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720090" algn="just" eaLnBrk="1">
              <a:spcAft>
                <a:spcPts val="0"/>
              </a:spcAft>
            </a:pPr>
            <a:r>
              <a:rPr lang="zh-CN" altLang="en-US" b="0" dirty="0">
                <a:solidFill>
                  <a:srgbClr val="FFFF00"/>
                </a:solidFill>
                <a:latin typeface="+mn-lt"/>
                <a:ea typeface="黑体" panose="02010609060101010101" pitchFamily="49" charset="-122"/>
              </a:rPr>
              <a:t>1．互斥量主要函数剖析</a:t>
            </a:r>
          </a:p>
          <a:p>
            <a:pPr indent="660400"/>
            <a:r>
              <a:rPr lang="en-US" altLang="zh-CN" dirty="0">
                <a:solidFill>
                  <a:schemeClr val="bg1"/>
                </a:solidFill>
                <a:latin typeface="+mn-lt"/>
                <a:ea typeface="宋体" panose="02010600030101010101" pitchFamily="2" charset="-122"/>
              </a:rPr>
              <a:t>   </a:t>
            </a:r>
            <a:r>
              <a:rPr lang="zh-CN" altLang="en-US" dirty="0">
                <a:solidFill>
                  <a:schemeClr val="bg1"/>
                </a:solidFill>
                <a:latin typeface="+mn-lt"/>
                <a:ea typeface="宋体" panose="02010600030101010101" pitchFamily="2" charset="-122"/>
              </a:rPr>
              <a:t>（</a:t>
            </a:r>
            <a:r>
              <a:rPr lang="zh-CN" altLang="en-US" dirty="0">
                <a:solidFill>
                  <a:schemeClr val="bg1"/>
                </a:solidFill>
                <a:latin typeface="+mn-lt"/>
                <a:ea typeface="宋体" panose="02010600030101010101" pitchFamily="2" charset="-122"/>
                <a:cs typeface="Times New Roman" panose="02020603050405020304" pitchFamily="18" charset="0"/>
              </a:rPr>
              <a:t>1）获取互斥量函数rt_mutex_take()</a:t>
            </a:r>
          </a:p>
          <a:p>
            <a:pPr indent="660400"/>
            <a:r>
              <a:rPr lang="en-US" altLang="zh-CN" dirty="0">
                <a:solidFill>
                  <a:schemeClr val="bg1"/>
                </a:solidFill>
                <a:latin typeface="+mn-lt"/>
                <a:ea typeface="宋体" panose="02010600030101010101" pitchFamily="2" charset="-122"/>
                <a:cs typeface="Times New Roman" panose="02020603050405020304" pitchFamily="18" charset="0"/>
              </a:rPr>
              <a:t>     </a:t>
            </a:r>
            <a:r>
              <a:rPr lang="zh-CN" altLang="en-US" dirty="0">
                <a:solidFill>
                  <a:schemeClr val="bg1"/>
                </a:solidFill>
                <a:latin typeface="+mn-lt"/>
                <a:ea typeface="宋体" panose="02010600030101010101" pitchFamily="2" charset="-122"/>
                <a:cs typeface="Times New Roman" panose="02020603050405020304" pitchFamily="18" charset="0"/>
              </a:rPr>
              <a:t>rt_mutex_take函数的主要功能：</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660400"/>
            <a:r>
              <a:rPr lang="zh-CN" altLang="en-US" dirty="0">
                <a:solidFill>
                  <a:schemeClr val="bg1"/>
                </a:solidFill>
                <a:latin typeface="+mn-lt"/>
                <a:ea typeface="宋体" panose="02010600030101010101" pitchFamily="2" charset="-122"/>
                <a:cs typeface="Times New Roman" panose="02020603050405020304" pitchFamily="18" charset="0"/>
              </a:rPr>
              <a:t>① 判断当前获取互斥量的线程与持有互斥量的线程是否是同一线程，若是，则该互斥量的持有值加1而线程不会被挂起；</a:t>
            </a:r>
          </a:p>
          <a:p>
            <a:pPr indent="660400"/>
            <a:r>
              <a:rPr lang="zh-CN" altLang="en-US" dirty="0">
                <a:solidFill>
                  <a:schemeClr val="bg1"/>
                </a:solidFill>
                <a:latin typeface="+mn-lt"/>
                <a:ea typeface="宋体" panose="02010600030101010101" pitchFamily="2" charset="-122"/>
                <a:cs typeface="Times New Roman" panose="02020603050405020304" pitchFamily="18" charset="0"/>
              </a:rPr>
              <a:t>② 若不是，检查互斥量是否上锁，若未上锁，则当前线程成功获取互斥量，并设置持有互斥量的原始优先级和持有次数，同时上锁；</a:t>
            </a:r>
            <a:endParaRPr lang="en-US" altLang="zh-CN" dirty="0">
              <a:solidFill>
                <a:schemeClr val="bg1"/>
              </a:solidFill>
              <a:latin typeface="+mn-lt"/>
              <a:ea typeface="宋体" panose="02010600030101010101" pitchFamily="2" charset="-122"/>
              <a:cs typeface="Times New Roman" panose="02020603050405020304" pitchFamily="18" charset="0"/>
            </a:endParaRPr>
          </a:p>
          <a:p>
            <a:pPr indent="660400"/>
            <a:r>
              <a:rPr lang="zh-CN" altLang="en-US" dirty="0">
                <a:solidFill>
                  <a:schemeClr val="bg1"/>
                </a:solidFill>
                <a:latin typeface="+mn-lt"/>
                <a:ea typeface="宋体" panose="02010600030101010101" pitchFamily="2" charset="-122"/>
                <a:cs typeface="Times New Roman" panose="02020603050405020304" pitchFamily="18" charset="0"/>
              </a:rPr>
              <a:t>③ 若互斥量已上锁，检查是否等待，若等待时间等于0，返回超时错误，否则将当前运行线程插入到互斥量阻塞列表中，若当前获取互斥量线程的优先级大于持有互斥量线程的优先级，则提升持有互斥量线程的优先级与当前获取互斥量线程的优先级相同，若等待时间大于0，同时需要设置线程等待时间并启动定时器将当前线程放入延时列表，并从就绪列表中取出优先级最高的线程准备运行。</a:t>
            </a: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9" name="圆角矩形 8"/>
          <p:cNvSpPr/>
          <p:nvPr/>
        </p:nvSpPr>
        <p:spPr bwMode="auto">
          <a:xfrm>
            <a:off x="262710" y="1031740"/>
            <a:ext cx="9249355" cy="576064"/>
          </a:xfrm>
          <a:prstGeom prst="roundRect">
            <a:avLst/>
          </a:prstGeom>
          <a:gradFill flip="none" rotWithShape="1">
            <a:gsLst>
              <a:gs pos="0">
                <a:srgbClr val="FFC000"/>
              </a:gs>
              <a:gs pos="50000">
                <a:srgbClr val="FFCC99"/>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pPr algn="l"/>
            <a:r>
              <a:rPr lang="en-US" altLang="zh-CN" sz="2800" b="0" kern="100" dirty="0">
                <a:latin typeface="Times New Roman" panose="02020603050405020304" pitchFamily="18" charset="0"/>
                <a:ea typeface="黑体" panose="02010609060101010101" pitchFamily="49" charset="-122"/>
                <a:cs typeface="Times New Roman" panose="02020603050405020304" pitchFamily="18" charset="0"/>
              </a:rPr>
              <a:t>9.5.2 </a:t>
            </a:r>
            <a:r>
              <a:rPr sz="2800" b="0" kern="100" dirty="0">
                <a:latin typeface="Times New Roman" panose="02020603050405020304" pitchFamily="18" charset="0"/>
                <a:ea typeface="黑体" panose="02010609060101010101" pitchFamily="49" charset="-122"/>
                <a:cs typeface="Times New Roman" panose="02020603050405020304" pitchFamily="18" charset="0"/>
              </a:rPr>
              <a:t>芯片启动到main函数之前的运行过程</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93</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624170" y="909320"/>
            <a:ext cx="10986770" cy="5893435"/>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（2）互斥量释放函数rt_mutex_release()</a:t>
            </a:r>
          </a:p>
          <a:p>
            <a:pPr marL="0" indent="660400"/>
            <a:r>
              <a:rPr sz="2600" dirty="0" err="1">
                <a:solidFill>
                  <a:schemeClr val="bg1"/>
                </a:solidFill>
                <a:latin typeface="+mn-lt"/>
                <a:ea typeface="宋体" panose="02010600030101010101" pitchFamily="2" charset="-122"/>
                <a:cs typeface="Times New Roman" panose="02020603050405020304" pitchFamily="18" charset="0"/>
                <a:sym typeface="+mn-ea"/>
              </a:rPr>
              <a:t>rt_mutex_release函数的主要功能</a:t>
            </a:r>
            <a:r>
              <a:rPr sz="26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① </a:t>
            </a:r>
            <a:r>
              <a:rPr sz="2600" dirty="0" err="1">
                <a:solidFill>
                  <a:schemeClr val="bg1"/>
                </a:solidFill>
                <a:latin typeface="+mn-lt"/>
                <a:ea typeface="宋体" panose="02010600030101010101" pitchFamily="2" charset="-122"/>
                <a:cs typeface="Times New Roman" panose="02020603050405020304" pitchFamily="18" charset="0"/>
                <a:sym typeface="+mn-ea"/>
              </a:rPr>
              <a:t>检查当前线程与互斥量持有线程是否是同一线程，只有互斥量持有线程才能释放互斥量</a:t>
            </a:r>
            <a:r>
              <a:rPr sz="26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② 若是同一线程，则持有互斥量的线程的持有次数减1；</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③ 若持有互斥量的线程的持有次数等于0，检查是否需要恢复线程的初始优先级，并检查互斥量阻塞列表中是否有等待当前互斥量的线程；</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④ </a:t>
            </a:r>
            <a:r>
              <a:rPr sz="2600" dirty="0" err="1">
                <a:solidFill>
                  <a:schemeClr val="bg1"/>
                </a:solidFill>
                <a:latin typeface="+mn-lt"/>
                <a:ea typeface="宋体" panose="02010600030101010101" pitchFamily="2" charset="-122"/>
                <a:cs typeface="Times New Roman" panose="02020603050405020304" pitchFamily="18" charset="0"/>
                <a:sym typeface="+mn-ea"/>
              </a:rPr>
              <a:t>若有，则从互斥量阻塞列表中唤醒第一个线程，并从延时列表中取出，同时设置新的持有者线程、优先级和持有者数</a:t>
            </a:r>
            <a:endParaRPr sz="2600" dirty="0">
              <a:solidFill>
                <a:schemeClr val="bg1"/>
              </a:solidFill>
              <a:latin typeface="+mn-lt"/>
              <a:ea typeface="宋体" panose="02010600030101010101" pitchFamily="2" charset="-122"/>
              <a:cs typeface="Times New Roman" panose="02020603050405020304" pitchFamily="18" charset="0"/>
              <a:sym typeface="+mn-ea"/>
            </a:endParaRP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⑤ </a:t>
            </a:r>
            <a:r>
              <a:rPr sz="2600" dirty="0" err="1">
                <a:solidFill>
                  <a:schemeClr val="bg1"/>
                </a:solidFill>
                <a:latin typeface="+mn-lt"/>
                <a:ea typeface="宋体" panose="02010600030101010101" pitchFamily="2" charset="-122"/>
                <a:cs typeface="Times New Roman" panose="02020603050405020304" pitchFamily="18" charset="0"/>
                <a:sym typeface="+mn-ea"/>
              </a:rPr>
              <a:t>若无，则互斥量开锁，并清除互斥量所有者信息，恢复默认优先级</a:t>
            </a:r>
            <a:r>
              <a:rPr sz="2600" dirty="0">
                <a:solidFill>
                  <a:schemeClr val="bg1"/>
                </a:solidFill>
                <a:latin typeface="+mn-lt"/>
                <a:ea typeface="宋体" panose="02010600030101010101" pitchFamily="2" charset="-122"/>
                <a:cs typeface="Times New Roman" panose="02020603050405020304" pitchFamily="18" charset="0"/>
                <a:sym typeface="+mn-ea"/>
              </a:rPr>
              <a:t>；</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⑥ </a:t>
            </a:r>
            <a:r>
              <a:rPr sz="2600" dirty="0" err="1">
                <a:solidFill>
                  <a:schemeClr val="bg1"/>
                </a:solidFill>
                <a:latin typeface="+mn-lt"/>
                <a:ea typeface="宋体" panose="02010600030101010101" pitchFamily="2" charset="-122"/>
                <a:cs typeface="Times New Roman" panose="02020603050405020304" pitchFamily="18" charset="0"/>
                <a:sym typeface="+mn-ea"/>
              </a:rPr>
              <a:t>检查是否需要线程调度</a:t>
            </a:r>
            <a:r>
              <a:rPr sz="2600" dirty="0">
                <a:solidFill>
                  <a:schemeClr val="bg1"/>
                </a:solidFill>
                <a:latin typeface="+mn-lt"/>
                <a:ea typeface="宋体" panose="02010600030101010101" pitchFamily="2" charset="-122"/>
                <a:cs typeface="Times New Roman" panose="02020603050405020304" pitchFamily="18" charset="0"/>
                <a:sym typeface="+mn-ea"/>
              </a:rPr>
              <a:t>。</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94</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647030" y="909320"/>
            <a:ext cx="10986770" cy="5327992"/>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720090" algn="just" eaLnBrk="1" latinLnBrk="1">
              <a:spcAft>
                <a:spcPts val="0"/>
              </a:spcAft>
            </a:pPr>
            <a:r>
              <a:rPr sz="2800" b="0" dirty="0">
                <a:solidFill>
                  <a:srgbClr val="FFFF00"/>
                </a:solidFill>
                <a:latin typeface="+mn-lt"/>
                <a:ea typeface="黑体" panose="02010609060101010101" pitchFamily="49" charset="-122"/>
                <a:sym typeface="+mn-ea"/>
              </a:rPr>
              <a:t>2．基于互斥量的优先级相同线程程序执行流程分析</a:t>
            </a:r>
          </a:p>
          <a:p>
            <a:pPr marL="0" indent="660400"/>
            <a:r>
              <a:rPr sz="2600" dirty="0">
                <a:solidFill>
                  <a:schemeClr val="bg1"/>
                </a:solidFill>
                <a:latin typeface="+mn-lt"/>
                <a:ea typeface="宋体" panose="02010600030101010101" pitchFamily="2" charset="-122"/>
                <a:cs typeface="Times New Roman" panose="02020603050405020304" pitchFamily="18" charset="0"/>
                <a:sym typeface="+mn-ea"/>
              </a:rPr>
              <a:t>（1）互斥量调度时序分析</a:t>
            </a:r>
          </a:p>
        </p:txBody>
      </p:sp>
      <p:pic>
        <p:nvPicPr>
          <p:cNvPr id="5" name="图片 4"/>
          <p:cNvPicPr>
            <a:picLocks noChangeAspect="1"/>
          </p:cNvPicPr>
          <p:nvPr/>
        </p:nvPicPr>
        <p:blipFill>
          <a:blip r:embed="rId4"/>
          <a:stretch>
            <a:fillRect/>
          </a:stretch>
        </p:blipFill>
        <p:spPr>
          <a:xfrm>
            <a:off x="6096600" y="1677288"/>
            <a:ext cx="3131477" cy="4536504"/>
          </a:xfrm>
          <a:prstGeom prst="rect">
            <a:avLst/>
          </a:prstGeom>
        </p:spPr>
      </p:pic>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95</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dirty="0">
                <a:solidFill>
                  <a:schemeClr val="bg1"/>
                </a:solidFill>
                <a:latin typeface="+mn-lt"/>
                <a:ea typeface="黑体" panose="02010609060101010101" pitchFamily="49" charset="-122"/>
              </a:rPr>
              <a:t>RTOS</a:t>
            </a:r>
            <a:endParaRPr lang="zh-CN" altLang="en-US" sz="3600" i="1" dirty="0">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600" y="286910"/>
            <a:ext cx="12192000" cy="745236"/>
          </a:xfrm>
          <a:prstGeom prst="rect">
            <a:avLst/>
          </a:prstGeom>
        </p:spPr>
      </p:pic>
      <p:sp>
        <p:nvSpPr>
          <p:cNvPr id="14" name="圆角矩形 13"/>
          <p:cNvSpPr/>
          <p:nvPr/>
        </p:nvSpPr>
        <p:spPr bwMode="auto">
          <a:xfrm>
            <a:off x="647065" y="909320"/>
            <a:ext cx="10986770" cy="528193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marL="0" indent="660400"/>
            <a:r>
              <a:rPr sz="2800" dirty="0">
                <a:solidFill>
                  <a:schemeClr val="bg1"/>
                </a:solidFill>
                <a:latin typeface="+mn-lt"/>
                <a:ea typeface="宋体" panose="02010600030101010101" pitchFamily="2" charset="-122"/>
                <a:cs typeface="Times New Roman" panose="02020603050405020304" pitchFamily="18" charset="0"/>
                <a:sym typeface="+mn-ea"/>
              </a:rPr>
              <a:t>（2）互斥量调度过程分段解析</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1）线程启动。</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2）红灯线程申请锁定互斥量。</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3）蓝灯线程申请锁定互斥量。</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4）绿灯线程申请锁定互斥量。</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5）红灯线程解锁互斥量。</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6）蓝灯线程解锁互斥量。</a:t>
            </a:r>
          </a:p>
          <a:p>
            <a:pPr marL="457200" lvl="1" indent="660400">
              <a:lnSpc>
                <a:spcPct val="150000"/>
              </a:lnSpc>
            </a:pPr>
            <a:r>
              <a:rPr sz="2800" dirty="0">
                <a:solidFill>
                  <a:schemeClr val="bg1"/>
                </a:solidFill>
                <a:latin typeface="+mn-lt"/>
                <a:ea typeface="宋体" panose="02010600030101010101" pitchFamily="2" charset="-122"/>
                <a:cs typeface="Times New Roman" panose="02020603050405020304" pitchFamily="18" charset="0"/>
                <a:sym typeface="+mn-ea"/>
              </a:rPr>
              <a:t>7）绿灯线程解锁互斥量。</a:t>
            </a:r>
          </a:p>
        </p:txBody>
      </p:sp>
      <p:sp>
        <p:nvSpPr>
          <p:cNvPr id="4" name="灯片编号占位符 3"/>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96</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71752" y="118935"/>
            <a:ext cx="12086047" cy="571622"/>
          </a:xfrm>
          <a:prstGeom prst="roundRect">
            <a:avLst/>
          </a:prstGeom>
          <a:noFill/>
          <a:ln w="9525" cap="flat" cmpd="sng" algn="ctr">
            <a:noFill/>
            <a:prstDash val="solid"/>
            <a:miter lim="800000"/>
            <a:headEnd type="none" w="med" len="med"/>
            <a:tailEnd type="none" w="med" len="med"/>
          </a:ln>
          <a:effectLst>
            <a:glow rad="101600">
              <a:schemeClr val="accent6">
                <a:satMod val="175000"/>
                <a:alpha val="40000"/>
              </a:schemeClr>
            </a:glow>
          </a:effectLst>
        </p:spPr>
        <p:txBody>
          <a:bodyPr vert="horz" wrap="none" lIns="91440" tIns="45720" rIns="91440" bIns="45720" numCol="1" rtlCol="0" anchor="t" anchorCtr="0" compatLnSpc="1"/>
          <a:lstStyle/>
          <a:p>
            <a:r>
              <a:rPr lang="en-US" altLang="zh-CN" sz="3600" i="1">
                <a:solidFill>
                  <a:schemeClr val="bg1"/>
                </a:solidFill>
                <a:latin typeface="+mn-lt"/>
                <a:ea typeface="黑体" panose="02010609060101010101" pitchFamily="49" charset="-122"/>
              </a:rPr>
              <a:t>RTOS</a:t>
            </a:r>
            <a:endParaRPr lang="zh-CN" altLang="en-US" sz="3600" i="1">
              <a:solidFill>
                <a:schemeClr val="bg1"/>
              </a:solidFill>
              <a:latin typeface="+mn-lt"/>
              <a:ea typeface="黑体" panose="02010609060101010101" pitchFamily="49" charset="-122"/>
            </a:endParaRPr>
          </a:p>
        </p:txBody>
      </p:sp>
      <p:pic>
        <p:nvPicPr>
          <p:cNvPr id="6" name="图片 5"/>
          <p:cNvPicPr>
            <a:picLocks noChangeAspect="1"/>
          </p:cNvPicPr>
          <p:nvPr/>
        </p:nvPicPr>
        <p:blipFill>
          <a:blip r:embed="rId3"/>
          <a:stretch>
            <a:fillRect/>
          </a:stretch>
        </p:blipFill>
        <p:spPr>
          <a:xfrm>
            <a:off x="-17217" y="317939"/>
            <a:ext cx="12192000" cy="745236"/>
          </a:xfrm>
          <a:prstGeom prst="rect">
            <a:avLst/>
          </a:prstGeom>
        </p:spPr>
      </p:pic>
      <p:sp>
        <p:nvSpPr>
          <p:cNvPr id="4" name="Rectangle 2"/>
          <p:cNvSpPr>
            <a:spLocks noChangeArrowheads="1"/>
          </p:cNvSpPr>
          <p:nvPr/>
        </p:nvSpPr>
        <p:spPr bwMode="auto">
          <a:xfrm>
            <a:off x="263952" y="628345"/>
            <a:ext cx="1503486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9" name="圆角矩形 8"/>
          <p:cNvSpPr/>
          <p:nvPr/>
        </p:nvSpPr>
        <p:spPr bwMode="auto">
          <a:xfrm>
            <a:off x="695325" y="1062990"/>
            <a:ext cx="10734675" cy="575945"/>
          </a:xfrm>
          <a:prstGeom prst="roundRect">
            <a:avLst/>
          </a:prstGeom>
          <a:gradFill flip="none" rotWithShape="1">
            <a:gsLst>
              <a:gs pos="0">
                <a:schemeClr val="accent3">
                  <a:lumMod val="67000"/>
                </a:schemeClr>
              </a:gs>
              <a:gs pos="50000">
                <a:schemeClr val="bg1"/>
              </a:gs>
              <a:gs pos="100000">
                <a:schemeClr val="accent3">
                  <a:lumMod val="60000"/>
                  <a:lumOff val="40000"/>
                </a:schemeClr>
              </a:gs>
            </a:gsLst>
            <a:lin ang="16200000" scaled="1"/>
            <a:tileRect/>
          </a:gradFill>
          <a:ln w="9525" cap="flat" cmpd="sng" algn="ctr">
            <a:solidFill>
              <a:schemeClr val="bg1">
                <a:lumMod val="50000"/>
              </a:schemeClr>
            </a:solidFill>
            <a:prstDash val="solid"/>
            <a:miter lim="800000"/>
            <a:headEnd type="none" w="med" len="med"/>
            <a:tailEnd type="none" w="med" len="med"/>
          </a:ln>
          <a:effectLst>
            <a:softEdge rad="38100"/>
          </a:effectLst>
        </p:spPr>
        <p:txBody>
          <a:bodyPr vert="horz" wrap="none" lIns="91440" tIns="45720" rIns="91440" bIns="45720" numCol="1" rtlCol="0" anchor="t" anchorCtr="0" compatLnSpc="1"/>
          <a:lstStyle/>
          <a:p>
            <a:r>
              <a:rPr lang="en-US" altLang="zh-CN" sz="2800" b="0" kern="100" dirty="0">
                <a:solidFill>
                  <a:schemeClr val="accent6"/>
                </a:solidFill>
                <a:latin typeface="黑体" panose="02010609060101010101" pitchFamily="49" charset="-122"/>
                <a:ea typeface="黑体" panose="02010609060101010101" pitchFamily="49" charset="-122"/>
                <a:cs typeface="Times New Roman" panose="02020603050405020304" pitchFamily="18" charset="0"/>
              </a:rPr>
              <a:t>9.6 </a:t>
            </a:r>
            <a:r>
              <a:rPr lang="zh-CN" altLang="en-US" sz="2800" b="0" kern="100" dirty="0">
                <a:solidFill>
                  <a:schemeClr val="accent6"/>
                </a:solidFill>
                <a:latin typeface="黑体" panose="02010609060101010101" pitchFamily="49" charset="-122"/>
                <a:ea typeface="黑体" panose="02010609060101010101" pitchFamily="49" charset="-122"/>
                <a:cs typeface="Times New Roman" panose="02020603050405020304" pitchFamily="18" charset="0"/>
              </a:rPr>
              <a:t>本章小结</a:t>
            </a:r>
          </a:p>
        </p:txBody>
      </p:sp>
      <p:sp>
        <p:nvSpPr>
          <p:cNvPr id="10" name="圆角矩形 9"/>
          <p:cNvSpPr/>
          <p:nvPr/>
        </p:nvSpPr>
        <p:spPr bwMode="auto">
          <a:xfrm>
            <a:off x="696560" y="2276475"/>
            <a:ext cx="10733405" cy="3968750"/>
          </a:xfrm>
          <a:prstGeom prst="roundRect">
            <a:avLst/>
          </a:prstGeom>
          <a:noFill/>
          <a:ln w="9525" cap="flat" cmpd="sng" algn="ctr">
            <a:gradFill>
              <a:gsLst>
                <a:gs pos="0">
                  <a:schemeClr val="accent1">
                    <a:lumMod val="5000"/>
                    <a:lumOff val="95000"/>
                  </a:schemeClr>
                </a:gs>
                <a:gs pos="74000">
                  <a:srgbClr val="D0CC34"/>
                </a:gs>
                <a:gs pos="83000">
                  <a:srgbClr val="FFFF00"/>
                </a:gs>
                <a:gs pos="100000">
                  <a:srgbClr val="FFC000"/>
                </a:gs>
              </a:gsLst>
              <a:lin ang="5400000" scaled="1"/>
            </a:gradFill>
            <a:prstDash val="solid"/>
            <a:miter lim="800000"/>
            <a:headEnd type="none" w="med" len="med"/>
            <a:tailEnd type="none" w="med" len="med"/>
          </a:ln>
          <a:effectLst>
            <a:glow rad="38100">
              <a:schemeClr val="accent3">
                <a:satMod val="175000"/>
                <a:alpha val="40000"/>
              </a:schemeClr>
            </a:glow>
          </a:effectLst>
        </p:spPr>
        <p:txBody>
          <a:bodyPr vert="horz" wrap="square" lIns="54000" tIns="36000" rIns="54000" bIns="36000" numCol="1" rtlCol="0" anchor="t" anchorCtr="0" compatLnSpc="1">
            <a:noAutofit/>
          </a:bodyPr>
          <a:lstStyle/>
          <a:p>
            <a:pPr indent="266700" algn="just" latinLnBrk="0" hangingPunct="1">
              <a:spcAft>
                <a:spcPts val="0"/>
              </a:spcAft>
            </a:pPr>
            <a:r>
              <a:rPr lang="en-US" altLang="zh-CN" dirty="0">
                <a:solidFill>
                  <a:schemeClr val="bg1"/>
                </a:solidFill>
                <a:latin typeface="宋体" panose="02010600030101010101" pitchFamily="2" charset="-122"/>
                <a:ea typeface="宋体" panose="02010600030101010101" pitchFamily="2" charset="-122"/>
              </a:rPr>
              <a:t> </a:t>
            </a:r>
            <a:r>
              <a:rPr lang="en-US" altLang="zh-CN" sz="2800" dirty="0">
                <a:solidFill>
                  <a:schemeClr val="bg1"/>
                </a:solidFill>
                <a:latin typeface="宋体" panose="02010600030101010101" pitchFamily="2" charset="-122"/>
                <a:ea typeface="宋体" panose="02010600030101010101" pitchFamily="2" charset="-122"/>
              </a:rPr>
              <a:t>  </a:t>
            </a:r>
            <a:r>
              <a:rPr lang="zh-CN" altLang="en-US" sz="2800" dirty="0">
                <a:solidFill>
                  <a:schemeClr val="bg1"/>
                </a:solidFill>
                <a:latin typeface="+mn-lt"/>
                <a:ea typeface="宋体" panose="02010600030101010101" pitchFamily="2" charset="-122"/>
                <a:cs typeface="Times New Roman" panose="02020603050405020304" pitchFamily="18" charset="0"/>
              </a:rPr>
              <a:t>理解RTOS内部运行机制，必须具备一些基础知识，本章快速概要这些基础知识。在RT-Thread启动部分，重点分析了芯片复位开始执行的第一个指令，到操作系统启动并执行主线程这一过程，对其流程、主要函数进行了简明剖析。随后对延时函数、事件、消息队列、信号量、互斥量等RTOS中具有调度触发机制的部件进行了简明剖析。通过这些内容的学习，可基本了解RTOS是如何运行的，又如何为应用编程提供服务的，达到知其然，了解其所以然的目的。</a:t>
            </a:r>
            <a:endParaRPr lang="zh-CN" altLang="en-US" sz="2600" dirty="0">
              <a:solidFill>
                <a:schemeClr val="bg1"/>
              </a:solidFill>
              <a:latin typeface="+mn-lt"/>
              <a:ea typeface="宋体" panose="02010600030101010101" pitchFamily="2" charset="-122"/>
              <a:cs typeface="Times New Roman" panose="02020603050405020304" pitchFamily="18" charset="0"/>
            </a:endParaRPr>
          </a:p>
        </p:txBody>
      </p:sp>
      <p:sp>
        <p:nvSpPr>
          <p:cNvPr id="5" name="灯片编号占位符 4"/>
          <p:cNvSpPr>
            <a:spLocks noGrp="1"/>
          </p:cNvSpPr>
          <p:nvPr>
            <p:ph type="sldNum" sz="quarter" idx="4"/>
          </p:nvPr>
        </p:nvSpPr>
        <p:spPr/>
        <p:txBody>
          <a:bodyPr/>
          <a:lstStyle/>
          <a:p>
            <a:r>
              <a:rPr lang="zh-CN" altLang="en-US">
                <a:ea typeface="宋体" panose="02010600030101010101" pitchFamily="2" charset="-122"/>
              </a:rPr>
              <a:t>第</a:t>
            </a:r>
            <a:fld id="{7D9BB5D0-35E4-459D-AEF3-FE4D7C45CC19}" type="slidenum">
              <a:rPr lang="zh-CN" altLang="en-US" smtClean="0"/>
              <a:t>97</a:t>
            </a:fld>
            <a:r>
              <a:rPr lang="zh-CN" altLang="en-US">
                <a:ea typeface="宋体" panose="02010600030101010101" pitchFamily="2" charset="-122"/>
              </a:rPr>
              <a:t>页 共</a:t>
            </a:r>
            <a:r>
              <a:rPr lang="en-US" altLang="zh-CN">
                <a:ea typeface="宋体" panose="02010600030101010101" pitchFamily="2" charset="-122"/>
              </a:rPr>
              <a:t>97</a:t>
            </a:r>
            <a:r>
              <a:rPr lang="zh-CN" altLang="en-US">
                <a:ea typeface="宋体" panose="02010600030101010101" pitchFamily="2" charset="-122"/>
              </a:rPr>
              <a:t>页</a:t>
            </a:r>
            <a:endParaRPr lang="en-US" altLang="zh-CN" dirty="0">
              <a:ea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ZlZTcwOWQyZDU4M2YzYmI4ODE2MTgzZWFhYjcyMj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模板">
  <a:themeElements>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网络管理讲稿">
      <a:majorFont>
        <a:latin typeface="华文新魏"/>
        <a:ea typeface="华文新魏"/>
        <a:cs typeface=""/>
      </a:majorFont>
      <a:minorFont>
        <a:latin typeface="Times New Roman"/>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0"/>
          <a:tileRect/>
        </a:gradFill>
        <a:ln w="9525" cap="flat" cmpd="sng" algn="ctr">
          <a:noFill/>
          <a:prstDash val="solid"/>
          <a:miter lim="800000"/>
          <a:headEnd type="none" w="med" len="med"/>
          <a:tailEnd type="none" w="med" len="med"/>
        </a:ln>
        <a:effectLst>
          <a:glow rad="139700">
            <a:srgbClr val="FF0000">
              <a:alpha val="40000"/>
            </a:srgbClr>
          </a:glow>
          <a:innerShdw blurRad="63500" dist="50800" dir="18900000">
            <a:prstClr val="black">
              <a:alpha val="50000"/>
            </a:prstClr>
          </a:innerShdw>
        </a:effectLst>
      </a:spPr>
      <a:bodyPr vert="horz" wrap="none" lIns="91440" tIns="45720" rIns="91440" bIns="45720" numCol="1" rtlCol="0" anchor="t" anchorCtr="0" compatLnSpc="1"/>
      <a:lstStyle>
        <a:defPPr>
          <a:defRPr sz="3200" b="0" dirty="0">
            <a:solidFill>
              <a:schemeClr val="accent2"/>
            </a:solidFill>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Copperplate Gothic Bold" panose="020E0705020206020404" pitchFamily="34" charset="0"/>
            <a:ea typeface="Gulim" panose="020B0600000101010101" pitchFamily="34" charset="-127"/>
          </a:defRPr>
        </a:defPPr>
      </a:lstStyle>
    </a:lnDef>
  </a:objectDefaults>
  <a:extraClrSchemeLst>
    <a:extraClrScheme>
      <a:clrScheme name="网络管理讲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网络管理讲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网络管理讲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网络管理讲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网络管理讲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网络管理讲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网络管理讲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9761</Words>
  <Application>Microsoft Office PowerPoint</Application>
  <PresentationFormat>宽屏</PresentationFormat>
  <Paragraphs>878</Paragraphs>
  <Slides>98</Slides>
  <Notes>98</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98</vt:i4>
      </vt:variant>
    </vt:vector>
  </HeadingPairs>
  <TitlesOfParts>
    <vt:vector size="105" baseType="lpstr">
      <vt:lpstr>黑体</vt:lpstr>
      <vt:lpstr>华文新魏</vt:lpstr>
      <vt:lpstr>宋体</vt:lpstr>
      <vt:lpstr>Copperplate Gothic Bold</vt:lpstr>
      <vt:lpstr>Times New Roman</vt:lpstr>
      <vt:lpstr>1_模板</vt:lpstr>
      <vt:lpstr>Microsoft Visio Drawing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《物联网工程导论》</dc:title>
  <dc:creator>WUGY</dc:creator>
  <cp:lastModifiedBy>超杰 王</cp:lastModifiedBy>
  <cp:revision>937</cp:revision>
  <cp:lastPrinted>1999-06-03T07:41:00Z</cp:lastPrinted>
  <dcterms:created xsi:type="dcterms:W3CDTF">2012-05-08T02:40:00Z</dcterms:created>
  <dcterms:modified xsi:type="dcterms:W3CDTF">2024-05-16T02:14:40Z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AD5F1D6F05B24EABA8FF366DF062A3A2</vt:lpwstr>
  </property>
</Properties>
</file>